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77" r:id="rId4"/>
    <p:sldId id="278" r:id="rId5"/>
    <p:sldId id="283" r:id="rId6"/>
    <p:sldId id="279"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300" r:id="rId23"/>
    <p:sldId id="301" r:id="rId24"/>
    <p:sldId id="302" r:id="rId25"/>
    <p:sldId id="303" r:id="rId26"/>
    <p:sldId id="304" r:id="rId27"/>
    <p:sldId id="320" r:id="rId28"/>
    <p:sldId id="306" r:id="rId29"/>
    <p:sldId id="308" r:id="rId30"/>
    <p:sldId id="310" r:id="rId31"/>
    <p:sldId id="311" r:id="rId32"/>
    <p:sldId id="312" r:id="rId33"/>
    <p:sldId id="313" r:id="rId34"/>
    <p:sldId id="314" r:id="rId35"/>
    <p:sldId id="315" r:id="rId36"/>
    <p:sldId id="316" r:id="rId37"/>
    <p:sldId id="281" r:id="rId38"/>
    <p:sldId id="321" r:id="rId39"/>
    <p:sldId id="322" r:id="rId40"/>
    <p:sldId id="323" r:id="rId41"/>
    <p:sldId id="324" r:id="rId42"/>
    <p:sldId id="325" r:id="rId43"/>
    <p:sldId id="326" r:id="rId44"/>
    <p:sldId id="327" r:id="rId45"/>
    <p:sldId id="328" r:id="rId46"/>
    <p:sldId id="282" r:id="rId47"/>
    <p:sldId id="280" r:id="rId4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F43"/>
    <a:srgbClr val="B9E902"/>
    <a:srgbClr val="D9D9D9"/>
    <a:srgbClr val="BA2715"/>
    <a:srgbClr val="310002"/>
    <a:srgbClr val="4A2488"/>
    <a:srgbClr val="5A2BA3"/>
    <a:srgbClr val="0BB1A7"/>
    <a:srgbClr val="E51A2B"/>
    <a:srgbClr val="3EBB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46" d="100"/>
          <a:sy n="46" d="100"/>
        </p:scale>
        <p:origin x="2270"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1177E-B950-4065-B508-7831C8EFBD6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323495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1177E-B950-4065-B508-7831C8EFBD6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81123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1177E-B950-4065-B508-7831C8EFBD6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283763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1177E-B950-4065-B508-7831C8EFBD6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403514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1177E-B950-4065-B508-7831C8EFBD6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56413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1177E-B950-4065-B508-7831C8EFBD6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266947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1177E-B950-4065-B508-7831C8EFBD6E}"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109212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1177E-B950-4065-B508-7831C8EFBD6E}"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189808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1177E-B950-4065-B508-7831C8EFBD6E}"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77214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D1177E-B950-4065-B508-7831C8EFBD6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217721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D1177E-B950-4065-B508-7831C8EFBD6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CAE74-22E0-4950-8A53-574A70608501}" type="slidenum">
              <a:rPr lang="en-US" smtClean="0"/>
              <a:t>‹#›</a:t>
            </a:fld>
            <a:endParaRPr lang="en-US"/>
          </a:p>
        </p:txBody>
      </p:sp>
    </p:spTree>
    <p:extLst>
      <p:ext uri="{BB962C8B-B14F-4D97-AF65-F5344CB8AC3E}">
        <p14:creationId xmlns:p14="http://schemas.microsoft.com/office/powerpoint/2010/main" val="383883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D1177E-B950-4065-B508-7831C8EFBD6E}" type="datetimeFigureOut">
              <a:rPr lang="en-US" smtClean="0"/>
              <a:t>10/22/2021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A1CAE74-22E0-4950-8A53-574A70608501}" type="slidenum">
              <a:rPr lang="en-US" smtClean="0"/>
              <a:t>‹#›</a:t>
            </a:fld>
            <a:endParaRPr lang="en-US"/>
          </a:p>
        </p:txBody>
      </p:sp>
    </p:spTree>
    <p:extLst>
      <p:ext uri="{BB962C8B-B14F-4D97-AF65-F5344CB8AC3E}">
        <p14:creationId xmlns:p14="http://schemas.microsoft.com/office/powerpoint/2010/main" val="4144068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aohagiang.vn/kinh-te/202107/pci-khoi-diem-nghen-cho-doanh-nghiep-phat-trien-778821/"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aobacninh.com.vn/news/-/details/20182/gia-nhap-thi-truong-va-chi-so-niem-tin"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baocamau.com.vn/kinh-te/nhan-dien-han-che-trong-cai-thien-pci-69546.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baoyenbai.com.vn/12/213749/Yen_Bai_cai_thien_moi_truong_dau_tu_va_nang_cao_chi_so_PCI_Muc_tieu_top_dau_can_quyet_tam_rat_lon.asp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vinhphuc.gov.vn/ct/cms/tintuc/Lists/VanHoaXaHoi/View_Detail.aspx?ItemID=10907"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ongthuong.vn/khong-de-tien-trinh-cai-cach-moi-truong-kinh-doanh-chung-lai-vi-covid-19-162630.htm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baodautu.vn/chi-so-pci-va-ddci-cua-hai-phong-nang-cap-do-moi-d150821.htm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baodautu.vn/ninh-thuan-giao-pho-chanh-van-phong-ubnd-tinh-truc-tiep-nhan-kien-nghi-cua-doanh-nghiep-d149098.html"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thainguyen.gov.vn/tim-kiem?p_p_id=101&amp;p_p_lifecycle=0&amp;p_p_state=maximized&amp;p_p_mode=view&amp;_101_struts_action=/asset_publisher/view_content&amp;_101_assetEntryId=6471873&amp;_101_type=content&amp;_101_urlTitle=thai-nguyen-anh-gia-nang-luc-canh-tranh-cap-co-so-e-nang-hang-chi-so-pci&amp;inheritRedirect=false&amp;redirect=http://thainguyen.gov.vn/tim-kiem?p_p_id=101&amp;p_p_lifecycle=0&amp;p_p_state=maximized&amp;p_p_mode=view&amp;_101_urlTitle=yen-binh-lang-co-uoc-le&amp;_101_struts_action=/asset_publisher/view_content&amp;_101_type=content&amp;_101_assetEntryId=6408651" TargetMode="External"/><Relationship Id="rId2" Type="http://schemas.openxmlformats.org/officeDocument/2006/relationships/hyperlink" Target="https://baoxaydung.com.vn/thai-nguyen-nang-cao-chi-so-pci-nam-2021-312311.html" TargetMode="Externa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congthuong.vn/lang-son-tao-dung-moi-truong-dau-tu-kinh-doanh-thuan-loi-minh-bach-162812.html"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vietnamplus.vn/kien-giang-phan-dau-nang-diem-so-pci-lot-top-dau-ca-nuoc/734909.vnp"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namdinh.gov.vn/portal/Pages/2021-8-24/Nang-cao-chi-so-nang-luc-canh-tranh-cai-cach-hanh-gm3bwc.aspx"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thesaigontimes.vn/quang-nam-dat-muc-tieu-vao-top-5-ve-pci-nam-2025/"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baodautu.vn/vinh-long-thuc-hien-6-bien-phap-nham-nang-cao-chi-so-nang-luc-canh-tranh-d151555.html"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kinhtedothi.vn/dinh-vi-nen-kinh-te-viet-nam-trong-boi-canh-bien-dong-toan-cau-thoi-co-va-thach-thuc-429134.html"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baochinhphu.vn/Hoat-dong-dia-phuong/Hoa-Binh-Chuan-bi-moi-truong-kinh-doanh-thuan-loi-de-don-lan-song-dau-tu/444916.vgp"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baotainguyenmoitruong.vn/so-tn-mt-son-la-dam-bao-ty-le-giai-quyet-tthc-som-va-dung-han-dat-100-328557.html"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baothaibinh.com.vn/tin-tuc/1/130870/tiep-tuc-cat-giam-thu-tuc-hanh-chinh-chu-dong-tham-muu-thao-go-kho-khan-vuong-mac-bat-cap"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baodautu.vn/tien-giang-muon-vao-top-30-ve-chi-so-cai-cach-quan-ly-canh-tranh-d152079.html"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aodautu.vn/my-cong-bo-du-an-36-trieu-usd-giup-viet-nam-phat-trien-nang-luong-sach-d150203.html?fbclid=IwAR0PQmnxQHq877XPJ1B8tTY__mospi3AjzqBYI-bZd7dh_aSWUJHDwUDiH8"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pcivietnam.vn/category/van-ban-tinh"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mailto:pci@vcci.com.vn" TargetMode="External"/><Relationship Id="rId7"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hyperlink" Target="mailto:vcci.pci@gmail.com" TargetMode="External"/><Relationship Id="rId9"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baochinhphu.vn/Thoi-su/Thu-tuong-chu-tri-Hoi-nghi-truc-tuyen-ve-cac-giai-phap-tiep-tuc-ho-tro-doanh-nghiep/447719.vgp"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hyperlink" Target="https://hotro.vibonline.com.vn/an-pham/bao-cao-tac-dong-cua-dai-dich-toan-cau-covid19-doi-voi-doanh-nghiep-viet-nam-mot-so-ket-qua-tu-khao-sat-nam-2021-p284.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aotravinh.vn/kinh-te/nang-cao-chi-so-tiep-can-dat-dai-neu-cao-trach-nhiem-nguoi-dung-dau-10321.html"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 name="Picture 920">
            <a:extLst>
              <a:ext uri="{FF2B5EF4-FFF2-40B4-BE49-F238E27FC236}">
                <a16:creationId xmlns:a16="http://schemas.microsoft.com/office/drawing/2014/main" xmlns="" id="{BEF45150-2A68-46DE-9895-DF80B0B60F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42" t="800" r="19217"/>
          <a:stretch/>
        </p:blipFill>
        <p:spPr>
          <a:xfrm>
            <a:off x="1796146" y="0"/>
            <a:ext cx="5061854" cy="7368414"/>
          </a:xfrm>
          <a:custGeom>
            <a:avLst/>
            <a:gdLst>
              <a:gd name="connsiteX0" fmla="*/ 2261503 w 5061854"/>
              <a:gd name="connsiteY0" fmla="*/ 0 h 7368414"/>
              <a:gd name="connsiteX1" fmla="*/ 5061854 w 5061854"/>
              <a:gd name="connsiteY1" fmla="*/ 0 h 7368414"/>
              <a:gd name="connsiteX2" fmla="*/ 5061854 w 5061854"/>
              <a:gd name="connsiteY2" fmla="*/ 7368414 h 7368414"/>
              <a:gd name="connsiteX3" fmla="*/ 4445647 w 5061854"/>
              <a:gd name="connsiteY3" fmla="*/ 7368414 h 7368414"/>
              <a:gd name="connsiteX4" fmla="*/ 233793 w 5061854"/>
              <a:gd name="connsiteY4" fmla="*/ 3156560 h 7368414"/>
              <a:gd name="connsiteX5" fmla="*/ 233793 w 5061854"/>
              <a:gd name="connsiteY5" fmla="*/ 2027710 h 73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1854" h="7368414">
                <a:moveTo>
                  <a:pt x="2261503" y="0"/>
                </a:moveTo>
                <a:lnTo>
                  <a:pt x="5061854" y="0"/>
                </a:lnTo>
                <a:lnTo>
                  <a:pt x="5061854" y="7368414"/>
                </a:lnTo>
                <a:lnTo>
                  <a:pt x="4445647" y="7368414"/>
                </a:lnTo>
                <a:lnTo>
                  <a:pt x="233793" y="3156560"/>
                </a:lnTo>
                <a:cubicBezTo>
                  <a:pt x="-77931" y="2844837"/>
                  <a:pt x="-77931" y="2339433"/>
                  <a:pt x="233793" y="2027710"/>
                </a:cubicBezTo>
                <a:close/>
              </a:path>
            </a:pathLst>
          </a:custGeom>
        </p:spPr>
      </p:pic>
      <p:sp>
        <p:nvSpPr>
          <p:cNvPr id="869" name="Freeform: Shape 868">
            <a:extLst>
              <a:ext uri="{FF2B5EF4-FFF2-40B4-BE49-F238E27FC236}">
                <a16:creationId xmlns:a16="http://schemas.microsoft.com/office/drawing/2014/main" xmlns="" id="{350ED7D8-EB1B-41EC-BDC5-2CE6DD0A03A2}"/>
              </a:ext>
            </a:extLst>
          </p:cNvPr>
          <p:cNvSpPr/>
          <p:nvPr/>
        </p:nvSpPr>
        <p:spPr>
          <a:xfrm>
            <a:off x="2372525" y="-1805865"/>
            <a:ext cx="4320400" cy="5592374"/>
          </a:xfrm>
          <a:custGeom>
            <a:avLst/>
            <a:gdLst>
              <a:gd name="connsiteX0" fmla="*/ 424910 w 1568996"/>
              <a:gd name="connsiteY0" fmla="*/ 2030927 h 2030926"/>
              <a:gd name="connsiteX1" fmla="*/ 365017 w 1568996"/>
              <a:gd name="connsiteY1" fmla="*/ 2006238 h 2030926"/>
              <a:gd name="connsiteX2" fmla="*/ 24860 w 1568996"/>
              <a:gd name="connsiteY2" fmla="*/ 1665853 h 2030926"/>
              <a:gd name="connsiteX3" fmla="*/ 24860 w 1568996"/>
              <a:gd name="connsiteY3" fmla="*/ 1546066 h 2030926"/>
              <a:gd name="connsiteX4" fmla="*/ 1566539 w 1568996"/>
              <a:gd name="connsiteY4" fmla="*/ 2102 h 2030926"/>
              <a:gd name="connsiteX5" fmla="*/ 1319193 w 1568996"/>
              <a:gd name="connsiteY5" fmla="*/ 371519 h 2030926"/>
              <a:gd name="connsiteX6" fmla="*/ 1319193 w 1568996"/>
              <a:gd name="connsiteY6" fmla="*/ 491306 h 2030926"/>
              <a:gd name="connsiteX7" fmla="*/ 225342 w 1568996"/>
              <a:gd name="connsiteY7" fmla="*/ 1584928 h 2030926"/>
              <a:gd name="connsiteX8" fmla="*/ 225342 w 1568996"/>
              <a:gd name="connsiteY8" fmla="*/ 1626762 h 2030926"/>
              <a:gd name="connsiteX9" fmla="*/ 484803 w 1568996"/>
              <a:gd name="connsiteY9" fmla="*/ 1886223 h 2030926"/>
              <a:gd name="connsiteX10" fmla="*/ 484803 w 1568996"/>
              <a:gd name="connsiteY10" fmla="*/ 2006009 h 2030926"/>
              <a:gd name="connsiteX11" fmla="*/ 424910 w 1568996"/>
              <a:gd name="connsiteY11" fmla="*/ 2030927 h 203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8996" h="2030926">
                <a:moveTo>
                  <a:pt x="424910" y="2030927"/>
                </a:moveTo>
                <a:cubicBezTo>
                  <a:pt x="403193" y="2030927"/>
                  <a:pt x="381476" y="2022697"/>
                  <a:pt x="365017" y="2006238"/>
                </a:cubicBezTo>
                <a:lnTo>
                  <a:pt x="24860" y="1665853"/>
                </a:lnTo>
                <a:cubicBezTo>
                  <a:pt x="-8287" y="1632706"/>
                  <a:pt x="-8287" y="1579213"/>
                  <a:pt x="24860" y="1546066"/>
                </a:cubicBezTo>
                <a:lnTo>
                  <a:pt x="1566539" y="2102"/>
                </a:lnTo>
                <a:cubicBezTo>
                  <a:pt x="1599686" y="-31045"/>
                  <a:pt x="1286046" y="338372"/>
                  <a:pt x="1319193" y="371519"/>
                </a:cubicBezTo>
                <a:cubicBezTo>
                  <a:pt x="1352340" y="404666"/>
                  <a:pt x="1352340" y="458159"/>
                  <a:pt x="1319193" y="491306"/>
                </a:cubicBezTo>
                <a:lnTo>
                  <a:pt x="225342" y="1584928"/>
                </a:lnTo>
                <a:cubicBezTo>
                  <a:pt x="213684" y="1596587"/>
                  <a:pt x="213684" y="1615103"/>
                  <a:pt x="225342" y="1626762"/>
                </a:cubicBezTo>
                <a:lnTo>
                  <a:pt x="484803" y="1886223"/>
                </a:lnTo>
                <a:cubicBezTo>
                  <a:pt x="517950" y="1919370"/>
                  <a:pt x="517950" y="1972862"/>
                  <a:pt x="484803" y="2006009"/>
                </a:cubicBezTo>
                <a:cubicBezTo>
                  <a:pt x="468344" y="2022469"/>
                  <a:pt x="446627" y="2030927"/>
                  <a:pt x="424910" y="2030927"/>
                </a:cubicBezTo>
                <a:close/>
              </a:path>
            </a:pathLst>
          </a:custGeom>
          <a:solidFill>
            <a:srgbClr val="F2F2F2">
              <a:alpha val="74000"/>
            </a:srgbClr>
          </a:solidFill>
          <a:ln w="2286"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xmlns="" id="{D4A11B71-E977-41CA-932F-427F4994ACB3}"/>
              </a:ext>
            </a:extLst>
          </p:cNvPr>
          <p:cNvSpPr/>
          <p:nvPr/>
        </p:nvSpPr>
        <p:spPr>
          <a:xfrm>
            <a:off x="1158718" y="-2024799"/>
            <a:ext cx="4753185" cy="6146821"/>
          </a:xfrm>
          <a:custGeom>
            <a:avLst/>
            <a:gdLst>
              <a:gd name="connsiteX0" fmla="*/ 1726166 w 1726166"/>
              <a:gd name="connsiteY0" fmla="*/ 0 h 2232279"/>
              <a:gd name="connsiteX1" fmla="*/ 1470134 w 1726166"/>
              <a:gd name="connsiteY1" fmla="*/ 0 h 2232279"/>
              <a:gd name="connsiteX2" fmla="*/ 146083 w 1726166"/>
              <a:gd name="connsiteY2" fmla="*/ 1332509 h 2232279"/>
              <a:gd name="connsiteX3" fmla="*/ 69502 w 1726166"/>
              <a:gd name="connsiteY3" fmla="*/ 1951101 h 2232279"/>
              <a:gd name="connsiteX4" fmla="*/ 99906 w 1726166"/>
              <a:gd name="connsiteY4" fmla="*/ 1992020 h 2232279"/>
              <a:gd name="connsiteX5" fmla="*/ 160028 w 1726166"/>
              <a:gd name="connsiteY5" fmla="*/ 2052142 h 2232279"/>
              <a:gd name="connsiteX6" fmla="*/ 160028 w 1726166"/>
              <a:gd name="connsiteY6" fmla="*/ 2052142 h 2232279"/>
              <a:gd name="connsiteX7" fmla="*/ 315476 w 1726166"/>
              <a:gd name="connsiteY7" fmla="*/ 2207590 h 2232279"/>
              <a:gd name="connsiteX8" fmla="*/ 375369 w 1726166"/>
              <a:gd name="connsiteY8" fmla="*/ 2232279 h 2232279"/>
              <a:gd name="connsiteX9" fmla="*/ 436176 w 1726166"/>
              <a:gd name="connsiteY9" fmla="*/ 2206447 h 2232279"/>
              <a:gd name="connsiteX10" fmla="*/ 433662 w 1726166"/>
              <a:gd name="connsiteY10" fmla="*/ 2086432 h 2232279"/>
              <a:gd name="connsiteX11" fmla="*/ 279814 w 1726166"/>
              <a:gd name="connsiteY11" fmla="*/ 1932584 h 2232279"/>
              <a:gd name="connsiteX12" fmla="*/ 279814 w 1726166"/>
              <a:gd name="connsiteY12" fmla="*/ 1932584 h 2232279"/>
              <a:gd name="connsiteX13" fmla="*/ 224264 w 1726166"/>
              <a:gd name="connsiteY13" fmla="*/ 1877035 h 2232279"/>
              <a:gd name="connsiteX14" fmla="*/ 265869 w 1726166"/>
              <a:gd name="connsiteY14" fmla="*/ 1452296 h 2232279"/>
              <a:gd name="connsiteX15" fmla="*/ 1726166 w 1726166"/>
              <a:gd name="connsiteY15" fmla="*/ 0 h 223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166" h="2232279">
                <a:moveTo>
                  <a:pt x="1726166" y="0"/>
                </a:moveTo>
                <a:lnTo>
                  <a:pt x="1470134" y="0"/>
                </a:lnTo>
                <a:lnTo>
                  <a:pt x="146083" y="1332509"/>
                </a:lnTo>
                <a:cubicBezTo>
                  <a:pt x="-9822" y="1488415"/>
                  <a:pt x="-49827" y="1729588"/>
                  <a:pt x="69502" y="1951101"/>
                </a:cubicBezTo>
                <a:cubicBezTo>
                  <a:pt x="77503" y="1966189"/>
                  <a:pt x="88019" y="1979905"/>
                  <a:pt x="99906" y="1992020"/>
                </a:cubicBezTo>
                <a:lnTo>
                  <a:pt x="160028" y="2052142"/>
                </a:lnTo>
                <a:cubicBezTo>
                  <a:pt x="160028" y="2052142"/>
                  <a:pt x="160028" y="2052142"/>
                  <a:pt x="160028" y="2052142"/>
                </a:cubicBezTo>
                <a:lnTo>
                  <a:pt x="315476" y="2207590"/>
                </a:lnTo>
                <a:cubicBezTo>
                  <a:pt x="331935" y="2224049"/>
                  <a:pt x="353652" y="2232279"/>
                  <a:pt x="375369" y="2232279"/>
                </a:cubicBezTo>
                <a:cubicBezTo>
                  <a:pt x="397543" y="2232279"/>
                  <a:pt x="419489" y="2223592"/>
                  <a:pt x="436176" y="2206447"/>
                </a:cubicBezTo>
                <a:cubicBezTo>
                  <a:pt x="468638" y="2173072"/>
                  <a:pt x="466580" y="2119122"/>
                  <a:pt x="433662" y="2086432"/>
                </a:cubicBezTo>
                <a:lnTo>
                  <a:pt x="279814" y="1932584"/>
                </a:lnTo>
                <a:cubicBezTo>
                  <a:pt x="279814" y="1932584"/>
                  <a:pt x="279814" y="1932584"/>
                  <a:pt x="279814" y="1932584"/>
                </a:cubicBezTo>
                <a:lnTo>
                  <a:pt x="224264" y="1877035"/>
                </a:lnTo>
                <a:cubicBezTo>
                  <a:pt x="134424" y="1726387"/>
                  <a:pt x="159113" y="1559052"/>
                  <a:pt x="265869" y="1452296"/>
                </a:cubicBezTo>
                <a:lnTo>
                  <a:pt x="1726166" y="0"/>
                </a:lnTo>
                <a:close/>
              </a:path>
            </a:pathLst>
          </a:custGeom>
          <a:solidFill>
            <a:srgbClr val="022F43"/>
          </a:solidFill>
          <a:ln w="2286" cap="flat">
            <a:noFill/>
            <a:prstDash val="solid"/>
            <a:miter/>
          </a:ln>
        </p:spPr>
        <p:txBody>
          <a:bodyPr rtlCol="0" anchor="ctr"/>
          <a:lstStyle/>
          <a:p>
            <a:endParaRPr lang="en-US"/>
          </a:p>
        </p:txBody>
      </p:sp>
      <p:grpSp>
        <p:nvGrpSpPr>
          <p:cNvPr id="881" name="Group 880">
            <a:extLst>
              <a:ext uri="{FF2B5EF4-FFF2-40B4-BE49-F238E27FC236}">
                <a16:creationId xmlns:a16="http://schemas.microsoft.com/office/drawing/2014/main" xmlns="" id="{79B1646B-8731-471C-BC0A-C02D7C5C7804}"/>
              </a:ext>
            </a:extLst>
          </p:cNvPr>
          <p:cNvGrpSpPr/>
          <p:nvPr/>
        </p:nvGrpSpPr>
        <p:grpSpPr>
          <a:xfrm>
            <a:off x="226995" y="790008"/>
            <a:ext cx="1863446" cy="1023285"/>
            <a:chOff x="351529" y="2558710"/>
            <a:chExt cx="1592853" cy="992086"/>
          </a:xfrm>
        </p:grpSpPr>
        <p:sp>
          <p:nvSpPr>
            <p:cNvPr id="882" name="TextBox 881">
              <a:extLst>
                <a:ext uri="{FF2B5EF4-FFF2-40B4-BE49-F238E27FC236}">
                  <a16:creationId xmlns:a16="http://schemas.microsoft.com/office/drawing/2014/main" xmlns="" id="{478415CA-8968-4DDA-A805-0ACEFA576708}"/>
                </a:ext>
              </a:extLst>
            </p:cNvPr>
            <p:cNvSpPr txBox="1"/>
            <p:nvPr/>
          </p:nvSpPr>
          <p:spPr>
            <a:xfrm>
              <a:off x="351529" y="3147966"/>
              <a:ext cx="1592853" cy="402830"/>
            </a:xfrm>
            <a:prstGeom prst="rect">
              <a:avLst/>
            </a:prstGeom>
            <a:noFill/>
          </p:spPr>
          <p:txBody>
            <a:bodyPr wrap="square" rtlCol="0">
              <a:spAutoFit/>
            </a:bodyPr>
            <a:lstStyle/>
            <a:p>
              <a:r>
                <a:rPr lang="en-US" sz="1050" dirty="0" err="1">
                  <a:solidFill>
                    <a:srgbClr val="3F3C43"/>
                  </a:solidFill>
                  <a:latin typeface="Averta Black" panose="00000A00000000000000" pitchFamily="50" charset="0"/>
                </a:rPr>
                <a:t>Ấn</a:t>
              </a:r>
              <a:r>
                <a:rPr lang="en-US" sz="1050" dirty="0">
                  <a:solidFill>
                    <a:srgbClr val="3F3C43"/>
                  </a:solidFill>
                  <a:latin typeface="Averta Black" panose="00000A00000000000000" pitchFamily="50" charset="0"/>
                </a:rPr>
                <a:t> </a:t>
              </a:r>
              <a:r>
                <a:rPr lang="en-US" sz="1050" dirty="0" err="1">
                  <a:solidFill>
                    <a:srgbClr val="3F3C43"/>
                  </a:solidFill>
                  <a:latin typeface="Averta Black" panose="00000A00000000000000" pitchFamily="50" charset="0"/>
                </a:rPr>
                <a:t>phẩm</a:t>
              </a:r>
              <a:r>
                <a:rPr lang="en-US" sz="1050" dirty="0">
                  <a:solidFill>
                    <a:srgbClr val="3F3C43"/>
                  </a:solidFill>
                  <a:latin typeface="Averta Black" panose="00000A00000000000000" pitchFamily="50" charset="0"/>
                </a:rPr>
                <a:t> </a:t>
              </a:r>
              <a:r>
                <a:rPr lang="en-US" sz="1050" dirty="0" err="1">
                  <a:solidFill>
                    <a:srgbClr val="3F3C43"/>
                  </a:solidFill>
                  <a:latin typeface="Averta Black" panose="00000A00000000000000" pitchFamily="50" charset="0"/>
                </a:rPr>
                <a:t>quý</a:t>
              </a:r>
              <a:r>
                <a:rPr lang="en-US" sz="1050" dirty="0">
                  <a:solidFill>
                    <a:srgbClr val="3F3C43"/>
                  </a:solidFill>
                  <a:latin typeface="Averta Black" panose="00000A00000000000000" pitchFamily="50" charset="0"/>
                </a:rPr>
                <a:t> </a:t>
              </a:r>
              <a:r>
                <a:rPr lang="en-US" sz="1050" dirty="0" smtClean="0">
                  <a:solidFill>
                    <a:srgbClr val="3F3C43"/>
                  </a:solidFill>
                  <a:latin typeface="Averta Black" panose="00000A00000000000000" pitchFamily="50" charset="0"/>
                </a:rPr>
                <a:t>III </a:t>
              </a:r>
              <a:endParaRPr lang="en-US" sz="1050" dirty="0">
                <a:solidFill>
                  <a:srgbClr val="3F3C43"/>
                </a:solidFill>
                <a:latin typeface="Averta Black" panose="00000A00000000000000" pitchFamily="50" charset="0"/>
              </a:endParaRPr>
            </a:p>
            <a:p>
              <a:r>
                <a:rPr lang="en-US" sz="1050" dirty="0" err="1">
                  <a:solidFill>
                    <a:srgbClr val="3F3C43"/>
                  </a:solidFill>
                  <a:latin typeface="Averta Black" panose="00000A00000000000000" pitchFamily="50" charset="0"/>
                </a:rPr>
                <a:t>năm</a:t>
              </a:r>
              <a:r>
                <a:rPr lang="en-US" sz="1050" dirty="0">
                  <a:solidFill>
                    <a:srgbClr val="3F3C43"/>
                  </a:solidFill>
                  <a:latin typeface="Averta Black" panose="00000A00000000000000" pitchFamily="50" charset="0"/>
                </a:rPr>
                <a:t> </a:t>
              </a:r>
              <a:r>
                <a:rPr lang="en-US" sz="1050" dirty="0" smtClean="0">
                  <a:solidFill>
                    <a:srgbClr val="3F3C43"/>
                  </a:solidFill>
                  <a:latin typeface="Averta Black" panose="00000A00000000000000" pitchFamily="50" charset="0"/>
                </a:rPr>
                <a:t>2021</a:t>
              </a:r>
              <a:endParaRPr lang="en-US" sz="1050" dirty="0">
                <a:solidFill>
                  <a:srgbClr val="3F3C43"/>
                </a:solidFill>
                <a:latin typeface="Averta Black" panose="00000A00000000000000" pitchFamily="50" charset="0"/>
              </a:endParaRPr>
            </a:p>
          </p:txBody>
        </p:sp>
        <p:sp>
          <p:nvSpPr>
            <p:cNvPr id="883" name="Rectangle 882">
              <a:extLst>
                <a:ext uri="{FF2B5EF4-FFF2-40B4-BE49-F238E27FC236}">
                  <a16:creationId xmlns:a16="http://schemas.microsoft.com/office/drawing/2014/main" xmlns="" id="{FBCE4146-2D63-4E1D-B38F-4B53BE086A0E}"/>
                </a:ext>
              </a:extLst>
            </p:cNvPr>
            <p:cNvSpPr/>
            <p:nvPr/>
          </p:nvSpPr>
          <p:spPr>
            <a:xfrm>
              <a:off x="351529" y="2558710"/>
              <a:ext cx="1175931" cy="686303"/>
            </a:xfrm>
            <a:prstGeom prst="rect">
              <a:avLst/>
            </a:prstGeom>
          </p:spPr>
          <p:txBody>
            <a:bodyPr wrap="none">
              <a:spAutoFit/>
            </a:bodyPr>
            <a:lstStyle/>
            <a:p>
              <a:r>
                <a:rPr lang="en-US" sz="4000" b="1" dirty="0" err="1">
                  <a:solidFill>
                    <a:srgbClr val="BAE802"/>
                  </a:solidFill>
                  <a:latin typeface="Averta Black" panose="00000A00000000000000" pitchFamily="50" charset="0"/>
                </a:rPr>
                <a:t>Số</a:t>
              </a:r>
              <a:r>
                <a:rPr lang="en-US" sz="4000" b="1" dirty="0">
                  <a:solidFill>
                    <a:srgbClr val="BAE802"/>
                  </a:solidFill>
                  <a:latin typeface="Averta Black" panose="00000A00000000000000" pitchFamily="50" charset="0"/>
                </a:rPr>
                <a:t> </a:t>
              </a:r>
              <a:r>
                <a:rPr lang="en-US" sz="4000" b="1" dirty="0" smtClean="0">
                  <a:solidFill>
                    <a:srgbClr val="BAE802"/>
                  </a:solidFill>
                  <a:latin typeface="Averta Black" panose="00000A00000000000000" pitchFamily="50" charset="0"/>
                </a:rPr>
                <a:t>21</a:t>
              </a:r>
              <a:endParaRPr lang="en-US" sz="4000" b="1" dirty="0">
                <a:solidFill>
                  <a:srgbClr val="BAE802"/>
                </a:solidFill>
                <a:latin typeface="Averta Black" panose="00000A00000000000000" pitchFamily="50" charset="0"/>
              </a:endParaRPr>
            </a:p>
          </p:txBody>
        </p:sp>
      </p:grpSp>
      <p:grpSp>
        <p:nvGrpSpPr>
          <p:cNvPr id="884" name="Group 883">
            <a:extLst>
              <a:ext uri="{FF2B5EF4-FFF2-40B4-BE49-F238E27FC236}">
                <a16:creationId xmlns:a16="http://schemas.microsoft.com/office/drawing/2014/main" xmlns="" id="{397299A2-A912-41D6-886E-09AB9159977C}"/>
              </a:ext>
            </a:extLst>
          </p:cNvPr>
          <p:cNvGrpSpPr/>
          <p:nvPr/>
        </p:nvGrpSpPr>
        <p:grpSpPr>
          <a:xfrm>
            <a:off x="275478" y="395244"/>
            <a:ext cx="1705826" cy="356926"/>
            <a:chOff x="540421" y="340190"/>
            <a:chExt cx="2126504" cy="444948"/>
          </a:xfrm>
        </p:grpSpPr>
        <p:pic>
          <p:nvPicPr>
            <p:cNvPr id="885" name="Picture 10" descr="http://vecom.vn/wp-content/uploads/2019/09/Vietnamese_Horizontal_RGB-copy.png">
              <a:extLst>
                <a:ext uri="{FF2B5EF4-FFF2-40B4-BE49-F238E27FC236}">
                  <a16:creationId xmlns:a16="http://schemas.microsoft.com/office/drawing/2014/main" xmlns="" id="{384225A5-7C3D-4740-96CA-0483AD427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541" y="340190"/>
              <a:ext cx="1152384" cy="444948"/>
            </a:xfrm>
            <a:prstGeom prst="rect">
              <a:avLst/>
            </a:prstGeom>
            <a:noFill/>
            <a:extLst>
              <a:ext uri="{909E8E84-426E-40DD-AFC4-6F175D3DCCD1}">
                <a14:hiddenFill xmlns:a14="http://schemas.microsoft.com/office/drawing/2010/main">
                  <a:solidFill>
                    <a:srgbClr val="FFFFFF"/>
                  </a:solidFill>
                </a14:hiddenFill>
              </a:ext>
            </a:extLst>
          </p:spPr>
        </p:pic>
        <p:pic>
          <p:nvPicPr>
            <p:cNvPr id="886" name="Picture 8" descr="http://tuvanketoankiemtoan.com/wp-content/uploads/2015/09/vuong-mac-doanh-nghiep-do-vcci-gui.jpg">
              <a:extLst>
                <a:ext uri="{FF2B5EF4-FFF2-40B4-BE49-F238E27FC236}">
                  <a16:creationId xmlns:a16="http://schemas.microsoft.com/office/drawing/2014/main" xmlns="" id="{05F2EE0F-7271-4799-9C4C-86E1FEEE1F1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193"/>
            <a:stretch/>
          </p:blipFill>
          <p:spPr bwMode="auto">
            <a:xfrm>
              <a:off x="540421" y="347869"/>
              <a:ext cx="810069" cy="3402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2" name="Group 891">
            <a:extLst>
              <a:ext uri="{FF2B5EF4-FFF2-40B4-BE49-F238E27FC236}">
                <a16:creationId xmlns:a16="http://schemas.microsoft.com/office/drawing/2014/main" xmlns="" id="{02BE134A-BD72-47B2-8DB8-94D310345795}"/>
              </a:ext>
            </a:extLst>
          </p:cNvPr>
          <p:cNvGrpSpPr/>
          <p:nvPr/>
        </p:nvGrpSpPr>
        <p:grpSpPr>
          <a:xfrm>
            <a:off x="182776" y="4388798"/>
            <a:ext cx="5515919" cy="3033387"/>
            <a:chOff x="376660" y="6049175"/>
            <a:chExt cx="5515919" cy="3033387"/>
          </a:xfrm>
        </p:grpSpPr>
        <p:sp>
          <p:nvSpPr>
            <p:cNvPr id="879" name="Rectangle 878">
              <a:extLst>
                <a:ext uri="{FF2B5EF4-FFF2-40B4-BE49-F238E27FC236}">
                  <a16:creationId xmlns:a16="http://schemas.microsoft.com/office/drawing/2014/main" xmlns="" id="{B3BB5A44-E211-4301-BF44-99C11B4D3CF5}"/>
                </a:ext>
              </a:extLst>
            </p:cNvPr>
            <p:cNvSpPr/>
            <p:nvPr/>
          </p:nvSpPr>
          <p:spPr>
            <a:xfrm>
              <a:off x="376660" y="6049175"/>
              <a:ext cx="4259940" cy="923330"/>
            </a:xfrm>
            <a:prstGeom prst="rect">
              <a:avLst/>
            </a:prstGeom>
          </p:spPr>
          <p:txBody>
            <a:bodyPr wrap="square">
              <a:spAutoFit/>
            </a:bodyPr>
            <a:lstStyle/>
            <a:p>
              <a:r>
                <a:rPr lang="en-US" sz="5400">
                  <a:solidFill>
                    <a:srgbClr val="3F3C43"/>
                  </a:solidFill>
                  <a:latin typeface="Averta Black" panose="00000A00000000000000" pitchFamily="50" charset="0"/>
                </a:rPr>
                <a:t>TIN TỨC </a:t>
              </a:r>
            </a:p>
          </p:txBody>
        </p:sp>
        <p:sp>
          <p:nvSpPr>
            <p:cNvPr id="880" name="Rectangle 879">
              <a:extLst>
                <a:ext uri="{FF2B5EF4-FFF2-40B4-BE49-F238E27FC236}">
                  <a16:creationId xmlns:a16="http://schemas.microsoft.com/office/drawing/2014/main" xmlns="" id="{76C082FF-F2B3-491D-84CA-9E7B09C31C01}"/>
                </a:ext>
              </a:extLst>
            </p:cNvPr>
            <p:cNvSpPr/>
            <p:nvPr/>
          </p:nvSpPr>
          <p:spPr>
            <a:xfrm>
              <a:off x="376660" y="6407127"/>
              <a:ext cx="4259940" cy="2646878"/>
            </a:xfrm>
            <a:prstGeom prst="rect">
              <a:avLst/>
            </a:prstGeom>
          </p:spPr>
          <p:txBody>
            <a:bodyPr wrap="square">
              <a:spAutoFit/>
            </a:bodyPr>
            <a:lstStyle/>
            <a:p>
              <a:r>
                <a:rPr lang="en-US" sz="16600" dirty="0">
                  <a:solidFill>
                    <a:srgbClr val="B9E902"/>
                  </a:solidFill>
                  <a:latin typeface="Averta Black" panose="00000A00000000000000" pitchFamily="50" charset="0"/>
                </a:rPr>
                <a:t>PCI </a:t>
              </a:r>
            </a:p>
          </p:txBody>
        </p:sp>
        <p:grpSp>
          <p:nvGrpSpPr>
            <p:cNvPr id="888" name="Group 887">
              <a:extLst>
                <a:ext uri="{FF2B5EF4-FFF2-40B4-BE49-F238E27FC236}">
                  <a16:creationId xmlns:a16="http://schemas.microsoft.com/office/drawing/2014/main" xmlns="" id="{A77419FD-1CBE-4ADD-9CA3-8AD200A6F209}"/>
                </a:ext>
              </a:extLst>
            </p:cNvPr>
            <p:cNvGrpSpPr/>
            <p:nvPr/>
          </p:nvGrpSpPr>
          <p:grpSpPr>
            <a:xfrm>
              <a:off x="376660" y="8693938"/>
              <a:ext cx="3822311" cy="388624"/>
              <a:chOff x="4351713" y="868945"/>
              <a:chExt cx="2545738" cy="388624"/>
            </a:xfrm>
          </p:grpSpPr>
          <p:sp>
            <p:nvSpPr>
              <p:cNvPr id="889" name="TextBox 888">
                <a:extLst>
                  <a:ext uri="{FF2B5EF4-FFF2-40B4-BE49-F238E27FC236}">
                    <a16:creationId xmlns:a16="http://schemas.microsoft.com/office/drawing/2014/main" xmlns="" id="{873C8335-0ADB-4678-A403-DD1631E7A055}"/>
                  </a:ext>
                </a:extLst>
              </p:cNvPr>
              <p:cNvSpPr txBox="1"/>
              <p:nvPr/>
            </p:nvSpPr>
            <p:spPr>
              <a:xfrm>
                <a:off x="4351714" y="868945"/>
                <a:ext cx="2545737" cy="230832"/>
              </a:xfrm>
              <a:prstGeom prst="rect">
                <a:avLst/>
              </a:prstGeom>
              <a:noFill/>
            </p:spPr>
            <p:txBody>
              <a:bodyPr wrap="square" rtlCol="0">
                <a:spAutoFit/>
              </a:bodyPr>
              <a:lstStyle/>
              <a:p>
                <a:r>
                  <a:rPr lang="en-US" sz="900">
                    <a:latin typeface="Averta" panose="00000500000000000000" pitchFamily="50" charset="0"/>
                  </a:rPr>
                  <a:t>CHỈ SỐ NĂNG LỰC CẠNH TRANH CẤP TỈNH</a:t>
                </a:r>
              </a:p>
            </p:txBody>
          </p:sp>
          <p:sp>
            <p:nvSpPr>
              <p:cNvPr id="890" name="Rectangle 889">
                <a:extLst>
                  <a:ext uri="{FF2B5EF4-FFF2-40B4-BE49-F238E27FC236}">
                    <a16:creationId xmlns:a16="http://schemas.microsoft.com/office/drawing/2014/main" xmlns="" id="{5FD61CF6-179C-477D-9D0E-D9DA353C1BA3}"/>
                  </a:ext>
                </a:extLst>
              </p:cNvPr>
              <p:cNvSpPr/>
              <p:nvPr/>
            </p:nvSpPr>
            <p:spPr>
              <a:xfrm>
                <a:off x="4351713" y="1026737"/>
                <a:ext cx="2344891" cy="230832"/>
              </a:xfrm>
              <a:prstGeom prst="rect">
                <a:avLst/>
              </a:prstGeom>
            </p:spPr>
            <p:txBody>
              <a:bodyPr wrap="square">
                <a:spAutoFit/>
              </a:bodyPr>
              <a:lstStyle/>
              <a:p>
                <a:r>
                  <a:rPr lang="en-US" sz="900">
                    <a:latin typeface="Averta" panose="00000500000000000000" pitchFamily="50" charset="0"/>
                  </a:rPr>
                  <a:t>THE PROVINCIAL COMPETITIVENESS INDEX</a:t>
                </a:r>
              </a:p>
            </p:txBody>
          </p:sp>
        </p:grpSp>
        <p:sp>
          <p:nvSpPr>
            <p:cNvPr id="891" name="Rectangle 890">
              <a:extLst>
                <a:ext uri="{FF2B5EF4-FFF2-40B4-BE49-F238E27FC236}">
                  <a16:creationId xmlns:a16="http://schemas.microsoft.com/office/drawing/2014/main" xmlns="" id="{AED5E636-E61C-4D3C-A52B-4DA336AF709E}"/>
                </a:ext>
              </a:extLst>
            </p:cNvPr>
            <p:cNvSpPr/>
            <p:nvPr/>
          </p:nvSpPr>
          <p:spPr>
            <a:xfrm>
              <a:off x="3118953" y="8697841"/>
              <a:ext cx="2773626" cy="369332"/>
            </a:xfrm>
            <a:prstGeom prst="rect">
              <a:avLst/>
            </a:prstGeom>
          </p:spPr>
          <p:txBody>
            <a:bodyPr wrap="square">
              <a:spAutoFit/>
            </a:bodyPr>
            <a:lstStyle/>
            <a:p>
              <a:r>
                <a:rPr lang="vi-VN" sz="900">
                  <a:latin typeface="Averta Black" panose="00000A00000000000000" pitchFamily="50" charset="0"/>
                </a:rPr>
                <a:t>ĐÁNH GIÁ CHẤT LƯỢNG ĐIỀU HÀNH KINH TẾ ĐỂ</a:t>
              </a:r>
              <a:r>
                <a:rPr lang="en-US" sz="900">
                  <a:latin typeface="Averta Black" panose="00000A00000000000000" pitchFamily="50" charset="0"/>
                </a:rPr>
                <a:t> THÚC ĐẨY PHÁT TRIỂN</a:t>
              </a:r>
              <a:r>
                <a:rPr lang="vi-VN" sz="900">
                  <a:latin typeface="Averta Black" panose="00000A00000000000000" pitchFamily="50" charset="0"/>
                </a:rPr>
                <a:t> DOANH NGHIỆP</a:t>
              </a:r>
              <a:endParaRPr lang="en-US" sz="900">
                <a:latin typeface="Averta Black" panose="00000A00000000000000" pitchFamily="50" charset="0"/>
              </a:endParaRPr>
            </a:p>
          </p:txBody>
        </p:sp>
      </p:grpSp>
      <p:grpSp>
        <p:nvGrpSpPr>
          <p:cNvPr id="896" name="Group 895">
            <a:extLst>
              <a:ext uri="{FF2B5EF4-FFF2-40B4-BE49-F238E27FC236}">
                <a16:creationId xmlns:a16="http://schemas.microsoft.com/office/drawing/2014/main" xmlns="" id="{9B1D9D8D-F6C3-4B89-9307-C0536C4E5588}"/>
              </a:ext>
            </a:extLst>
          </p:cNvPr>
          <p:cNvGrpSpPr/>
          <p:nvPr/>
        </p:nvGrpSpPr>
        <p:grpSpPr>
          <a:xfrm>
            <a:off x="4845075" y="2272185"/>
            <a:ext cx="4460407" cy="4277893"/>
            <a:chOff x="4845075" y="894879"/>
            <a:chExt cx="4460407" cy="4277893"/>
          </a:xfrm>
        </p:grpSpPr>
        <p:sp>
          <p:nvSpPr>
            <p:cNvPr id="878" name="Rectangle: Rounded Corners 877">
              <a:extLst>
                <a:ext uri="{FF2B5EF4-FFF2-40B4-BE49-F238E27FC236}">
                  <a16:creationId xmlns:a16="http://schemas.microsoft.com/office/drawing/2014/main" xmlns="" id="{43EA1D0F-05C5-41D4-8FAA-16186C4A59CD}"/>
                </a:ext>
              </a:extLst>
            </p:cNvPr>
            <p:cNvSpPr/>
            <p:nvPr/>
          </p:nvSpPr>
          <p:spPr>
            <a:xfrm rot="18900000">
              <a:off x="5517440" y="894879"/>
              <a:ext cx="3788042" cy="4277893"/>
            </a:xfrm>
            <a:prstGeom prst="roundRect">
              <a:avLst>
                <a:gd name="adj" fmla="val 102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3" name="TextBox 892">
              <a:extLst>
                <a:ext uri="{FF2B5EF4-FFF2-40B4-BE49-F238E27FC236}">
                  <a16:creationId xmlns:a16="http://schemas.microsoft.com/office/drawing/2014/main" xmlns="" id="{4A48EDB5-0345-4F37-945C-7DDA9119960A}"/>
                </a:ext>
              </a:extLst>
            </p:cNvPr>
            <p:cNvSpPr txBox="1"/>
            <p:nvPr/>
          </p:nvSpPr>
          <p:spPr>
            <a:xfrm>
              <a:off x="4845075" y="2615176"/>
              <a:ext cx="1847850" cy="830997"/>
            </a:xfrm>
            <a:prstGeom prst="rect">
              <a:avLst/>
            </a:prstGeom>
            <a:noFill/>
          </p:spPr>
          <p:txBody>
            <a:bodyPr wrap="square" rtlCol="0">
              <a:spAutoFit/>
            </a:bodyPr>
            <a:lstStyle/>
            <a:p>
              <a:pPr algn="r"/>
              <a:r>
                <a:rPr lang="vi-VN" sz="1200" dirty="0" smtClean="0">
                  <a:latin typeface="Averta Black" panose="00000A00000000000000" pitchFamily="50" charset="0"/>
                </a:rPr>
                <a:t>Không </a:t>
              </a:r>
              <a:r>
                <a:rPr lang="vi-VN" sz="1200" dirty="0">
                  <a:latin typeface="Averta Black" panose="00000A00000000000000" pitchFamily="50" charset="0"/>
                </a:rPr>
                <a:t>để tiến trình cải cách môi trường kinh doanh chững lại vì </a:t>
              </a:r>
              <a:r>
                <a:rPr lang="vi-VN" sz="1200" dirty="0" smtClean="0">
                  <a:latin typeface="Averta Black" panose="00000A00000000000000" pitchFamily="50" charset="0"/>
                </a:rPr>
                <a:t>C</a:t>
              </a:r>
              <a:r>
                <a:rPr lang="en-US" sz="1200" dirty="0" smtClean="0">
                  <a:latin typeface="Averta Black" panose="00000A00000000000000" pitchFamily="50" charset="0"/>
                </a:rPr>
                <a:t>OVID</a:t>
              </a:r>
              <a:r>
                <a:rPr lang="vi-VN" sz="1200" dirty="0" smtClean="0">
                  <a:latin typeface="Averta Black" panose="00000A00000000000000" pitchFamily="50" charset="0"/>
                </a:rPr>
                <a:t>-19</a:t>
              </a:r>
              <a:endParaRPr lang="vi-VN" sz="1200" dirty="0">
                <a:latin typeface="Averta Black" panose="00000A00000000000000" pitchFamily="50" charset="0"/>
              </a:endParaRPr>
            </a:p>
          </p:txBody>
        </p:sp>
        <p:sp>
          <p:nvSpPr>
            <p:cNvPr id="894" name="Rectangle 893">
              <a:extLst>
                <a:ext uri="{FF2B5EF4-FFF2-40B4-BE49-F238E27FC236}">
                  <a16:creationId xmlns:a16="http://schemas.microsoft.com/office/drawing/2014/main" xmlns="" id="{8DB17E58-4C4A-4A62-A497-4798494E7BF2}"/>
                </a:ext>
              </a:extLst>
            </p:cNvPr>
            <p:cNvSpPr/>
            <p:nvPr/>
          </p:nvSpPr>
          <p:spPr>
            <a:xfrm>
              <a:off x="4899914" y="2290466"/>
              <a:ext cx="415498" cy="646331"/>
            </a:xfrm>
            <a:prstGeom prst="rect">
              <a:avLst/>
            </a:prstGeom>
          </p:spPr>
          <p:txBody>
            <a:bodyPr wrap="none">
              <a:spAutoFit/>
            </a:bodyPr>
            <a:lstStyle/>
            <a:p>
              <a:pPr algn="r"/>
              <a:r>
                <a:rPr lang="en-US" sz="3600" b="1" dirty="0" smtClean="0">
                  <a:solidFill>
                    <a:srgbClr val="B9E902"/>
                  </a:solidFill>
                  <a:latin typeface="Arial Black" panose="020B0A04020102020204" pitchFamily="34" charset="0"/>
                </a:rPr>
                <a:t>“</a:t>
              </a:r>
              <a:endParaRPr lang="en-US" sz="3600" b="1" dirty="0">
                <a:solidFill>
                  <a:srgbClr val="B9E902"/>
                </a:solidFill>
                <a:latin typeface="Arial Black" panose="020B0A04020102020204" pitchFamily="34" charset="0"/>
              </a:endParaRPr>
            </a:p>
          </p:txBody>
        </p:sp>
        <p:sp>
          <p:nvSpPr>
            <p:cNvPr id="895" name="Rectangle 894">
              <a:extLst>
                <a:ext uri="{FF2B5EF4-FFF2-40B4-BE49-F238E27FC236}">
                  <a16:creationId xmlns:a16="http://schemas.microsoft.com/office/drawing/2014/main" xmlns="" id="{AE3CB4F9-C1C4-403A-BE30-D12A6F0483B7}"/>
                </a:ext>
              </a:extLst>
            </p:cNvPr>
            <p:cNvSpPr/>
            <p:nvPr/>
          </p:nvSpPr>
          <p:spPr>
            <a:xfrm>
              <a:off x="6563321" y="3421133"/>
              <a:ext cx="184730" cy="230832"/>
            </a:xfrm>
            <a:prstGeom prst="rect">
              <a:avLst/>
            </a:prstGeom>
          </p:spPr>
          <p:txBody>
            <a:bodyPr wrap="none">
              <a:spAutoFit/>
            </a:bodyPr>
            <a:lstStyle/>
            <a:p>
              <a:pPr algn="r"/>
              <a:endParaRPr lang="en-US" sz="900" dirty="0">
                <a:solidFill>
                  <a:schemeClr val="bg1">
                    <a:lumMod val="50000"/>
                  </a:schemeClr>
                </a:solidFill>
                <a:latin typeface="Averta Light" panose="00000400000000000000" pitchFamily="50" charset="0"/>
              </a:endParaRPr>
            </a:p>
          </p:txBody>
        </p:sp>
      </p:grpSp>
      <p:sp>
        <p:nvSpPr>
          <p:cNvPr id="898" name="Rectangle 897">
            <a:extLst>
              <a:ext uri="{FF2B5EF4-FFF2-40B4-BE49-F238E27FC236}">
                <a16:creationId xmlns:a16="http://schemas.microsoft.com/office/drawing/2014/main" xmlns="" id="{76A612D9-E783-42C0-AD51-9E9CE3168FCA}"/>
              </a:ext>
            </a:extLst>
          </p:cNvPr>
          <p:cNvSpPr/>
          <p:nvPr/>
        </p:nvSpPr>
        <p:spPr>
          <a:xfrm>
            <a:off x="2045427" y="7539071"/>
            <a:ext cx="4800164" cy="1358437"/>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ectangle 901">
            <a:extLst>
              <a:ext uri="{FF2B5EF4-FFF2-40B4-BE49-F238E27FC236}">
                <a16:creationId xmlns:a16="http://schemas.microsoft.com/office/drawing/2014/main" xmlns="" id="{17701804-41FB-4CFC-815E-51A087DC4CD6}"/>
              </a:ext>
            </a:extLst>
          </p:cNvPr>
          <p:cNvSpPr/>
          <p:nvPr/>
        </p:nvSpPr>
        <p:spPr>
          <a:xfrm>
            <a:off x="2045427" y="8880090"/>
            <a:ext cx="4674588" cy="437116"/>
          </a:xfrm>
          <a:prstGeom prst="rect">
            <a:avLst/>
          </a:prstGeom>
          <a:solidFill>
            <a:srgbClr val="B9E90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902">
            <a:extLst>
              <a:ext uri="{FF2B5EF4-FFF2-40B4-BE49-F238E27FC236}">
                <a16:creationId xmlns:a16="http://schemas.microsoft.com/office/drawing/2014/main" xmlns="" id="{C0362CBE-0193-420A-BD03-CEE8412BC7DB}"/>
              </a:ext>
            </a:extLst>
          </p:cNvPr>
          <p:cNvSpPr/>
          <p:nvPr/>
        </p:nvSpPr>
        <p:spPr>
          <a:xfrm>
            <a:off x="-122560" y="7538454"/>
            <a:ext cx="2167987" cy="245136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4" name="Group 903">
            <a:extLst>
              <a:ext uri="{FF2B5EF4-FFF2-40B4-BE49-F238E27FC236}">
                <a16:creationId xmlns:a16="http://schemas.microsoft.com/office/drawing/2014/main" xmlns="" id="{5E1AEE2A-1870-4385-BF00-01E0A1480808}"/>
              </a:ext>
            </a:extLst>
          </p:cNvPr>
          <p:cNvGrpSpPr/>
          <p:nvPr/>
        </p:nvGrpSpPr>
        <p:grpSpPr>
          <a:xfrm>
            <a:off x="135813" y="8049606"/>
            <a:ext cx="2055526" cy="1169828"/>
            <a:chOff x="-21568" y="8053350"/>
            <a:chExt cx="2055526" cy="1169828"/>
          </a:xfrm>
        </p:grpSpPr>
        <p:sp>
          <p:nvSpPr>
            <p:cNvPr id="905" name="TextBox 904">
              <a:extLst>
                <a:ext uri="{FF2B5EF4-FFF2-40B4-BE49-F238E27FC236}">
                  <a16:creationId xmlns:a16="http://schemas.microsoft.com/office/drawing/2014/main" xmlns="" id="{F894B374-EDE9-4694-B5C8-D15FDFF4D3C6}"/>
                </a:ext>
              </a:extLst>
            </p:cNvPr>
            <p:cNvSpPr txBox="1"/>
            <p:nvPr/>
          </p:nvSpPr>
          <p:spPr>
            <a:xfrm>
              <a:off x="0" y="8969262"/>
              <a:ext cx="2033958" cy="253916"/>
            </a:xfrm>
            <a:prstGeom prst="rect">
              <a:avLst/>
            </a:prstGeom>
            <a:noFill/>
          </p:spPr>
          <p:txBody>
            <a:bodyPr wrap="square" rtlCol="0">
              <a:spAutoFit/>
            </a:bodyPr>
            <a:lstStyle/>
            <a:p>
              <a:r>
                <a:rPr lang="en-US" sz="1050" dirty="0">
                  <a:solidFill>
                    <a:srgbClr val="3F3C43"/>
                  </a:solidFill>
                  <a:latin typeface="Averta Black" panose="00000A00000000000000" pitchFamily="50" charset="0"/>
                </a:rPr>
                <a:t>tin </a:t>
              </a:r>
              <a:r>
                <a:rPr lang="en-US" sz="1050" dirty="0" err="1" smtClean="0">
                  <a:solidFill>
                    <a:srgbClr val="3F3C43"/>
                  </a:solidFill>
                  <a:latin typeface="Averta Black" panose="00000A00000000000000" pitchFamily="50" charset="0"/>
                </a:rPr>
                <a:t>tức</a:t>
              </a:r>
              <a:r>
                <a:rPr lang="en-US" sz="1050" dirty="0" smtClean="0">
                  <a:solidFill>
                    <a:srgbClr val="3F3C43"/>
                  </a:solidFill>
                  <a:latin typeface="Averta Black" panose="00000A00000000000000" pitchFamily="50" charset="0"/>
                </a:rPr>
                <a:t> </a:t>
              </a:r>
              <a:r>
                <a:rPr lang="en-US" sz="1050" dirty="0" err="1" smtClean="0">
                  <a:solidFill>
                    <a:srgbClr val="3F3C43"/>
                  </a:solidFill>
                  <a:latin typeface="Averta Black" panose="00000A00000000000000" pitchFamily="50" charset="0"/>
                </a:rPr>
                <a:t>trong</a:t>
              </a:r>
              <a:r>
                <a:rPr lang="en-US" sz="1050" dirty="0" smtClean="0">
                  <a:solidFill>
                    <a:srgbClr val="3F3C43"/>
                  </a:solidFill>
                  <a:latin typeface="Averta Black" panose="00000A00000000000000" pitchFamily="50" charset="0"/>
                </a:rPr>
                <a:t> </a:t>
              </a:r>
              <a:r>
                <a:rPr lang="en-US" sz="1050" dirty="0" err="1" smtClean="0">
                  <a:solidFill>
                    <a:srgbClr val="3F3C43"/>
                  </a:solidFill>
                  <a:latin typeface="Averta Black" panose="00000A00000000000000" pitchFamily="50" charset="0"/>
                </a:rPr>
                <a:t>quy</a:t>
              </a:r>
              <a:r>
                <a:rPr lang="en-US" sz="1050" dirty="0" smtClean="0">
                  <a:solidFill>
                    <a:srgbClr val="3F3C43"/>
                  </a:solidFill>
                  <a:latin typeface="Averta Black" panose="00000A00000000000000" pitchFamily="50" charset="0"/>
                </a:rPr>
                <a:t>́ </a:t>
              </a:r>
              <a:r>
                <a:rPr lang="en-US" sz="1050" dirty="0" err="1" smtClean="0">
                  <a:solidFill>
                    <a:srgbClr val="3F3C43"/>
                  </a:solidFill>
                  <a:latin typeface="Averta Black" panose="00000A00000000000000" pitchFamily="50" charset="0"/>
                </a:rPr>
                <a:t>vê</a:t>
              </a:r>
              <a:r>
                <a:rPr lang="en-US" sz="1050" dirty="0" smtClean="0">
                  <a:solidFill>
                    <a:srgbClr val="3F3C43"/>
                  </a:solidFill>
                  <a:latin typeface="Averta Black" panose="00000A00000000000000" pitchFamily="50" charset="0"/>
                </a:rPr>
                <a:t>̀ </a:t>
              </a:r>
              <a:r>
                <a:rPr lang="en-US" sz="1050" dirty="0" smtClean="0">
                  <a:solidFill>
                    <a:srgbClr val="3F3C43"/>
                  </a:solidFill>
                  <a:latin typeface="Averta Black" panose="00000A00000000000000" pitchFamily="50" charset="0"/>
                </a:rPr>
                <a:t>PCI</a:t>
              </a:r>
              <a:endParaRPr lang="en-US" sz="1050" dirty="0">
                <a:solidFill>
                  <a:srgbClr val="3F3C43"/>
                </a:solidFill>
                <a:latin typeface="Averta Black" panose="00000A00000000000000" pitchFamily="50" charset="0"/>
              </a:endParaRPr>
            </a:p>
          </p:txBody>
        </p:sp>
        <p:sp>
          <p:nvSpPr>
            <p:cNvPr id="906" name="Rectangle 905">
              <a:extLst>
                <a:ext uri="{FF2B5EF4-FFF2-40B4-BE49-F238E27FC236}">
                  <a16:creationId xmlns:a16="http://schemas.microsoft.com/office/drawing/2014/main" xmlns="" id="{FC906A82-9E76-4D06-9FEA-9057698050A2}"/>
                </a:ext>
              </a:extLst>
            </p:cNvPr>
            <p:cNvSpPr/>
            <p:nvPr/>
          </p:nvSpPr>
          <p:spPr>
            <a:xfrm>
              <a:off x="-21568" y="8238016"/>
              <a:ext cx="1265090" cy="830997"/>
            </a:xfrm>
            <a:prstGeom prst="rect">
              <a:avLst/>
            </a:prstGeom>
          </p:spPr>
          <p:txBody>
            <a:bodyPr wrap="none">
              <a:spAutoFit/>
            </a:bodyPr>
            <a:lstStyle/>
            <a:p>
              <a:r>
                <a:rPr lang="en-US" sz="4800" b="1" dirty="0">
                  <a:ln w="25400">
                    <a:noFill/>
                  </a:ln>
                  <a:solidFill>
                    <a:srgbClr val="B9E902"/>
                  </a:solidFill>
                  <a:latin typeface="Averta Black" panose="00000A00000000000000" pitchFamily="50" charset="0"/>
                </a:rPr>
                <a:t>200</a:t>
              </a:r>
              <a:endParaRPr lang="en-US" sz="4800" dirty="0">
                <a:ln w="25400">
                  <a:noFill/>
                </a:ln>
                <a:solidFill>
                  <a:srgbClr val="B9E902"/>
                </a:solidFill>
                <a:latin typeface="Averta Black" panose="00000A00000000000000" pitchFamily="50" charset="0"/>
              </a:endParaRPr>
            </a:p>
          </p:txBody>
        </p:sp>
        <p:sp>
          <p:nvSpPr>
            <p:cNvPr id="907" name="TextBox 906">
              <a:extLst>
                <a:ext uri="{FF2B5EF4-FFF2-40B4-BE49-F238E27FC236}">
                  <a16:creationId xmlns:a16="http://schemas.microsoft.com/office/drawing/2014/main" xmlns="" id="{8F814C84-4956-4D8A-B518-6E772C772E51}"/>
                </a:ext>
              </a:extLst>
            </p:cNvPr>
            <p:cNvSpPr txBox="1"/>
            <p:nvPr/>
          </p:nvSpPr>
          <p:spPr>
            <a:xfrm>
              <a:off x="0" y="8053350"/>
              <a:ext cx="907400" cy="369332"/>
            </a:xfrm>
            <a:prstGeom prst="rect">
              <a:avLst/>
            </a:prstGeom>
            <a:noFill/>
          </p:spPr>
          <p:txBody>
            <a:bodyPr wrap="square">
              <a:spAutoFit/>
            </a:bodyPr>
            <a:lstStyle/>
            <a:p>
              <a:r>
                <a:rPr lang="en-US" sz="1800">
                  <a:solidFill>
                    <a:srgbClr val="3F3C43"/>
                  </a:solidFill>
                  <a:latin typeface="Averta Black" panose="00000A00000000000000" pitchFamily="50" charset="0"/>
                </a:rPr>
                <a:t>H</a:t>
              </a:r>
              <a:r>
                <a:rPr lang="vi-VN" sz="1800">
                  <a:solidFill>
                    <a:srgbClr val="3F3C43"/>
                  </a:solidFill>
                  <a:latin typeface="Averta Black" panose="00000A00000000000000" pitchFamily="50" charset="0"/>
                </a:rPr>
                <a:t>ơ</a:t>
              </a:r>
              <a:r>
                <a:rPr lang="en-US" sz="1800">
                  <a:solidFill>
                    <a:srgbClr val="3F3C43"/>
                  </a:solidFill>
                  <a:latin typeface="Averta Black" panose="00000A00000000000000" pitchFamily="50" charset="0"/>
                </a:rPr>
                <a:t>n </a:t>
              </a:r>
            </a:p>
          </p:txBody>
        </p:sp>
      </p:grpSp>
      <p:grpSp>
        <p:nvGrpSpPr>
          <p:cNvPr id="908" name="Group 907">
            <a:extLst>
              <a:ext uri="{FF2B5EF4-FFF2-40B4-BE49-F238E27FC236}">
                <a16:creationId xmlns:a16="http://schemas.microsoft.com/office/drawing/2014/main" xmlns="" id="{5F632E1C-FFF6-4CD2-93EA-ED3401C22118}"/>
              </a:ext>
            </a:extLst>
          </p:cNvPr>
          <p:cNvGrpSpPr/>
          <p:nvPr/>
        </p:nvGrpSpPr>
        <p:grpSpPr>
          <a:xfrm>
            <a:off x="2178755" y="8886319"/>
            <a:ext cx="4426906" cy="430887"/>
            <a:chOff x="2170744" y="8483503"/>
            <a:chExt cx="4426906" cy="430887"/>
          </a:xfrm>
        </p:grpSpPr>
        <p:sp>
          <p:nvSpPr>
            <p:cNvPr id="917" name="TextBox 916">
              <a:extLst>
                <a:ext uri="{FF2B5EF4-FFF2-40B4-BE49-F238E27FC236}">
                  <a16:creationId xmlns:a16="http://schemas.microsoft.com/office/drawing/2014/main" xmlns="" id="{9626D4D3-34DB-49CD-B827-8E7E898DC846}"/>
                </a:ext>
              </a:extLst>
            </p:cNvPr>
            <p:cNvSpPr txBox="1"/>
            <p:nvPr/>
          </p:nvSpPr>
          <p:spPr>
            <a:xfrm>
              <a:off x="2170744" y="8652780"/>
              <a:ext cx="1430911" cy="261610"/>
            </a:xfrm>
            <a:prstGeom prst="rect">
              <a:avLst/>
            </a:prstGeom>
            <a:noFill/>
          </p:spPr>
          <p:txBody>
            <a:bodyPr wrap="square">
              <a:spAutoFit/>
            </a:bodyPr>
            <a:lstStyle/>
            <a:p>
              <a:r>
                <a:rPr lang="en-US" sz="1100" b="1">
                  <a:solidFill>
                    <a:schemeClr val="bg1"/>
                  </a:solidFill>
                  <a:latin typeface="Averta Black" panose="00000A00000000000000" pitchFamily="50" charset="0"/>
                </a:rPr>
                <a:t>Tin nổi bật</a:t>
              </a:r>
            </a:p>
          </p:txBody>
        </p:sp>
        <p:sp>
          <p:nvSpPr>
            <p:cNvPr id="915" name="TextBox 914">
              <a:extLst>
                <a:ext uri="{FF2B5EF4-FFF2-40B4-BE49-F238E27FC236}">
                  <a16:creationId xmlns:a16="http://schemas.microsoft.com/office/drawing/2014/main" xmlns="" id="{6E38B3BB-9A63-476D-ACC6-1BCCA507738D}"/>
                </a:ext>
              </a:extLst>
            </p:cNvPr>
            <p:cNvSpPr txBox="1"/>
            <p:nvPr/>
          </p:nvSpPr>
          <p:spPr>
            <a:xfrm>
              <a:off x="3668741" y="8483503"/>
              <a:ext cx="1430911" cy="430887"/>
            </a:xfrm>
            <a:prstGeom prst="rect">
              <a:avLst/>
            </a:prstGeom>
            <a:noFill/>
          </p:spPr>
          <p:txBody>
            <a:bodyPr wrap="square">
              <a:spAutoFit/>
            </a:bodyPr>
            <a:lstStyle/>
            <a:p>
              <a:r>
                <a:rPr lang="vi-VN" sz="1100" b="1">
                  <a:solidFill>
                    <a:schemeClr val="bg1"/>
                  </a:solidFill>
                  <a:latin typeface="Averta Black" panose="00000A00000000000000" pitchFamily="50" charset="0"/>
                </a:rPr>
                <a:t>Chương trình </a:t>
              </a:r>
            </a:p>
            <a:p>
              <a:r>
                <a:rPr lang="vi-VN" sz="1100" b="1">
                  <a:solidFill>
                    <a:schemeClr val="bg1"/>
                  </a:solidFill>
                  <a:latin typeface="Averta Black" panose="00000A00000000000000" pitchFamily="50" charset="0"/>
                </a:rPr>
                <a:t>cải thiện MTKD </a:t>
              </a:r>
            </a:p>
          </p:txBody>
        </p:sp>
        <p:sp>
          <p:nvSpPr>
            <p:cNvPr id="913" name="TextBox 912">
              <a:extLst>
                <a:ext uri="{FF2B5EF4-FFF2-40B4-BE49-F238E27FC236}">
                  <a16:creationId xmlns:a16="http://schemas.microsoft.com/office/drawing/2014/main" xmlns="" id="{BA1E79A7-1D2D-48AA-A495-0A4AC4599C1D}"/>
                </a:ext>
              </a:extLst>
            </p:cNvPr>
            <p:cNvSpPr txBox="1"/>
            <p:nvPr/>
          </p:nvSpPr>
          <p:spPr>
            <a:xfrm>
              <a:off x="5166739" y="8652780"/>
              <a:ext cx="1430911" cy="261610"/>
            </a:xfrm>
            <a:prstGeom prst="rect">
              <a:avLst/>
            </a:prstGeom>
            <a:noFill/>
          </p:spPr>
          <p:txBody>
            <a:bodyPr wrap="square">
              <a:spAutoFit/>
            </a:bodyPr>
            <a:lstStyle/>
            <a:p>
              <a:r>
                <a:rPr lang="en-US" sz="1100" b="1">
                  <a:solidFill>
                    <a:schemeClr val="bg1"/>
                  </a:solidFill>
                  <a:latin typeface="Averta Black" panose="00000A00000000000000" pitchFamily="50" charset="0"/>
                </a:rPr>
                <a:t>Hoạt động khác</a:t>
              </a:r>
            </a:p>
          </p:txBody>
        </p:sp>
      </p:grpSp>
      <p:cxnSp>
        <p:nvCxnSpPr>
          <p:cNvPr id="923" name="Straight Connector 922">
            <a:extLst>
              <a:ext uri="{FF2B5EF4-FFF2-40B4-BE49-F238E27FC236}">
                <a16:creationId xmlns:a16="http://schemas.microsoft.com/office/drawing/2014/main" xmlns="" id="{62E9AA7B-FECD-46F3-8D14-3F7B025DD947}"/>
              </a:ext>
            </a:extLst>
          </p:cNvPr>
          <p:cNvCxnSpPr/>
          <p:nvPr/>
        </p:nvCxnSpPr>
        <p:spPr>
          <a:xfrm>
            <a:off x="0" y="6957881"/>
            <a:ext cx="5547080" cy="0"/>
          </a:xfrm>
          <a:prstGeom prst="lin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25" name="Straight Connector 924">
            <a:extLst>
              <a:ext uri="{FF2B5EF4-FFF2-40B4-BE49-F238E27FC236}">
                <a16:creationId xmlns:a16="http://schemas.microsoft.com/office/drawing/2014/main" xmlns="" id="{C4D7B922-36EC-4116-9CA8-0A497FCE9623}"/>
              </a:ext>
            </a:extLst>
          </p:cNvPr>
          <p:cNvCxnSpPr>
            <a:cxnSpLocks/>
          </p:cNvCxnSpPr>
          <p:nvPr/>
        </p:nvCxnSpPr>
        <p:spPr>
          <a:xfrm>
            <a:off x="2862175" y="7033561"/>
            <a:ext cx="0" cy="438802"/>
          </a:xfrm>
          <a:prstGeom prst="line">
            <a:avLst/>
          </a:prstGeom>
          <a:noFill/>
          <a:ln>
            <a:solidFill>
              <a:srgbClr val="B9E902"/>
            </a:solidFill>
          </a:ln>
        </p:spPr>
        <p:style>
          <a:lnRef idx="2">
            <a:schemeClr val="accent1">
              <a:shade val="50000"/>
            </a:schemeClr>
          </a:lnRef>
          <a:fillRef idx="1">
            <a:schemeClr val="accent1"/>
          </a:fillRef>
          <a:effectRef idx="0">
            <a:schemeClr val="accent1"/>
          </a:effectRef>
          <a:fontRef idx="minor">
            <a:schemeClr val="lt1"/>
          </a:fontRef>
        </p:style>
      </p:cxnSp>
      <p:pic>
        <p:nvPicPr>
          <p:cNvPr id="48" name="Google Shape;24;p70" descr="Logo&#10;&#10;Description automatically generated"/>
          <p:cNvPicPr preferRelativeResize="0"/>
          <p:nvPr/>
        </p:nvPicPr>
        <p:blipFill rotWithShape="1">
          <a:blip r:embed="rId5">
            <a:alphaModFix/>
          </a:blip>
          <a:srcRect/>
          <a:stretch/>
        </p:blipFill>
        <p:spPr>
          <a:xfrm>
            <a:off x="1869395" y="250713"/>
            <a:ext cx="721946" cy="585505"/>
          </a:xfrm>
          <a:prstGeom prst="rect">
            <a:avLst/>
          </a:prstGeom>
          <a:noFill/>
          <a:ln>
            <a:noFill/>
          </a:ln>
        </p:spPr>
      </p:pic>
      <p:sp>
        <p:nvSpPr>
          <p:cNvPr id="42" name="Rectangle 41">
            <a:extLst>
              <a:ext uri="{FF2B5EF4-FFF2-40B4-BE49-F238E27FC236}">
                <a16:creationId xmlns:a16="http://schemas.microsoft.com/office/drawing/2014/main" xmlns="" id="{8DB17E58-4C4A-4A62-A497-4798494E7BF2}"/>
              </a:ext>
            </a:extLst>
          </p:cNvPr>
          <p:cNvSpPr/>
          <p:nvPr/>
        </p:nvSpPr>
        <p:spPr>
          <a:xfrm>
            <a:off x="6499237" y="4561549"/>
            <a:ext cx="415498" cy="646331"/>
          </a:xfrm>
          <a:prstGeom prst="rect">
            <a:avLst/>
          </a:prstGeom>
        </p:spPr>
        <p:txBody>
          <a:bodyPr wrap="none">
            <a:spAutoFit/>
          </a:bodyPr>
          <a:lstStyle/>
          <a:p>
            <a:pPr algn="r"/>
            <a:r>
              <a:rPr lang="en-US" sz="3600" b="1" dirty="0" smtClean="0">
                <a:solidFill>
                  <a:srgbClr val="B9E902"/>
                </a:solidFill>
                <a:latin typeface="Arial Black" panose="020B0A04020102020204" pitchFamily="34" charset="0"/>
              </a:rPr>
              <a:t>”</a:t>
            </a:r>
            <a:endParaRPr lang="en-US" sz="3600" b="1" dirty="0">
              <a:solidFill>
                <a:srgbClr val="B9E902"/>
              </a:solidFill>
              <a:latin typeface="Arial Black" panose="020B0A04020102020204" pitchFamily="34" charset="0"/>
            </a:endParaRPr>
          </a:p>
        </p:txBody>
      </p:sp>
      <p:pic>
        <p:nvPicPr>
          <p:cNvPr id="1028" name="Picture 4" descr="Nhà Trắng ra Tuyên bố về chuyến thăm của Phó Tổng thống Kamala Harris đến Việt  Nam - Báo Người lao độ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2145119" y="7736003"/>
            <a:ext cx="1434111" cy="1092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ủ tịch Quốc hội Vương Đình Huệ: Cần chương trình tổng thể giúp doanh  nghiệp khôi phục sản xuấ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5275880" y="7730067"/>
            <a:ext cx="1417424" cy="1080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ủ tướng Phạm Minh Chính gặp mặt 72 đại biểu doanh nhân Việt Nam"/>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3702704" y="7736002"/>
            <a:ext cx="1449702" cy="1076077"/>
          </a:xfrm>
          <a:prstGeom prst="rect">
            <a:avLst/>
          </a:prstGeom>
          <a:noFill/>
          <a:extLst>
            <a:ext uri="{909E8E84-426E-40DD-AFC4-6F175D3DCCD1}">
              <a14:hiddenFill xmlns:a14="http://schemas.microsoft.com/office/drawing/2010/main">
                <a:solidFill>
                  <a:srgbClr val="FFFFFF"/>
                </a:solidFill>
              </a14:hiddenFill>
            </a:ext>
          </a:extLst>
        </p:spPr>
      </p:pic>
      <p:sp>
        <p:nvSpPr>
          <p:cNvPr id="870" name="Freeform: Shape 869">
            <a:extLst>
              <a:ext uri="{FF2B5EF4-FFF2-40B4-BE49-F238E27FC236}">
                <a16:creationId xmlns:a16="http://schemas.microsoft.com/office/drawing/2014/main" xmlns="" id="{4D784445-C329-42AC-A1C4-2929D914F9E1}"/>
              </a:ext>
            </a:extLst>
          </p:cNvPr>
          <p:cNvSpPr/>
          <p:nvPr/>
        </p:nvSpPr>
        <p:spPr>
          <a:xfrm>
            <a:off x="1755954" y="1445022"/>
            <a:ext cx="5825946" cy="7326927"/>
          </a:xfrm>
          <a:custGeom>
            <a:avLst/>
            <a:gdLst>
              <a:gd name="connsiteX0" fmla="*/ 2115750 w 2115750"/>
              <a:gd name="connsiteY0" fmla="*/ 2660847 h 2660846"/>
              <a:gd name="connsiteX1" fmla="*/ 410851 w 2115750"/>
              <a:gd name="connsiteY1" fmla="*/ 957091 h 2660846"/>
              <a:gd name="connsiteX2" fmla="*/ 85554 w 2115750"/>
              <a:gd name="connsiteY2" fmla="*/ 632022 h 2660846"/>
              <a:gd name="connsiteX3" fmla="*/ 85554 w 2115750"/>
              <a:gd name="connsiteY3" fmla="*/ 217799 h 2660846"/>
              <a:gd name="connsiteX4" fmla="*/ 278721 w 2115750"/>
              <a:gd name="connsiteY4" fmla="*/ 24860 h 2660846"/>
              <a:gd name="connsiteX5" fmla="*/ 398507 w 2115750"/>
              <a:gd name="connsiteY5" fmla="*/ 24860 h 2660846"/>
              <a:gd name="connsiteX6" fmla="*/ 398507 w 2115750"/>
              <a:gd name="connsiteY6" fmla="*/ 144647 h 2660846"/>
              <a:gd name="connsiteX7" fmla="*/ 205569 w 2115750"/>
              <a:gd name="connsiteY7" fmla="*/ 337585 h 2660846"/>
              <a:gd name="connsiteX8" fmla="*/ 205569 w 2115750"/>
              <a:gd name="connsiteY8" fmla="*/ 512464 h 2660846"/>
              <a:gd name="connsiteX9" fmla="*/ 484003 w 2115750"/>
              <a:gd name="connsiteY9" fmla="*/ 790670 h 2660846"/>
              <a:gd name="connsiteX10" fmla="*/ 1905667 w 2115750"/>
              <a:gd name="connsiteY10" fmla="*/ 2225592 h 2660846"/>
              <a:gd name="connsiteX11" fmla="*/ 2115750 w 2115750"/>
              <a:gd name="connsiteY11" fmla="*/ 2660847 h 266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750" h="2660846">
                <a:moveTo>
                  <a:pt x="2115750" y="2660847"/>
                </a:moveTo>
                <a:lnTo>
                  <a:pt x="410851" y="957091"/>
                </a:lnTo>
                <a:lnTo>
                  <a:pt x="85554" y="632022"/>
                </a:lnTo>
                <a:cubicBezTo>
                  <a:pt x="-28518" y="517722"/>
                  <a:pt x="-28518" y="332099"/>
                  <a:pt x="85554" y="217799"/>
                </a:cubicBezTo>
                <a:lnTo>
                  <a:pt x="278721" y="24860"/>
                </a:lnTo>
                <a:cubicBezTo>
                  <a:pt x="311868" y="-8287"/>
                  <a:pt x="365360" y="-8287"/>
                  <a:pt x="398507" y="24860"/>
                </a:cubicBezTo>
                <a:cubicBezTo>
                  <a:pt x="431654" y="58007"/>
                  <a:pt x="431654" y="111500"/>
                  <a:pt x="398507" y="144647"/>
                </a:cubicBezTo>
                <a:lnTo>
                  <a:pt x="205569" y="337585"/>
                </a:lnTo>
                <a:cubicBezTo>
                  <a:pt x="157334" y="385820"/>
                  <a:pt x="157334" y="464229"/>
                  <a:pt x="205569" y="512464"/>
                </a:cubicBezTo>
                <a:lnTo>
                  <a:pt x="484003" y="790670"/>
                </a:lnTo>
                <a:lnTo>
                  <a:pt x="1905667" y="2225592"/>
                </a:lnTo>
                <a:lnTo>
                  <a:pt x="2115750" y="2660847"/>
                </a:lnTo>
                <a:close/>
              </a:path>
            </a:pathLst>
          </a:custGeom>
          <a:solidFill>
            <a:srgbClr val="B9E902"/>
          </a:solidFill>
          <a:ln w="2286" cap="flat">
            <a:noFill/>
            <a:prstDash val="solid"/>
            <a:miter/>
          </a:ln>
        </p:spPr>
        <p:txBody>
          <a:bodyPr rtlCol="0" anchor="ctr"/>
          <a:lstStyle/>
          <a:p>
            <a:endParaRPr lang="en-US"/>
          </a:p>
        </p:txBody>
      </p:sp>
    </p:spTree>
    <p:extLst>
      <p:ext uri="{BB962C8B-B14F-4D97-AF65-F5344CB8AC3E}">
        <p14:creationId xmlns:p14="http://schemas.microsoft.com/office/powerpoint/2010/main" val="11218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241" y="469825"/>
            <a:ext cx="3332610" cy="3323987"/>
          </a:xfrm>
          <a:prstGeom prst="rect">
            <a:avLst/>
          </a:prstGeom>
        </p:spPr>
        <p:txBody>
          <a:bodyPr wrap="square">
            <a:spAutoFit/>
          </a:bodyPr>
          <a:lstStyle/>
          <a:p>
            <a:pPr algn="just" fontAlgn="base"/>
            <a:r>
              <a:rPr lang="en-US" sz="1000" dirty="0" err="1">
                <a:latin typeface="Muli Light" panose="00000400000000000000" pitchFamily="2" charset="0"/>
              </a:rPr>
              <a:t>Hiện</a:t>
            </a:r>
            <a:r>
              <a:rPr lang="en-US" sz="1000" dirty="0">
                <a:latin typeface="Muli Light" panose="00000400000000000000" pitchFamily="2" charset="0"/>
              </a:rPr>
              <a:t> nay,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bàn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đang</a:t>
            </a:r>
            <a:r>
              <a:rPr lang="en-US" sz="1000" dirty="0">
                <a:latin typeface="Muli Light" panose="00000400000000000000" pitchFamily="2" charset="0"/>
              </a:rPr>
              <a:t> </a:t>
            </a:r>
            <a:r>
              <a:rPr lang="en-US" sz="1000" dirty="0" err="1">
                <a:latin typeface="Muli Light" panose="00000400000000000000" pitchFamily="2" charset="0"/>
              </a:rPr>
              <a:t>tập</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khắc</a:t>
            </a:r>
            <a:r>
              <a:rPr lang="en-US" sz="1000" dirty="0">
                <a:latin typeface="Muli Light" panose="00000400000000000000" pitchFamily="2" charset="0"/>
              </a:rPr>
              <a:t> </a:t>
            </a:r>
            <a:r>
              <a:rPr lang="en-US" sz="1000" dirty="0" err="1">
                <a:latin typeface="Muli Light" panose="00000400000000000000" pitchFamily="2" charset="0"/>
              </a:rPr>
              <a:t>phục</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CSTP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a:t>
            </a:r>
            <a:r>
              <a:rPr lang="en-US" sz="1000" dirty="0" err="1">
                <a:latin typeface="Muli Light" panose="00000400000000000000" pitchFamily="2" charset="0"/>
              </a:rPr>
              <a:t>nhất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CSTP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20%.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mạnh</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CSTP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nhưng</a:t>
            </a:r>
            <a:r>
              <a:rPr lang="en-US" sz="1000" dirty="0">
                <a:latin typeface="Muli Light" panose="00000400000000000000" pitchFamily="2" charset="0"/>
              </a:rPr>
              <a:t>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nhóm</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bình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duy</a:t>
            </a:r>
            <a:r>
              <a:rPr lang="en-US" sz="1000" dirty="0">
                <a:latin typeface="Muli Light" panose="00000400000000000000" pitchFamily="2" charset="0"/>
              </a:rPr>
              <a:t> </a:t>
            </a:r>
            <a:r>
              <a:rPr lang="en-US" sz="1000" dirty="0" err="1">
                <a:latin typeface="Muli Light" panose="00000400000000000000" pitchFamily="2" charset="0"/>
              </a:rPr>
              <a:t>trì</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CSTP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qua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còn</a:t>
            </a:r>
            <a:r>
              <a:rPr lang="en-US" sz="1000" dirty="0">
                <a:latin typeface="Muli Light" panose="00000400000000000000" pitchFamily="2" charset="0"/>
              </a:rPr>
              <a:t> </a:t>
            </a:r>
            <a:r>
              <a:rPr lang="en-US" sz="1000" dirty="0" err="1">
                <a:latin typeface="Muli Light" panose="00000400000000000000" pitchFamily="2" charset="0"/>
              </a:rPr>
              <a:t>đạt</a:t>
            </a:r>
            <a:r>
              <a:rPr lang="en-US" sz="1000" dirty="0">
                <a:latin typeface="Muli Light" panose="00000400000000000000" pitchFamily="2" charset="0"/>
              </a:rPr>
              <a:t>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Đặc</a:t>
            </a:r>
            <a:r>
              <a:rPr lang="en-US" sz="1000" dirty="0">
                <a:latin typeface="Muli Light" panose="00000400000000000000" pitchFamily="2" charset="0"/>
              </a:rPr>
              <a:t> </a:t>
            </a:r>
            <a:r>
              <a:rPr lang="en-US" sz="1000" dirty="0" err="1">
                <a:latin typeface="Muli Light" panose="00000400000000000000" pitchFamily="2" charset="0"/>
              </a:rPr>
              <a:t>biệt</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ta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đang</a:t>
            </a:r>
            <a:r>
              <a:rPr lang="en-US" sz="1000" dirty="0">
                <a:latin typeface="Muli Light" panose="00000400000000000000" pitchFamily="2" charset="0"/>
              </a:rPr>
              <a:t>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khảo</a:t>
            </a:r>
            <a:r>
              <a:rPr lang="en-US" sz="1000" dirty="0">
                <a:latin typeface="Muli Light" panose="00000400000000000000" pitchFamily="2" charset="0"/>
              </a:rPr>
              <a:t> </a:t>
            </a:r>
            <a:r>
              <a:rPr lang="en-US" sz="1000" dirty="0" err="1">
                <a:latin typeface="Muli Light" panose="00000400000000000000" pitchFamily="2" charset="0"/>
              </a:rPr>
              <a:t>sát</a:t>
            </a:r>
            <a:r>
              <a:rPr lang="en-US" sz="1000" dirty="0">
                <a:latin typeface="Muli Light" panose="00000400000000000000" pitchFamily="2" charset="0"/>
              </a:rPr>
              <a:t>,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22 </a:t>
            </a:r>
            <a:r>
              <a:rPr lang="en-US" sz="1000" dirty="0" err="1">
                <a:latin typeface="Muli Light" panose="00000400000000000000" pitchFamily="2" charset="0"/>
              </a:rPr>
              <a:t>sở</a:t>
            </a:r>
            <a:r>
              <a:rPr lang="en-US" sz="1000" dirty="0">
                <a:latin typeface="Muli Light" panose="00000400000000000000" pitchFamily="2" charset="0"/>
              </a:rPr>
              <a:t>, ban, </a:t>
            </a:r>
            <a:r>
              <a:rPr lang="en-US" sz="1000" dirty="0" err="1">
                <a:latin typeface="Muli Light" panose="00000400000000000000" pitchFamily="2" charset="0"/>
              </a:rPr>
              <a:t>ngành</a:t>
            </a:r>
            <a:r>
              <a:rPr lang="en-US" sz="1000" dirty="0">
                <a:latin typeface="Muli Light" panose="00000400000000000000" pitchFamily="2" charset="0"/>
              </a:rPr>
              <a:t>, UBND 11 </a:t>
            </a:r>
            <a:r>
              <a:rPr lang="en-US" sz="1000" dirty="0" err="1">
                <a:latin typeface="Muli Light" panose="00000400000000000000" pitchFamily="2" charset="0"/>
              </a:rPr>
              <a:t>huyện</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phố</a:t>
            </a:r>
            <a:r>
              <a:rPr lang="en-US" sz="1000" dirty="0">
                <a:latin typeface="Muli Light" panose="00000400000000000000" pitchFamily="2" charset="0"/>
              </a:rPr>
              <a:t> (DDCI)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bàn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rõ</a:t>
            </a:r>
            <a:r>
              <a:rPr lang="en-US" sz="1000" dirty="0">
                <a:latin typeface="Muli Light" panose="00000400000000000000" pitchFamily="2" charset="0"/>
              </a:rPr>
              <a:t> </a:t>
            </a:r>
            <a:r>
              <a:rPr lang="en-US" sz="1000" dirty="0" err="1">
                <a:latin typeface="Muli Light" panose="00000400000000000000" pitchFamily="2" charset="0"/>
              </a:rPr>
              <a:t>tồn</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chế</a:t>
            </a:r>
            <a:r>
              <a:rPr lang="en-US" sz="1000" dirty="0">
                <a:latin typeface="Muli Light" panose="00000400000000000000" pitchFamily="2" charset="0"/>
              </a:rPr>
              <a:t> ở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nào</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kiến</a:t>
            </a:r>
            <a:r>
              <a:rPr lang="en-US" sz="1000" dirty="0">
                <a:latin typeface="Muli Light" panose="00000400000000000000" pitchFamily="2" charset="0"/>
              </a:rPr>
              <a:t> </a:t>
            </a:r>
            <a:r>
              <a:rPr lang="en-US" sz="1000" dirty="0" err="1">
                <a:latin typeface="Muli Light" panose="00000400000000000000" pitchFamily="2" charset="0"/>
              </a:rPr>
              <a:t>tháng</a:t>
            </a:r>
            <a:r>
              <a:rPr lang="en-US" sz="1000" dirty="0">
                <a:latin typeface="Muli Light" panose="00000400000000000000" pitchFamily="2" charset="0"/>
              </a:rPr>
              <a:t> 10.2021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bố</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DDCI. </a:t>
            </a:r>
          </a:p>
          <a:p>
            <a:pPr algn="just" fontAlgn="base"/>
            <a:endParaRPr lang="en-US" sz="1000" dirty="0" smtClean="0">
              <a:latin typeface="Muli Light" panose="00000400000000000000" pitchFamily="2" charset="0"/>
            </a:endParaRPr>
          </a:p>
          <a:p>
            <a:pPr algn="just" fontAlgn="base"/>
            <a:r>
              <a:rPr lang="en-US" sz="1000" dirty="0" smtClean="0">
                <a:latin typeface="Muli Light" panose="00000400000000000000" pitchFamily="2" charset="0"/>
              </a:rPr>
              <a:t>Theo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dưới</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tham</a:t>
            </a:r>
            <a:r>
              <a:rPr lang="en-US" sz="1000" dirty="0">
                <a:latin typeface="Muli Light" panose="00000400000000000000" pitchFamily="2" charset="0"/>
              </a:rPr>
              <a:t> </a:t>
            </a:r>
            <a:r>
              <a:rPr lang="en-US" sz="1000" dirty="0" err="1">
                <a:latin typeface="Muli Light" panose="00000400000000000000" pitchFamily="2" charset="0"/>
              </a:rPr>
              <a:t>vấn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chuyên</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VCCI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Hiệp</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khoảng</a:t>
            </a:r>
            <a:r>
              <a:rPr lang="en-US" sz="1000" dirty="0">
                <a:latin typeface="Muli Light" panose="00000400000000000000" pitchFamily="2" charset="0"/>
              </a:rPr>
              <a:t> 1.500 </a:t>
            </a:r>
            <a:r>
              <a:rPr lang="en-US" sz="1000" dirty="0" err="1">
                <a:latin typeface="Muli Light" panose="00000400000000000000" pitchFamily="2" charset="0"/>
              </a:rPr>
              <a:t>phiếu</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tra</a:t>
            </a:r>
            <a:r>
              <a:rPr lang="en-US" sz="1000" dirty="0">
                <a:latin typeface="Muli Light" panose="00000400000000000000" pitchFamily="2" charset="0"/>
              </a:rPr>
              <a:t> </a:t>
            </a:r>
            <a:r>
              <a:rPr lang="en-US" sz="1000" dirty="0" err="1">
                <a:latin typeface="Muli Light" panose="00000400000000000000" pitchFamily="2" charset="0"/>
              </a:rPr>
              <a:t>liên</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10 CSTP </a:t>
            </a:r>
            <a:r>
              <a:rPr lang="en-US" sz="1000" dirty="0" err="1">
                <a:latin typeface="Muli Light" panose="00000400000000000000" pitchFamily="2" charset="0"/>
              </a:rPr>
              <a:t>thuộc</a:t>
            </a:r>
            <a:r>
              <a:rPr lang="en-US" sz="1000" dirty="0">
                <a:latin typeface="Muli Light" panose="00000400000000000000" pitchFamily="2" charset="0"/>
              </a:rPr>
              <a:t> PCI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khảo</a:t>
            </a:r>
            <a:r>
              <a:rPr lang="en-US" sz="1000" dirty="0">
                <a:latin typeface="Muli Light" panose="00000400000000000000" pitchFamily="2" charset="0"/>
              </a:rPr>
              <a:t> </a:t>
            </a:r>
            <a:r>
              <a:rPr lang="en-US" sz="1000" dirty="0" err="1">
                <a:latin typeface="Muli Light" panose="00000400000000000000" pitchFamily="2" charset="0"/>
              </a:rPr>
              <a:t>sát</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đang</a:t>
            </a:r>
            <a:r>
              <a:rPr lang="en-US" sz="1000" dirty="0">
                <a:latin typeface="Muli Light" panose="00000400000000000000" pitchFamily="2" charset="0"/>
              </a:rPr>
              <a:t> </a:t>
            </a:r>
            <a:r>
              <a:rPr lang="en-US" sz="1000" dirty="0" err="1">
                <a:latin typeface="Muli Light" panose="00000400000000000000" pitchFamily="2" charset="0"/>
              </a:rPr>
              <a:t>hoạt</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xã</a:t>
            </a:r>
            <a:r>
              <a:rPr lang="en-US" sz="1000" dirty="0">
                <a:latin typeface="Muli Light" panose="00000400000000000000" pitchFamily="2" charset="0"/>
              </a:rPr>
              <a:t>, </a:t>
            </a:r>
            <a:r>
              <a:rPr lang="en-US" sz="1000" dirty="0" err="1">
                <a:latin typeface="Muli Light" panose="00000400000000000000" pitchFamily="2" charset="0"/>
              </a:rPr>
              <a:t>hộ</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cá</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bàn</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p:txBody>
      </p:sp>
      <p:sp>
        <p:nvSpPr>
          <p:cNvPr id="35" name="Rectangle 34"/>
          <p:cNvSpPr/>
          <p:nvPr/>
        </p:nvSpPr>
        <p:spPr>
          <a:xfrm>
            <a:off x="3720956" y="469825"/>
            <a:ext cx="2928858" cy="3170099"/>
          </a:xfrm>
          <a:prstGeom prst="rect">
            <a:avLst/>
          </a:prstGeom>
        </p:spPr>
        <p:txBody>
          <a:bodyPr wrap="square">
            <a:spAutoFit/>
          </a:bodyPr>
          <a:lstStyle/>
          <a:p>
            <a:pPr algn="just" fontAlgn="base"/>
            <a:r>
              <a:rPr lang="en-US" sz="1000" dirty="0" err="1">
                <a:latin typeface="Muli Light" panose="00000400000000000000" pitchFamily="2" charset="0"/>
              </a:rPr>
              <a:t>Thông</a:t>
            </a:r>
            <a:r>
              <a:rPr lang="en-US" sz="1000" dirty="0">
                <a:latin typeface="Muli Light" panose="00000400000000000000" pitchFamily="2" charset="0"/>
              </a:rPr>
              <a:t> qua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DDCI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kỳ</a:t>
            </a:r>
            <a:r>
              <a:rPr lang="en-US" sz="1000" dirty="0">
                <a:latin typeface="Muli Light" panose="00000400000000000000" pitchFamily="2" charset="0"/>
              </a:rPr>
              <a:t> </a:t>
            </a:r>
            <a:r>
              <a:rPr lang="en-US" sz="1000" dirty="0" err="1">
                <a:latin typeface="Muli Light" panose="00000400000000000000" pitchFamily="2" charset="0"/>
              </a:rPr>
              <a:t>vọng</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đòn</a:t>
            </a:r>
            <a:r>
              <a:rPr lang="en-US" sz="1000" dirty="0">
                <a:latin typeface="Muli Light" panose="00000400000000000000" pitchFamily="2" charset="0"/>
              </a:rPr>
              <a:t> </a:t>
            </a:r>
            <a:r>
              <a:rPr lang="en-US" sz="1000" dirty="0" err="1">
                <a:latin typeface="Muli Light" panose="00000400000000000000" pitchFamily="2" charset="0"/>
              </a:rPr>
              <a:t>bẩy</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góp</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khơi</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nghẽn</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a:t>
            </a:r>
          </a:p>
          <a:p>
            <a:pPr algn="just" fontAlgn="base"/>
            <a:endParaRPr lang="en-US" sz="1000" dirty="0" smtClean="0">
              <a:latin typeface="Muli Light" panose="00000400000000000000" pitchFamily="2" charset="0"/>
            </a:endParaRPr>
          </a:p>
          <a:p>
            <a:pPr algn="just" fontAlgn="base"/>
            <a:r>
              <a:rPr lang="en-US" sz="1000" dirty="0" err="1" smtClean="0">
                <a:latin typeface="Muli Light" panose="00000400000000000000" pitchFamily="2" charset="0"/>
              </a:rPr>
              <a:t>Đồng</a:t>
            </a:r>
            <a:r>
              <a:rPr lang="en-US" sz="1000" dirty="0" smtClean="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xây</a:t>
            </a:r>
            <a:r>
              <a:rPr lang="en-US" sz="1000" dirty="0">
                <a:latin typeface="Muli Light" panose="00000400000000000000" pitchFamily="2" charset="0"/>
              </a:rPr>
              <a:t> </a:t>
            </a:r>
            <a:r>
              <a:rPr lang="en-US" sz="1000" dirty="0" err="1">
                <a:latin typeface="Muli Light" panose="00000400000000000000" pitchFamily="2" charset="0"/>
              </a:rPr>
              <a:t>dựng</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thi</a:t>
            </a:r>
            <a:r>
              <a:rPr lang="en-US" sz="1000" dirty="0">
                <a:latin typeface="Muli Light" panose="00000400000000000000" pitchFamily="2" charset="0"/>
              </a:rPr>
              <a:t> </a:t>
            </a:r>
            <a:r>
              <a:rPr lang="en-US" sz="1000" dirty="0" err="1">
                <a:latin typeface="Muli Light" panose="00000400000000000000" pitchFamily="2" charset="0"/>
              </a:rPr>
              <a:t>đua</a:t>
            </a:r>
            <a:r>
              <a:rPr lang="en-US" sz="1000" dirty="0">
                <a:latin typeface="Muli Light" panose="00000400000000000000" pitchFamily="2" charset="0"/>
              </a:rPr>
              <a:t> </a:t>
            </a:r>
            <a:r>
              <a:rPr lang="en-US" sz="1000" dirty="0" err="1">
                <a:latin typeface="Muli Light" panose="00000400000000000000" pitchFamily="2" charset="0"/>
              </a:rPr>
              <a:t>giữa</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phục</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TTHC </a:t>
            </a:r>
            <a:r>
              <a:rPr lang="en-US" sz="1000" dirty="0" err="1">
                <a:latin typeface="Muli Light" panose="00000400000000000000" pitchFamily="2" charset="0"/>
              </a:rPr>
              <a:t>liên</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nhà</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cụ</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quyền</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quản</a:t>
            </a:r>
            <a:r>
              <a:rPr lang="en-US" sz="1000" dirty="0">
                <a:latin typeface="Muli Light" panose="00000400000000000000" pitchFamily="2" charset="0"/>
              </a:rPr>
              <a:t> </a:t>
            </a:r>
            <a:r>
              <a:rPr lang="en-US" sz="1000" dirty="0" err="1">
                <a:latin typeface="Muli Light" panose="00000400000000000000" pitchFamily="2" charset="0"/>
              </a:rPr>
              <a:t>lý</a:t>
            </a:r>
            <a:r>
              <a:rPr lang="en-US" sz="1000" dirty="0">
                <a:latin typeface="Muli Light" panose="00000400000000000000" pitchFamily="2" charset="0"/>
              </a:rPr>
              <a:t>, </a:t>
            </a:r>
            <a:r>
              <a:rPr lang="en-US" sz="1000" dirty="0" err="1">
                <a:latin typeface="Muli Light" panose="00000400000000000000" pitchFamily="2" charset="0"/>
              </a:rPr>
              <a:t>giám</a:t>
            </a:r>
            <a:r>
              <a:rPr lang="en-US" sz="1000" dirty="0">
                <a:latin typeface="Muli Light" panose="00000400000000000000" pitchFamily="2" charset="0"/>
              </a:rPr>
              <a:t> </a:t>
            </a:r>
            <a:r>
              <a:rPr lang="en-US" sz="1000" dirty="0" err="1">
                <a:latin typeface="Muli Light" panose="00000400000000000000" pitchFamily="2" charset="0"/>
              </a:rPr>
              <a:t>sát</a:t>
            </a:r>
            <a:r>
              <a:rPr lang="en-US" sz="1000" dirty="0">
                <a:latin typeface="Muli Light" panose="00000400000000000000" pitchFamily="2" charset="0"/>
              </a:rPr>
              <a:t>, </a:t>
            </a:r>
            <a:r>
              <a:rPr lang="en-US" sz="1000" dirty="0" err="1">
                <a:latin typeface="Muli Light" panose="00000400000000000000" pitchFamily="2" charset="0"/>
              </a:rPr>
              <a:t>kịp</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chấn</a:t>
            </a:r>
            <a:r>
              <a:rPr lang="en-US" sz="1000" dirty="0">
                <a:latin typeface="Muli Light" panose="00000400000000000000" pitchFamily="2" charset="0"/>
              </a:rPr>
              <a:t> </a:t>
            </a:r>
            <a:r>
              <a:rPr lang="en-US" sz="1000" dirty="0" err="1">
                <a:latin typeface="Muli Light" panose="00000400000000000000" pitchFamily="2" charset="0"/>
              </a:rPr>
              <a:t>chỉnh</a:t>
            </a:r>
            <a:r>
              <a:rPr lang="en-US" sz="1000" dirty="0">
                <a:latin typeface="Muli Light" panose="00000400000000000000" pitchFamily="2" charset="0"/>
              </a:rPr>
              <a:t>, </a:t>
            </a:r>
            <a:r>
              <a:rPr lang="en-US" sz="1000" dirty="0" err="1">
                <a:latin typeface="Muli Light" panose="00000400000000000000" pitchFamily="2" charset="0"/>
              </a:rPr>
              <a:t>khắc</a:t>
            </a:r>
            <a:r>
              <a:rPr lang="en-US" sz="1000" dirty="0">
                <a:latin typeface="Muli Light" panose="00000400000000000000" pitchFamily="2" charset="0"/>
              </a:rPr>
              <a:t> </a:t>
            </a:r>
            <a:r>
              <a:rPr lang="en-US" sz="1000" dirty="0" err="1">
                <a:latin typeface="Muli Light" panose="00000400000000000000" pitchFamily="2" charset="0"/>
              </a:rPr>
              <a:t>phục</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chế</a:t>
            </a:r>
            <a:r>
              <a:rPr lang="en-US" sz="1000" dirty="0">
                <a:latin typeface="Muli Light" panose="00000400000000000000" pitchFamily="2" charset="0"/>
              </a:rPr>
              <a:t>, </a:t>
            </a:r>
            <a:r>
              <a:rPr lang="en-US" sz="1000" dirty="0" err="1">
                <a:latin typeface="Muli Light" panose="00000400000000000000" pitchFamily="2" charset="0"/>
              </a:rPr>
              <a:t>yếu</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từng</a:t>
            </a:r>
            <a:r>
              <a:rPr lang="en-US" sz="1000" dirty="0">
                <a:latin typeface="Muli Light" panose="00000400000000000000" pitchFamily="2" charset="0"/>
              </a:rPr>
              <a:t> </a:t>
            </a:r>
            <a:r>
              <a:rPr lang="en-US" sz="1000" dirty="0" err="1">
                <a:latin typeface="Muli Light" panose="00000400000000000000" pitchFamily="2" charset="0"/>
              </a:rPr>
              <a:t>lĩnh</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liệt</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góp</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PCI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nữa</a:t>
            </a:r>
            <a:r>
              <a:rPr lang="en-US" sz="1000" dirty="0">
                <a:latin typeface="Muli Light" panose="00000400000000000000" pitchFamily="2" charset="0"/>
              </a:rPr>
              <a:t>, </a:t>
            </a:r>
            <a:r>
              <a:rPr lang="en-US" sz="1000" dirty="0" err="1">
                <a:latin typeface="Muli Light" panose="00000400000000000000" pitchFamily="2" charset="0"/>
              </a:rPr>
              <a:t>còn</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kênh</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tin </a:t>
            </a:r>
            <a:r>
              <a:rPr lang="en-US" sz="1000" dirty="0" err="1">
                <a:latin typeface="Muli Light" panose="00000400000000000000" pitchFamily="2" charset="0"/>
              </a:rPr>
              <a:t>tin</a:t>
            </a:r>
            <a:r>
              <a:rPr lang="en-US" sz="1000" dirty="0">
                <a:latin typeface="Muli Light" panose="00000400000000000000" pitchFamily="2" charset="0"/>
              </a:rPr>
              <a:t> </a:t>
            </a:r>
            <a:r>
              <a:rPr lang="en-US" sz="1000" dirty="0" err="1">
                <a:latin typeface="Muli Light" panose="00000400000000000000" pitchFamily="2" charset="0"/>
              </a:rPr>
              <a:t>cậy</a:t>
            </a:r>
            <a:r>
              <a:rPr lang="en-US" sz="1000" dirty="0">
                <a:latin typeface="Muli Light" panose="00000400000000000000" pitchFamily="2" charset="0"/>
              </a:rPr>
              <a:t>, </a:t>
            </a:r>
            <a:r>
              <a:rPr lang="en-US" sz="1000" dirty="0" err="1">
                <a:latin typeface="Muli Light" panose="00000400000000000000" pitchFamily="2" charset="0"/>
              </a:rPr>
              <a:t>rộng</a:t>
            </a:r>
            <a:r>
              <a:rPr lang="en-US" sz="1000" dirty="0">
                <a:latin typeface="Muli Light" panose="00000400000000000000" pitchFamily="2" charset="0"/>
              </a:rPr>
              <a:t> </a:t>
            </a:r>
            <a:r>
              <a:rPr lang="en-US" sz="1000" dirty="0" err="1">
                <a:latin typeface="Muli Light" panose="00000400000000000000" pitchFamily="2" charset="0"/>
              </a:rPr>
              <a:t>rãi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minh </a:t>
            </a:r>
            <a:r>
              <a:rPr lang="en-US" sz="1000" dirty="0" err="1">
                <a:latin typeface="Muli Light" panose="00000400000000000000" pitchFamily="2" charset="0"/>
              </a:rPr>
              <a:t>bạch</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ý </a:t>
            </a:r>
            <a:r>
              <a:rPr lang="en-US" sz="1000" dirty="0" err="1">
                <a:latin typeface="Muli Light" panose="00000400000000000000" pitchFamily="2" charset="0"/>
              </a:rPr>
              <a:t>kiến</a:t>
            </a:r>
            <a:r>
              <a:rPr lang="en-US" sz="1000" dirty="0">
                <a:latin typeface="Muli Light" panose="00000400000000000000" pitchFamily="2" charset="0"/>
              </a:rPr>
              <a:t> </a:t>
            </a:r>
            <a:r>
              <a:rPr lang="en-US" sz="1000" dirty="0" err="1">
                <a:latin typeface="Muli Light" panose="00000400000000000000" pitchFamily="2" charset="0"/>
              </a:rPr>
              <a:t>góp</a:t>
            </a:r>
            <a:r>
              <a:rPr lang="en-US" sz="1000" dirty="0">
                <a:latin typeface="Muli Light" panose="00000400000000000000" pitchFamily="2" charset="0"/>
              </a:rPr>
              <a:t> ý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hài</a:t>
            </a:r>
            <a:r>
              <a:rPr lang="en-US" sz="1000" dirty="0">
                <a:latin typeface="Muli Light" panose="00000400000000000000" pitchFamily="2" charset="0"/>
              </a:rPr>
              <a:t> </a:t>
            </a:r>
            <a:r>
              <a:rPr lang="en-US" sz="1000" dirty="0" err="1">
                <a:latin typeface="Muli Light" panose="00000400000000000000" pitchFamily="2" charset="0"/>
              </a:rPr>
              <a:t>lòng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cộng</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bàn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r" fontAlgn="base"/>
            <a:r>
              <a:rPr lang="en-US" sz="1000" dirty="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Hà </a:t>
            </a:r>
            <a:r>
              <a:rPr lang="en-US" sz="1000" dirty="0" err="1">
                <a:latin typeface="Muli Light" panose="00000400000000000000" pitchFamily="2" charset="0"/>
                <a:hlinkClick r:id="rId2"/>
              </a:rPr>
              <a:t>Giang</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10</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9218" name="Picture 2" descr="https://i1-dulich.vnecdn.net/2020/12/02/2-Giai-nhat-ve-dep-vien-bien-namhn1962-gmail-1606870849.jpg?w=1200&amp;h=0&amp;q=100&amp;dpr=1&amp;fit=crop&amp;s=eR1bDyETqM8JX8EitLEu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60" y="4847773"/>
            <a:ext cx="6045014" cy="40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9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usiness people shaking hands for greeting Free Photo"/>
          <p:cNvPicPr>
            <a:picLocks noChangeAspect="1" noChangeArrowheads="1"/>
          </p:cNvPicPr>
          <p:nvPr/>
        </p:nvPicPr>
        <p:blipFill rotWithShape="1">
          <a:blip r:embed="rId2">
            <a:extLst>
              <a:ext uri="{28A0092B-C50C-407E-A947-70E740481C1C}">
                <a14:useLocalDpi xmlns:a14="http://schemas.microsoft.com/office/drawing/2010/main" val="0"/>
              </a:ext>
            </a:extLst>
          </a:blip>
          <a:srcRect t="-475" b="17053"/>
          <a:stretch/>
        </p:blipFill>
        <p:spPr bwMode="auto">
          <a:xfrm>
            <a:off x="0" y="555586"/>
            <a:ext cx="6878878"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11</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63951" y="4327507"/>
            <a:ext cx="2820669" cy="5324535"/>
          </a:xfrm>
          <a:prstGeom prst="rect">
            <a:avLst/>
          </a:prstGeom>
          <a:noFill/>
        </p:spPr>
        <p:txBody>
          <a:bodyPr wrap="square" rtlCol="0">
            <a:spAutoFit/>
          </a:bodyPr>
          <a:lstStyle/>
          <a:p>
            <a:pPr algn="just" fontAlgn="base"/>
            <a:r>
              <a:rPr lang="vi-VN" sz="1000" dirty="0">
                <a:latin typeface="Muli Light" panose="00000400000000000000" pitchFamily="2" charset="0"/>
              </a:rPr>
              <a:t>Trong quá trình triển khai nhiệm vụ, Sở tiếp tục đơn giản, hiện đại hóa thủ tục hành chính, rà soát, bãi bỏ một số thủ tục không còn cần thiết theo đúng quy định tại Luật Doanh nghiệp 2020 và các văn bản hướng dẫn thi hành; cắt giảm ít nhất 30% thời gian thực hiện thủ tục hành chính cho doanh nghiệp; phối hợp thị xã Từ Sơn và huyện Yên Phong triển khai đăng ký kinh doanh tại Trung tâm Hành chính công cấp huyện. Đặc biệt, cơ chế “4 tại chỗ” đối với các thủ tục đăng ký doanh nghiệp cũng như nhiều thủ tục hành chính khác được Sở Kế hoạch và Đầu tư và các sở ngành triển khai khá đồng bộ tại Trung tâm Hành chính công tỉnh tạo điều kiện thuận lợi trong việc sớm đưa doanh nghiệp gia nhập thị trường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Dù đang có sự trở lại thông qua việc chiếm được niềm tin của doanh nghiệp, nhưng để thực sự thu hút nhiều hơn nữa sự tham gia của doanh nghiệp góp phần cải thiện môi trường đầu tư kinh doanh của tỉnh trong thời gian tới, đòi hỏi chúng ta phải có sự quyết tâm và bài bản hơn nữa trong cách làm. Vừa qua, Sở Kế hoạch và Đầu tư chủ trì tổ chức Hội nghị đề xuất phương hướng, giải pháp cải thiện Chỉ số gia nhập thị trường trong bộ Chỉ số Năng lực cạnh tranh cấp tỉnh (PCI) năm 2021 và những năm tiếp theo. </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Trên cơ sở phân tích những ưu điểm, tồn tại, hạn chế, nhiều giải pháp được các sở, ngành và địa phương trong tỉnh đưa ra. </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3406082"/>
            <a:ext cx="6868439" cy="830997"/>
          </a:xfrm>
          <a:prstGeom prst="rect">
            <a:avLst/>
          </a:prstGeom>
          <a:solidFill>
            <a:srgbClr val="022F43"/>
          </a:solidFill>
        </p:spPr>
        <p:txBody>
          <a:bodyPr wrap="square">
            <a:spAutoFit/>
          </a:bodyPr>
          <a:lstStyle/>
          <a:p>
            <a:r>
              <a:rPr lang="vi-VN" sz="2400" b="1" dirty="0" smtClean="0">
                <a:solidFill>
                  <a:schemeClr val="bg1"/>
                </a:solidFill>
                <a:latin typeface="Prata" panose="00000500000000000000" pitchFamily="2" charset="0"/>
              </a:rPr>
              <a:t>Bắc </a:t>
            </a:r>
            <a:r>
              <a:rPr lang="vi-VN" sz="2400" b="1" dirty="0">
                <a:solidFill>
                  <a:schemeClr val="bg1"/>
                </a:solidFill>
                <a:latin typeface="Prata" panose="00000500000000000000" pitchFamily="2" charset="0"/>
              </a:rPr>
              <a:t>Ninh: Gia nhập thị trường và chỉ </a:t>
            </a:r>
            <a:r>
              <a:rPr lang="vi-VN" sz="2400" b="1" dirty="0" smtClean="0">
                <a:solidFill>
                  <a:schemeClr val="bg1"/>
                </a:solidFill>
                <a:latin typeface="Prata" panose="00000500000000000000" pitchFamily="2" charset="0"/>
              </a:rPr>
              <a:t>số</a:t>
            </a:r>
            <a:r>
              <a:rPr lang="en-US" sz="2400" b="1" dirty="0">
                <a:solidFill>
                  <a:schemeClr val="bg1"/>
                </a:solidFill>
                <a:latin typeface="Prata" panose="00000500000000000000" pitchFamily="2" charset="0"/>
              </a:rPr>
              <a:t> </a:t>
            </a:r>
            <a:endParaRPr lang="en-US" sz="2400" b="1" dirty="0" smtClean="0">
              <a:solidFill>
                <a:schemeClr val="bg1"/>
              </a:solidFill>
              <a:latin typeface="Prata" panose="00000500000000000000" pitchFamily="2" charset="0"/>
            </a:endParaRPr>
          </a:p>
          <a:p>
            <a:r>
              <a:rPr lang="vi-VN" sz="2400" b="1" dirty="0" smtClean="0">
                <a:solidFill>
                  <a:schemeClr val="bg1"/>
                </a:solidFill>
                <a:latin typeface="Prata" panose="00000500000000000000" pitchFamily="2" charset="0"/>
              </a:rPr>
              <a:t>niềm </a:t>
            </a:r>
            <a:r>
              <a:rPr lang="vi-VN" sz="2400" b="1" dirty="0">
                <a:solidFill>
                  <a:schemeClr val="bg1"/>
                </a:solidFill>
                <a:latin typeface="Prata" panose="00000500000000000000" pitchFamily="2" charset="0"/>
              </a:rPr>
              <a:t>tin</a:t>
            </a:r>
            <a:endParaRPr lang="en-US" sz="24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9135" y="4327507"/>
            <a:ext cx="3187005" cy="5478423"/>
          </a:xfrm>
          <a:prstGeom prst="rect">
            <a:avLst/>
          </a:prstGeom>
          <a:noFill/>
        </p:spPr>
        <p:txBody>
          <a:bodyPr wrap="square" rtlCol="0">
            <a:spAutoFit/>
          </a:bodyPr>
          <a:lstStyle/>
          <a:p>
            <a:pPr algn="just" fontAlgn="base"/>
            <a:r>
              <a:rPr lang="vi-VN" sz="1000" dirty="0">
                <a:latin typeface="Muli Light" panose="00000400000000000000" pitchFamily="2" charset="0"/>
              </a:rPr>
              <a:t>Chỉ số gia nhập thị trường của mỗi tỉnh được chấm điểm cao hay thấp chính là sự phản ánh trung thực thái độ của doanh nghiệp đối với cơ quan chức năng và chính quyền trong việc tạo điều kiện cho họ được tham gia thị trường như thế nào</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Được đánh giá dựa trên các chỉ tiêu thành phần chủ yếu liên quan đến thủ tục đăng ký thành lập doanh nghiệp và hoàn thiện các thủ tục để chính thức hoạt động, chỉ số Gia nhập thị trường được xem là bước đầu tiên rất quan trọng đối với mỗi doanh nghiệp. Nếu được tạo thuận lợi thì không chỉ doanh nghiệp được hưởng lợi, mà chính địa phương cũng được hưởng lợi sau khi doanh nghiệp đi vào hoạt động. Vì thế, tạo điều kiện tốt nhất để doanh nghiệp sớm gia nhập thị trường chính là phép thử quan trọng về năng lực, trách nhiệm và thái độ ứng xử của đội ngũ cán bộ, công chức trực tiếp làm việc với nhà đầu tư. Trong các năm từ 2014 đến 2016 Bắc Ninh từng được doanh nghiệp chấm điểm số rất cao cho chỉ số gia nhập thị trường (đạt hơn 8 điểm), nhưng sau đó chỉ số này đã bị giảm điểm từ năm 2017 và tụt khỏi mức 7 điểm vào năm 2019</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Năm 2020, với số điểm 7,04 điểm, chỉ số Gia nhập thị trường bắt đầu tăng điểm trở lại khi cao hơn năm 2019 tới 0,16 điểm, cho thấy Bắc Ninh đang có sự khởi sắc trở lại với những nét tươi mới trong việc ứng xử, tạo điều kiện của cơ quan chức năng để doanh nghiệp được tham gia thị trường ngay từ khi họ bắt đầu khởi nghiệp. Để đạt được điều này, thời gian qua, thực hiện chỉ đạo của Tỉnh ủy, HĐND, UBND tỉnh, Sở Kế hoạch và Đầu tư phối hợp với các sở ngành công khai, minh bạch và hệ thống hóa trình tự, thủ tục đăng ký doanh nghiệp. </a:t>
            </a:r>
            <a:endParaRPr lang="en-US" sz="1000" dirty="0">
              <a:latin typeface="Muli Light" panose="00000400000000000000" pitchFamily="2" charset="0"/>
            </a:endParaRPr>
          </a:p>
        </p:txBody>
      </p:sp>
    </p:spTree>
    <p:extLst>
      <p:ext uri="{BB962C8B-B14F-4D97-AF65-F5344CB8AC3E}">
        <p14:creationId xmlns:p14="http://schemas.microsoft.com/office/powerpoint/2010/main" val="2901425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88346" y="469825"/>
            <a:ext cx="3110805" cy="3323987"/>
          </a:xfrm>
          <a:prstGeom prst="rect">
            <a:avLst/>
          </a:prstGeom>
        </p:spPr>
        <p:txBody>
          <a:bodyPr wrap="square">
            <a:spAutoFit/>
          </a:bodyPr>
          <a:lstStyle/>
          <a:p>
            <a:pPr algn="just"/>
            <a:r>
              <a:rPr lang="vi-VN" sz="1000" dirty="0">
                <a:latin typeface="Muli Light" panose="00000400000000000000" pitchFamily="2" charset="0"/>
              </a:rPr>
              <a:t>Trong đó, chú trọng việc cải cách hành chính, đơn giản hóa thủ tục, rút ngắn thời gian giải quyết thủ tục hành chính; nâng cao trách nhiệm, thái độ ứng xử của đội ngũ cán bộ, công chức trực tiếp làm việc với nhà đầu tư, doanh </a:t>
            </a:r>
            <a:r>
              <a:rPr lang="vi-VN" sz="1000" dirty="0" smtClean="0">
                <a:latin typeface="Muli Light" panose="00000400000000000000" pitchFamily="2" charset="0"/>
              </a:rPr>
              <a:t>nghiệp.</a:t>
            </a:r>
            <a:r>
              <a:rPr lang="en-US" sz="1000" dirty="0" smtClean="0">
                <a:latin typeface="Muli Light" panose="00000400000000000000" pitchFamily="2" charset="0"/>
              </a:rPr>
              <a:t> </a:t>
            </a:r>
            <a:r>
              <a:rPr lang="vi-VN" sz="1000" dirty="0" smtClean="0">
                <a:latin typeface="Muli Light" panose="00000400000000000000" pitchFamily="2" charset="0"/>
              </a:rPr>
              <a:t>Đẩy </a:t>
            </a:r>
            <a:r>
              <a:rPr lang="vi-VN" sz="1000" dirty="0">
                <a:latin typeface="Muli Light" panose="00000400000000000000" pitchFamily="2" charset="0"/>
              </a:rPr>
              <a:t>mạnh ứng dụng công nghệ thông tin trong quản lý điều hành công việc, ứng dụng hiệu quả phần mềm dịch vụ công trực tuyến của tỉnh, phần mềm quản lý điều hành văn bản của tỉnh và các phần mềm khác trong công tác quản lý điều hành. </a:t>
            </a:r>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smtClean="0">
                <a:latin typeface="Muli Light" panose="00000400000000000000" pitchFamily="2" charset="0"/>
              </a:rPr>
              <a:t>Phối </a:t>
            </a:r>
            <a:r>
              <a:rPr lang="vi-VN" sz="1000" dirty="0">
                <a:latin typeface="Muli Light" panose="00000400000000000000" pitchFamily="2" charset="0"/>
              </a:rPr>
              <a:t>hợp tốt với Trung tâm hành chính công tỉnh trong việc triển khai mô hình 4 tại chỗ tại Trung tâm Hành chính công tỉnh, tiếp tục duy trì cắt giảm 30% thời gian tiếp nhận, xử lý, trả kết quả đối với toàn bộ các thủ tục đăng ký kinh doanh. Đẩy nhanh việc ban hành “Quy định định mức kinh phí hỗ trợ chữ ký số công cộng và nhận kết quả qua dịch vụ bưu chính đối với doanh nghiệp nhỏ và vừa thuộc Đề án hỗ trợ doanh nghiệp nhỏ và vừa trên địa bàn tỉnh Bắc Ninh giai đoạn 2020-2025”. </a:t>
            </a:r>
            <a:endParaRPr lang="en-US" sz="1000" dirty="0">
              <a:latin typeface="Muli Light" panose="00000400000000000000" pitchFamily="2" charset="0"/>
            </a:endParaRPr>
          </a:p>
        </p:txBody>
      </p:sp>
      <p:sp>
        <p:nvSpPr>
          <p:cNvPr id="35" name="Rectangle 34"/>
          <p:cNvSpPr/>
          <p:nvPr/>
        </p:nvSpPr>
        <p:spPr>
          <a:xfrm>
            <a:off x="3688080" y="469825"/>
            <a:ext cx="2961734" cy="3477875"/>
          </a:xfrm>
          <a:prstGeom prst="rect">
            <a:avLst/>
          </a:prstGeom>
        </p:spPr>
        <p:txBody>
          <a:bodyPr wrap="square">
            <a:spAutoFit/>
          </a:bodyPr>
          <a:lstStyle/>
          <a:p>
            <a:pPr algn="just"/>
            <a:r>
              <a:rPr lang="vi-VN" sz="1000" dirty="0">
                <a:latin typeface="Muli Light" panose="00000400000000000000" pitchFamily="2" charset="0"/>
              </a:rPr>
              <a:t>Khuyến khích các doanh nghiệp thực hiện thủ tục đăng ký kinh doanh qua mạng và duy trì thực hiện các dịch vụ công mức độ 3, mức độ 4 đối với tất cả các thủ tục hành chính; nâng cao hiệu quả trong ứng dụng, sử dụng Hệ thống thông tin quốc gia về đăng ký doanh nghiệp, Hệ thống thông tin quốc gia về Đăng ký hợp tác xã…  </a:t>
            </a:r>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smtClean="0">
                <a:latin typeface="Muli Light" panose="00000400000000000000" pitchFamily="2" charset="0"/>
              </a:rPr>
              <a:t>Yêu </a:t>
            </a:r>
            <a:r>
              <a:rPr lang="vi-VN" sz="1000" dirty="0">
                <a:latin typeface="Muli Light" panose="00000400000000000000" pitchFamily="2" charset="0"/>
              </a:rPr>
              <a:t>cầu này đã được Tỉnh ủy, UBND tỉnh chỉ đạo quyết liệt tại nhiều văn bản, hội nghị, vấn đề còn lại chỉ là thái độ ứng xử như thế nào cho phù hợp và kịp thời của từng ngành, từng địa phương, phấn đấu nâng điểm số Gia nhập thị trường lên mức 8 điểm như Kế hoạch số 1964/KH-UBND của UBND tỉnh Bắc Ninh về cải thiện môi trường kinh doanh, nâng cao chỉ số năng lực cạnh tranh cấp tỉnh giai đoạn 2021-2025 đề ra, tiếp thêm niềm tin cho cộng đồng doanh nghiệp khi hoạt động tại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r"/>
            <a:endParaRPr lang="en-US" sz="1000" dirty="0">
              <a:latin typeface="Muli Light" panose="00000400000000000000" pitchFamily="2" charset="0"/>
            </a:endParaRPr>
          </a:p>
          <a:p>
            <a:pPr algn="r"/>
            <a:r>
              <a:rPr lang="en-US" sz="1000" dirty="0" smtClean="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Bắc</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Ninh</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12</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11266" name="Picture 2" descr="Top 9 địa điểm du lịch đẹp và nổi tiếng nhất ở Bắc Ninh - Toplist.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93" y="4923803"/>
            <a:ext cx="6059115" cy="374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54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ooden cube block flipping for change to chance wording by 3d render. Premium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1491" t="-407" r="7957" b="407"/>
          <a:stretch/>
        </p:blipFill>
        <p:spPr bwMode="auto">
          <a:xfrm>
            <a:off x="-20878" y="561458"/>
            <a:ext cx="6896240" cy="28446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13</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4418492"/>
            <a:ext cx="2948799" cy="4708981"/>
          </a:xfrm>
          <a:prstGeom prst="rect">
            <a:avLst/>
          </a:prstGeom>
          <a:noFill/>
        </p:spPr>
        <p:txBody>
          <a:bodyPr wrap="square" rtlCol="0">
            <a:spAutoFit/>
          </a:bodyPr>
          <a:lstStyle/>
          <a:p>
            <a:pPr algn="just" fontAlgn="base"/>
            <a:r>
              <a:rPr lang="vi-VN" sz="1000" dirty="0">
                <a:latin typeface="Muli Light" panose="00000400000000000000" pitchFamily="2" charset="0"/>
              </a:rPr>
              <a:t>Thêm vào đó, điểm số các chỉ tiêu, chỉ số thành phần luôn biến động, duy trì sự chuyển biến tích cực không bền vững. Nhiều chỉ số thành phần (chi phí không chính thức, tính minh bạch, thiết chế pháp lý) bị tụt hạng mạnh và có vị trí xếp hạng rất thấp năm 2020 (tính minh bạch, tính năng động). Vẫn còn nhiều chỉ tiêu thuộc các chỉ số thành phần có chuyển biến tiêu cực, cụ thể là kết quả số chỉ tiêu chuyển biến tiêu cực của PCI tỉnh Cà Mau năm 2020 có 63/128 chỉ tiêu (chiếm 49,2</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Ông Phan Hoàng Vũ đánh giá, kết quả PCI tỉnh Cà Mau không đạt như kỳ vọng do nhiều yếu tố, trong đó có tác động của tình hình dịch Covid-19 ở các nước còn diễn biến phức tạp nên hầu hết các hoạt động xúc tiến thương mại ngoài nước của tỉnh phải dừng lại, không tham gia được các hội chợ thương mại, xuất khẩu thuỷ sản quốc tế... Hiệu quả kết nối giao thương của các doanh nghiệp chưa cao, chỉ dừng lại ở biên bản ghi nhớ</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Bên cạnh đó, một số dự án đầu tư phát triển năng lượng tái tạo (điện gió, điện năng lượng mặt trời) trên địa bàn tỉnh có tiến độ thực hiện còn chậm. Hạ tầng kỹ thuật của các khu, cụm công nghiệp đều chưa được đầu tư hoàn thiện, nên chưa thu hút được các nhà đầu tư đến khai thác hiệu quả các tiềm năng, lợi thế của tỉnh.</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3406082"/>
            <a:ext cx="6868439" cy="830997"/>
          </a:xfrm>
          <a:prstGeom prst="rect">
            <a:avLst/>
          </a:prstGeom>
          <a:solidFill>
            <a:srgbClr val="022F43"/>
          </a:solidFill>
        </p:spPr>
        <p:txBody>
          <a:bodyPr wrap="square">
            <a:spAutoFit/>
          </a:bodyPr>
          <a:lstStyle/>
          <a:p>
            <a:r>
              <a:rPr lang="vi-VN" sz="2400" b="1" dirty="0">
                <a:solidFill>
                  <a:schemeClr val="bg1"/>
                </a:solidFill>
                <a:latin typeface="Prata" panose="00000500000000000000" pitchFamily="2" charset="0"/>
              </a:rPr>
              <a:t>Cà Mau: Nhận diện hạn chế trong cải thiện </a:t>
            </a:r>
            <a:r>
              <a:rPr lang="en-US" sz="2400" b="1" dirty="0" smtClean="0">
                <a:solidFill>
                  <a:schemeClr val="bg1"/>
                </a:solidFill>
                <a:latin typeface="Prata" panose="00000500000000000000" pitchFamily="2" charset="0"/>
              </a:rPr>
              <a:t>chỉ </a:t>
            </a:r>
            <a:r>
              <a:rPr lang="en-US" sz="2400" b="1" dirty="0" err="1" smtClean="0">
                <a:solidFill>
                  <a:schemeClr val="bg1"/>
                </a:solidFill>
                <a:latin typeface="Prata" panose="00000500000000000000" pitchFamily="2" charset="0"/>
              </a:rPr>
              <a:t>sô</a:t>
            </a:r>
            <a:r>
              <a:rPr lang="en-US" sz="2400" b="1" dirty="0" smtClean="0">
                <a:solidFill>
                  <a:schemeClr val="bg1"/>
                </a:solidFill>
                <a:latin typeface="Prata" panose="00000500000000000000" pitchFamily="2" charset="0"/>
              </a:rPr>
              <a:t>́ </a:t>
            </a:r>
            <a:r>
              <a:rPr lang="vi-VN" sz="2400" b="1" dirty="0" smtClean="0">
                <a:solidFill>
                  <a:schemeClr val="bg1"/>
                </a:solidFill>
                <a:latin typeface="Prata" panose="00000500000000000000" pitchFamily="2" charset="0"/>
              </a:rPr>
              <a:t>PCI</a:t>
            </a:r>
            <a:endParaRPr lang="en-US" sz="24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9135" y="4418492"/>
            <a:ext cx="3187005" cy="4555093"/>
          </a:xfrm>
          <a:prstGeom prst="rect">
            <a:avLst/>
          </a:prstGeom>
          <a:noFill/>
        </p:spPr>
        <p:txBody>
          <a:bodyPr wrap="square" rtlCol="0">
            <a:spAutoFit/>
          </a:bodyPr>
          <a:lstStyle/>
          <a:p>
            <a:pPr algn="just" fontAlgn="base"/>
            <a:r>
              <a:rPr lang="vi-VN" sz="1000" dirty="0">
                <a:latin typeface="Muli Light" panose="00000400000000000000" pitchFamily="2" charset="0"/>
              </a:rPr>
              <a:t>Theo kết quả công bố của Phòng Thương mại và Công nghiệp Việt Nam, chỉ số PCI tỉnh Cà Mau năm 2020 đạt 62,82 điểm (giảm 1,28 điểm), xếp thứ 43/63 tỉnh, thành trong cả nước (tăng 2 hạng so với năm 2019), xếp thứ 8/13 so với các tỉnh, thành trong khu vực ÐBSCL (tăng 1 bậc), nằm trong danh sách các tỉnh, thành phố thuộc nhóm điều hành trung bình trên bản đồ PCI cả nước.    </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Giám đốc Sở Kế hoạch và Ðầu tư</a:t>
            </a:r>
            <a:r>
              <a:rPr lang="en-US" sz="1000" dirty="0">
                <a:latin typeface="Muli Light" panose="00000400000000000000" pitchFamily="2" charset="0"/>
              </a:rPr>
              <a:t> </a:t>
            </a:r>
            <a:r>
              <a:rPr lang="en-US" sz="1000" dirty="0" err="1">
                <a:latin typeface="Muli Light" panose="00000400000000000000" pitchFamily="2" charset="0"/>
              </a:rPr>
              <a:t>tỉnh</a:t>
            </a:r>
            <a:r>
              <a:rPr lang="en-US" sz="1000" dirty="0">
                <a:latin typeface="Muli Light" panose="00000400000000000000" pitchFamily="2" charset="0"/>
              </a:rPr>
              <a:t> </a:t>
            </a:r>
            <a:r>
              <a:rPr lang="en-US" sz="1000" dirty="0" err="1">
                <a:latin typeface="Muli Light" panose="00000400000000000000" pitchFamily="2" charset="0"/>
              </a:rPr>
              <a:t>Ca</a:t>
            </a:r>
            <a:r>
              <a:rPr lang="en-US" sz="1000" dirty="0">
                <a:latin typeface="Muli Light" panose="00000400000000000000" pitchFamily="2" charset="0"/>
              </a:rPr>
              <a:t>̀ Mau</a:t>
            </a:r>
            <a:r>
              <a:rPr lang="vi-VN" sz="1000" dirty="0">
                <a:latin typeface="Muli Light" panose="00000400000000000000" pitchFamily="2" charset="0"/>
              </a:rPr>
              <a:t>, ông Phan Hoàng Vũ cho biết, kết quả PCI năm 2020 đánh dấu 5 năm liên tục PCI của tỉnh Cà Mau chuyển biến tích cực về thứ hạng so với cả nước và 2 năm liên tục PCI của tỉnh Cà Mau chuyển biến tích cực về thứ hạng so với khu vực ÐBSCL. Kết quả này đã ghi nhận những nỗ lực, quyết tâm phấn đấu của các cấp, các ngành trong triển khai thực hiện có hiệu quả các nhiệm vụ, giải pháp đề ra</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Tuy nhiên, với góc nhìn toàn diện thì kết quả này không thật sự như kỳ vọng. Xếp hạng PCI của tỉnh Cà Mau năm 2020 tuy có cải thiện về thứ hạng, nhưng điểm số giảm so với năm 2019. Qua phân tích các chỉ số thành phần và các chỉ tiêu thuộc các chỉ số thành phần của PCI cho thấy vẫn còn tiềm ẩn nhiều nguy cơ, thách thức. Tốc độ cải thiện PCI của tỉnh vẫn chậm so với các tỉnh, thành phố cả nước nói chung và các tỉnh, thành phố khu vực ÐBSCL nói riêng.</a:t>
            </a:r>
            <a:endParaRPr lang="en-US" sz="1000" dirty="0">
              <a:latin typeface="Muli Light" panose="00000400000000000000" pitchFamily="2" charset="0"/>
            </a:endParaRPr>
          </a:p>
        </p:txBody>
      </p:sp>
    </p:spTree>
    <p:extLst>
      <p:ext uri="{BB962C8B-B14F-4D97-AF65-F5344CB8AC3E}">
        <p14:creationId xmlns:p14="http://schemas.microsoft.com/office/powerpoint/2010/main" val="2895827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9135" y="469825"/>
            <a:ext cx="3332610" cy="3631763"/>
          </a:xfrm>
          <a:prstGeom prst="rect">
            <a:avLst/>
          </a:prstGeom>
        </p:spPr>
        <p:txBody>
          <a:bodyPr wrap="square">
            <a:spAutoFit/>
          </a:bodyPr>
          <a:lstStyle/>
          <a:p>
            <a:pPr algn="just"/>
            <a:r>
              <a:rPr lang="vi-VN" sz="1000" dirty="0">
                <a:latin typeface="Muli Light" panose="00000400000000000000" pitchFamily="2" charset="0"/>
              </a:rPr>
              <a:t>Theo ông Phan Hoàng Vũ, hiện tại quy hoạch sử dụng đất của tỉnh chưa đồng bộ với các quy hoạch xây dựng cũng như các quy hoạch ngành khác, vấn đề này đã và đang gây khó khăn trong quá trình thẩm định dự án, đề xuất quyết định chủ trương đầu tư. Công tác theo dõi tiến độ thực hiện dự án, thời hạn sử dụng đất sau khi có quyết định giao đất, cho thuê đất còn hạn chế. Việc điều chỉnh cục bộ thực hiện quy hoạch ngành, lĩnh vực khác có sử dụng đất ở các cấp vẫn còn xảy ra</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Một hạn chế khác cần được nhìn nhận là doanh nghiệp còn gặp nhiều khó khăn trong tiếp cận nguồn vốn do không đáp ứng đủ điều kiện tín dụng theo quy định. Qua rà soát cho thấy, trên địa bàn tỉnh chủ yếu là doanh nghiệp có quy mô nhỏ, hộ kinh doanh nên khả năng tiếp cận, tìm hiểu thông tin qua mạng, các kênh thông tin điện tử hạn chế. Các sản phẩm đặc trưng của tỉnh phần lớn sản xuất còn nhỏ lẻ, theo mùa vụ, chất lượng, mẫu mã hàng hoá chưa đáp ứng theo tiêu chuẩn, nhu cầu thị trường, đặc biệt là đối với các siêu thị lớn trong nước và các nhà nhập khẩu, ảnh hưởng đến năng lực cạnh tranh của doanh nghiệp.</a:t>
            </a:r>
            <a:endParaRPr lang="en-US" sz="1000" dirty="0">
              <a:latin typeface="Muli Light" panose="00000400000000000000" pitchFamily="2" charset="0"/>
            </a:endParaRPr>
          </a:p>
        </p:txBody>
      </p:sp>
      <p:sp>
        <p:nvSpPr>
          <p:cNvPr id="35" name="Rectangle 34"/>
          <p:cNvSpPr/>
          <p:nvPr/>
        </p:nvSpPr>
        <p:spPr>
          <a:xfrm>
            <a:off x="3720956" y="469825"/>
            <a:ext cx="2928858" cy="3170099"/>
          </a:xfrm>
          <a:prstGeom prst="rect">
            <a:avLst/>
          </a:prstGeom>
        </p:spPr>
        <p:txBody>
          <a:bodyPr wrap="square">
            <a:spAutoFit/>
          </a:bodyPr>
          <a:lstStyle/>
          <a:p>
            <a:pPr algn="just"/>
            <a:r>
              <a:rPr lang="vi-VN" sz="1000" dirty="0">
                <a:latin typeface="Muli Light" panose="00000400000000000000" pitchFamily="2" charset="0"/>
              </a:rPr>
              <a:t>Cùng với đó là công tác triển khai dịch vụ trực tuyến mức độ 3, 4, người dân, doanh nghiệp chưa tích cực tham gia, thể hiện ở tỷ lệ hồ sơ trực tuyến, hồ sơ tiếp nhận và trả kết quả qua dịch vụ bưu chính công ích còn thấp (ở cấp huyện, xã). Việc giám sát các dự án đầu tư còn nhiều khó khăn; công tác xúc tiến đầu tư chưa mang lại hiệu quả cao, số lượng dự án thu hút đầu tư hàng năm còn thấp, chưa tương xứng với tiềm năng, thế mạnh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“Từ thực tế đặt ra, để cải thiện chỉ số PCI tỉnh Cà Mau đòi hỏi các cấp, các ngành cần tìm ra nhũng nguyên nhân và giải pháp mang tính đột phá, thực hiện quyết liệt hơn về nhiệm vụ cải thiện các chỉ tiêu theo nhiệm vụ được giao trong năm 2021”, ông Phan Hoàng Vũ kỳ vọng./.</a:t>
            </a:r>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r"/>
            <a:r>
              <a:rPr lang="en-US" sz="1000" dirty="0" smtClean="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Ca</a:t>
            </a:r>
            <a:r>
              <a:rPr lang="en-US" sz="1000" dirty="0">
                <a:latin typeface="Muli Light" panose="00000400000000000000" pitchFamily="2" charset="0"/>
                <a:hlinkClick r:id="rId2"/>
              </a:rPr>
              <a:t>̀ Mau</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14</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13314" name="Picture 2" descr="Xe giường nằm đi Cà Mau: Tư vấn chọn xe và những lưu ý cần biết - VeXeRe.com"/>
          <p:cNvPicPr>
            <a:picLocks noChangeAspect="1" noChangeArrowheads="1"/>
          </p:cNvPicPr>
          <p:nvPr/>
        </p:nvPicPr>
        <p:blipFill rotWithShape="1">
          <a:blip r:embed="rId3">
            <a:extLst>
              <a:ext uri="{28A0092B-C50C-407E-A947-70E740481C1C}">
                <a14:useLocalDpi xmlns:a14="http://schemas.microsoft.com/office/drawing/2010/main" val="0"/>
              </a:ext>
            </a:extLst>
          </a:blip>
          <a:srcRect t="16801"/>
          <a:stretch/>
        </p:blipFill>
        <p:spPr bwMode="auto">
          <a:xfrm>
            <a:off x="388346" y="4849791"/>
            <a:ext cx="6181729" cy="40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36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sinessman pressing smiley face emoticon on virtual touch screen. Customer service evaluation concep"/>
          <p:cNvPicPr>
            <a:picLocks noChangeAspect="1" noChangeArrowheads="1"/>
          </p:cNvPicPr>
          <p:nvPr/>
        </p:nvPicPr>
        <p:blipFill rotWithShape="1">
          <a:blip r:embed="rId2">
            <a:extLst>
              <a:ext uri="{28A0092B-C50C-407E-A947-70E740481C1C}">
                <a14:useLocalDpi xmlns:a14="http://schemas.microsoft.com/office/drawing/2010/main" val="0"/>
              </a:ext>
            </a:extLst>
          </a:blip>
          <a:srcRect t="13258"/>
          <a:stretch/>
        </p:blipFill>
        <p:spPr bwMode="auto">
          <a:xfrm>
            <a:off x="0" y="509286"/>
            <a:ext cx="6858000" cy="22605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15</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a:t>
            </a:r>
            <a:r>
              <a:rPr lang="en-US" sz="1000" dirty="0">
                <a:solidFill>
                  <a:schemeClr val="bg1"/>
                </a:solidFill>
                <a:latin typeface="Muli Light" panose="00000400000000000000" pitchFamily="2" charset="0"/>
              </a:rPr>
              <a:t>1</a:t>
            </a:r>
            <a:r>
              <a:rPr lang="en-US" sz="1000" dirty="0" smtClean="0">
                <a:solidFill>
                  <a:schemeClr val="bg1"/>
                </a:solidFill>
                <a:latin typeface="Muli Light" panose="00000400000000000000" pitchFamily="2" charset="0"/>
              </a:rPr>
              <a:t>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572511" y="3959964"/>
            <a:ext cx="2948799" cy="5478423"/>
          </a:xfrm>
          <a:prstGeom prst="rect">
            <a:avLst/>
          </a:prstGeom>
          <a:noFill/>
        </p:spPr>
        <p:txBody>
          <a:bodyPr wrap="square" rtlCol="0">
            <a:spAutoFit/>
          </a:bodyPr>
          <a:lstStyle/>
          <a:p>
            <a:pPr algn="just"/>
            <a:r>
              <a:rPr lang="vi-VN" sz="1000" dirty="0" smtClean="0">
                <a:latin typeface="Muli Light" panose="00000400000000000000" pitchFamily="2" charset="0"/>
              </a:rPr>
              <a:t>Chỉ </a:t>
            </a:r>
            <a:r>
              <a:rPr lang="vi-VN" sz="1000" dirty="0">
                <a:latin typeface="Muli Light" panose="00000400000000000000" pitchFamily="2" charset="0"/>
              </a:rPr>
              <a:t>số này phản ánh trách nhiệm nỗ lực và sáng tạo của hệ thống chính quyền trong vận dụng cơ chế, chính sách, giải quyết tháo gỡ kịp thời những vấn đề liên quan đến doanh nghiệp, nhà đầu tư mang lại sự hài lòng cho cộng đồng doanh nghiệp.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Tuy nhiên, theo bảng điểm và vị trí các chỉ số thành phần PCI năm 2020, Yên Bái cũng có 5 chỉ số giảm bậc trên bảng xếp hạng đó là: Chỉ số Gia nhập thị trường, tính minh bạch, cạnh tranh bình đẳng, dịch vụ hỗ trợ doanh nghiệp, thiết chế pháp lý và an ninh trật tự; trong đó, phải kể đến Chỉ số Thiết chế pháp lý và an ninh trật tự có sự giảm sâu với 6,21 điểm giảm 0,93 điểm và giảm 39 bậc so với năm 2019 xếp thứ 53/63 tỉnh, thành phố.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Nguyên nhân, do doanh nghiệp nhận định hệ thống pháp luật có cơ chế giúp doanh nghiệp tố cáo cán bộ nhũng nhiễu, tỷ lệ doanh nghiệp tin tưởng hệ thống pháp luật sẽ đảm bảo quyền tài sản hoặc thực thi hợp đồng của doanh nghiệp chưa cao; vẫn còn tình trạng doanh nghiệp phải trả tiền "bảo kê” để hoạt động sản xuất, kinh doanh được ổn đinh; phán quyết tòa án được thi hành còn chậm.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Do đó, thời gian tới, tỉnh cần có cơ chế hiệu quả để giúp doanh nghiệp tố cáo những cán bộ có dấu hiệu nhũng nhiễu, gây khó khăn cho doanh nghiệp; khắc phục tình trạng doanh nghiệp phải trả tiền "bảo kê” để hoạt động sản xuất, kinh doanh được ổn định nhằm đảm bảo quyền, lợi ích hợp pháp của doanh nghiệp. </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2720952"/>
            <a:ext cx="6858000" cy="1131079"/>
          </a:xfrm>
          <a:prstGeom prst="rect">
            <a:avLst/>
          </a:prstGeom>
          <a:solidFill>
            <a:srgbClr val="022F43"/>
          </a:solidFill>
        </p:spPr>
        <p:txBody>
          <a:bodyPr wrap="square">
            <a:spAutoFit/>
          </a:bodyPr>
          <a:lstStyle/>
          <a:p>
            <a:r>
              <a:rPr lang="vi-VN" sz="2250" b="1" dirty="0">
                <a:solidFill>
                  <a:schemeClr val="bg1"/>
                </a:solidFill>
                <a:latin typeface="Prata" panose="00000500000000000000" pitchFamily="2" charset="0"/>
              </a:rPr>
              <a:t>Yên Bái: Cải thiện môi trường đầu tư và nâng cao chỉ số PCI - Mục tiêu tốp đầu, cần quyết tâm </a:t>
            </a:r>
            <a:endParaRPr lang="en-US" sz="2250" b="1" dirty="0" smtClean="0">
              <a:solidFill>
                <a:schemeClr val="bg1"/>
              </a:solidFill>
              <a:latin typeface="Prata" panose="00000500000000000000" pitchFamily="2" charset="0"/>
            </a:endParaRPr>
          </a:p>
          <a:p>
            <a:r>
              <a:rPr lang="vi-VN" sz="2250" b="1" dirty="0" smtClean="0">
                <a:solidFill>
                  <a:schemeClr val="bg1"/>
                </a:solidFill>
                <a:latin typeface="Prata" panose="00000500000000000000" pitchFamily="2" charset="0"/>
              </a:rPr>
              <a:t>rất </a:t>
            </a:r>
            <a:r>
              <a:rPr lang="vi-VN" sz="2250" b="1" dirty="0">
                <a:solidFill>
                  <a:schemeClr val="bg1"/>
                </a:solidFill>
                <a:latin typeface="Prata" panose="00000500000000000000" pitchFamily="2" charset="0"/>
              </a:rPr>
              <a:t>lớn</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5325" y="3965120"/>
            <a:ext cx="3187005" cy="5632311"/>
          </a:xfrm>
          <a:prstGeom prst="rect">
            <a:avLst/>
          </a:prstGeom>
          <a:noFill/>
        </p:spPr>
        <p:txBody>
          <a:bodyPr wrap="square" rtlCol="0">
            <a:spAutoFit/>
          </a:bodyPr>
          <a:lstStyle/>
          <a:p>
            <a:pPr algn="just"/>
            <a:r>
              <a:rPr lang="vi-VN" sz="1000" dirty="0">
                <a:latin typeface="Muli Light" panose="00000400000000000000" pitchFamily="2" charset="0"/>
              </a:rPr>
              <a:t>Sau những nỗ lực cải thiện môi trường đầu tư (MTĐT), Chỉ số năng lực cạnh tranh cấp tỉnh (PCI) của Yên Bái liên tục được cải thiện và chuyển biến tích cực. Theo kết quả công bố PCI năm 2020 của Phòng Thương mại và Công nghiệp Việt Nam (VCCI), tỉnh Yên Bái xếp thứ hạng 33/63 tỉnh, thành phố và xếp thứ 6/14 tỉnh, thành khu vực miền núi phía Bắc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PCI là tiếng nói quan trọng của các doanh </a:t>
            </a:r>
            <a:r>
              <a:rPr lang="en-US" sz="1000" dirty="0" err="1">
                <a:latin typeface="Muli Light" panose="00000400000000000000" pitchFamily="2" charset="0"/>
              </a:rPr>
              <a:t>nghiệp</a:t>
            </a:r>
            <a:r>
              <a:rPr lang="en-US" sz="1000" dirty="0">
                <a:latin typeface="Muli Light" panose="00000400000000000000" pitchFamily="2" charset="0"/>
              </a:rPr>
              <a:t> </a:t>
            </a:r>
            <a:r>
              <a:rPr lang="vi-VN" sz="1000" dirty="0">
                <a:latin typeface="Muli Light" panose="00000400000000000000" pitchFamily="2" charset="0"/>
              </a:rPr>
              <a:t>tư nhân về môi trường kinh doanh địa phương. Thứ hạng PCI càng cao, càng thể hiện MTĐT hấp dẫn, thông thoáng, thân thiện. Theo kết quả xếp hạng chỉ số PCI năm 2020, Yên Bái đạt 63,35 điểm, xếp thứ  33/63 tỉnh, thành phố, tăng 9 bậc so với năm 2018, tăng 3 bậc so với năm 2019.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Với kết quả này, Yên Bái xếp thứ 6/14 tỉnh, thành trong khu vực miền núi phía Bắc, đứng sau các tỉnh: Thái Nguyên, Lào Cai, Phú Thọ, Bắc Giang và Tuyên Quang. Môi trường kinh doanh trên địa bàn tỉnh đã có những cải thiện đáng kể so với những năm trước. Nhiều tiêu chí được cải thiện đáng kể và nhận được sự phản hồi tích cực của doanh nghiệp, người dân.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phân tích, trong 10 chỉ số thành phần có 5 thành phần tăng điểm gồm: Tính năng động của chính quyền; Chi phí không chính thức; Chi phí thời gian; tiếp cận đất đai; đào tạo lao động. Đặc biệt, chỉ số Chi phí không chính thức (CPKCT) đã có sự bứt phá mạnh mẽ, đạt 7,08 điểm, tăng 1,31 điểm và tăng 35 bậc so với năm 2019.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PCI năm 2020 cũng ghi nhận chỉ số tính năng động của chính quyền được cải thiện mạnh từ vị trí 52 đã vươn lên vị trí 28 của cả nước.</a:t>
            </a:r>
            <a:endParaRPr lang="en-US" sz="1000" dirty="0">
              <a:latin typeface="Muli Light" panose="00000400000000000000" pitchFamily="2" charset="0"/>
            </a:endParaRPr>
          </a:p>
        </p:txBody>
      </p:sp>
    </p:spTree>
    <p:extLst>
      <p:ext uri="{BB962C8B-B14F-4D97-AF65-F5344CB8AC3E}">
        <p14:creationId xmlns:p14="http://schemas.microsoft.com/office/powerpoint/2010/main" val="1729038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9135" y="469825"/>
            <a:ext cx="3332610" cy="4708981"/>
          </a:xfrm>
          <a:prstGeom prst="rect">
            <a:avLst/>
          </a:prstGeom>
        </p:spPr>
        <p:txBody>
          <a:bodyPr wrap="square">
            <a:spAutoFit/>
          </a:bodyPr>
          <a:lstStyle/>
          <a:p>
            <a:pPr algn="just"/>
            <a:r>
              <a:rPr lang="vi-VN" sz="1000" dirty="0">
                <a:latin typeface="Muli Light" panose="00000400000000000000" pitchFamily="2" charset="0"/>
              </a:rPr>
              <a:t>Trong bối cảnh tình hình dịch bệnh, nhất là dịch bệnh Covid-19 tiềm ẩn nguy cơ khó lường; tình hình thời tiết có diễn biến phức tạp, ảnh hưởng đến phát triển kinh tế - xã hội và đời sống, sinh hoạt của nhân dân thì sự nỗ lực, quyết tâm của các cấp, ngành trong cải cách hành chính, cải thiện MTĐT kinh doanh có tác động rất lớn trong việc hoàn thành mục tiêu kép vừa làm tốt công tác phòng, chống dịch vừa tập trung phát triển kinh tế - xã hội. Đồng thời cần tiếp tục phấn đấu cải thiện chỉ số PCI năm 2021 tăng từ 2-4 bậc so với năm 2020 và nằm trong nhóm năng lực điều hành khá của cả nước, nằm ở tốp đầu khu vực miền núi phía Bắc.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Bởi vậy, thời gian tới, các sở, ngành, địa phương trong tỉnh cần tiếp tục thực hiện linh hoạt, hiệu quả mục tiêu kép; trong đó, chú trọng hỗ trợ người dân, doanh nghiệp phục hồi sản xuất, kinh doanh, khắc phục các tác động tiêu cực của dịch Covid-19; tiếp tục triển khai thực hiện hiệu quả các nhiệm vụ được giao tại Kế hoạch hành động số 36/KH-UBND ngày 03/2/2021 của UBND tỉnh về việc thực hiện Nghị quyết số 02/NQ - CP ngày 1/1/2021 của Chính phủ về  tiếp tục thực hiện nhiệm vụ, giải pháp chủ yếu cải thiện môi trường kinh doanh, nâng cao năng lực cạnh tranh quốc gia năm 2021 của tỉnh Yên Bái; rà soát 10 chỉ số thành phần và chỉ số cấu thành chỉ số thành phần để đánh giá một cách khách quan, toàn diện lý do những chỉ số nào còn ở mức điểm thấp và biện pháp để cải thiện nâng cao điểm số cũng như thứ hạng của các chỉ số đó. </a:t>
            </a:r>
            <a:endParaRPr lang="en-US" sz="1000" dirty="0">
              <a:latin typeface="Muli Light" panose="00000400000000000000" pitchFamily="2" charset="0"/>
            </a:endParaRPr>
          </a:p>
        </p:txBody>
      </p:sp>
      <p:sp>
        <p:nvSpPr>
          <p:cNvPr id="35" name="Rectangle 34"/>
          <p:cNvSpPr/>
          <p:nvPr/>
        </p:nvSpPr>
        <p:spPr>
          <a:xfrm>
            <a:off x="3720956" y="469825"/>
            <a:ext cx="2928858" cy="4862870"/>
          </a:xfrm>
          <a:prstGeom prst="rect">
            <a:avLst/>
          </a:prstGeom>
        </p:spPr>
        <p:txBody>
          <a:bodyPr wrap="square">
            <a:spAutoFit/>
          </a:bodyPr>
          <a:lstStyle/>
          <a:p>
            <a:pPr algn="just"/>
            <a:r>
              <a:rPr lang="en-US" sz="1000" dirty="0">
                <a:latin typeface="Muli Light" panose="00000400000000000000" pitchFamily="2" charset="0"/>
              </a:rPr>
              <a:t>C</a:t>
            </a:r>
            <a:r>
              <a:rPr lang="vi-VN" sz="1000" dirty="0">
                <a:latin typeface="Muli Light" panose="00000400000000000000" pitchFamily="2" charset="0"/>
              </a:rPr>
              <a:t>ùng đó, tiếp tục khẳng định và tạo niềm tin cho các doanh nghiệp thông qua đẩy mạnh cải cách hành chính, tạo </a:t>
            </a:r>
            <a:r>
              <a:rPr lang="en-US" sz="1000" dirty="0">
                <a:latin typeface="Muli Light" panose="00000400000000000000" pitchFamily="2" charset="0"/>
              </a:rPr>
              <a:t>MTĐT</a:t>
            </a:r>
            <a:r>
              <a:rPr lang="vi-VN" sz="1000" dirty="0">
                <a:latin typeface="Muli Light" panose="00000400000000000000" pitchFamily="2" charset="0"/>
              </a:rPr>
              <a:t> bình đẳng giữa các doanh nghiệp và xác định đây là nhiệm vụ trọng tâm; trong đó, tập trung để tháo gỡ khó khăn và cải cách tthc về đất đai, thuế, môi trường cho doanh nghiệp.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Các sở, ngành, địa phương tiếp tục thực hiện tốt các chính sách hỗ trợ, phát triển doanh nghiệp nhỏ và vừa theo nghị quyết số 08 ngày 15/3/2019 của</a:t>
            </a:r>
            <a:r>
              <a:rPr lang="en-US" sz="1000" dirty="0">
                <a:latin typeface="Muli Light" panose="00000400000000000000" pitchFamily="2" charset="0"/>
              </a:rPr>
              <a:t> HĐND</a:t>
            </a:r>
            <a:r>
              <a:rPr lang="vi-VN" sz="1000" dirty="0">
                <a:latin typeface="Muli Light" panose="00000400000000000000" pitchFamily="2" charset="0"/>
              </a:rPr>
              <a:t> tỉnh; đổi mới và đa dạng hóa các hình thức đối thoại, gặp gỡ cộng đồng doanh nghiệp; tích cực, chủ động tháo gỡ khó khăn cho doanh nghiệp, nhất là về thủ tục gia nhập thị trường, đầu tư, đất đai, xây dựng, môi trường... theo hướng bình đẳng, công bằng, tạo thuận lợi nhất cho doanh nghiệp trong khuôn khổ pháp luật đặc biệt là trong bối cảnh khó khăn chung của thế giới và trong nước do ảnh hưởng của dịch </a:t>
            </a:r>
            <a:r>
              <a:rPr lang="en-US" sz="1000" dirty="0">
                <a:latin typeface="Muli Light" panose="00000400000000000000" pitchFamily="2" charset="0"/>
              </a:rPr>
              <a:t>C</a:t>
            </a:r>
            <a:r>
              <a:rPr lang="vi-VN" sz="1000" dirty="0">
                <a:latin typeface="Muli Light" panose="00000400000000000000" pitchFamily="2" charset="0"/>
              </a:rPr>
              <a:t>ovid-19; thường xuyên cập nhật, công khai các văn bản pháp luật, cơ chế, chính sách, </a:t>
            </a:r>
            <a:r>
              <a:rPr lang="en-US" sz="1000" dirty="0">
                <a:latin typeface="Muli Light" panose="00000400000000000000" pitchFamily="2" charset="0"/>
              </a:rPr>
              <a:t>TTHC</a:t>
            </a:r>
            <a:r>
              <a:rPr lang="vi-VN" sz="1000" dirty="0">
                <a:latin typeface="Muli Light" panose="00000400000000000000" pitchFamily="2" charset="0"/>
              </a:rPr>
              <a:t> liên quan đến doanh nghiệp, nhà đầu tư, tạo điều kiện tối đa cho doanh nghiệp khai thác thông tin; thực hiện nghiêm các quy định của pháp luật về đất đai, đầu tư, xây dựng, môi trường và các </a:t>
            </a:r>
            <a:r>
              <a:rPr lang="en-US" sz="1000" dirty="0">
                <a:latin typeface="Muli Light" panose="00000400000000000000" pitchFamily="2" charset="0"/>
              </a:rPr>
              <a:t>TTHC</a:t>
            </a:r>
            <a:r>
              <a:rPr lang="vi-VN" sz="1000" dirty="0">
                <a:latin typeface="Muli Light" panose="00000400000000000000" pitchFamily="2" charset="0"/>
              </a:rPr>
              <a:t> liên quan, tạo thuận lợi, sự bình đẳng, công bằng giữa các doanh nghiệp thuộc mọi thành phần kinh tế</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Yên</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Bái</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a:latin typeface="Prata" panose="00000500000000000000" pitchFamily="2" charset="0"/>
              </a:rPr>
              <a:t>1</a:t>
            </a:r>
            <a:r>
              <a:rPr lang="en-US" sz="1000" dirty="0" smtClean="0">
                <a:latin typeface="Prata" panose="00000500000000000000" pitchFamily="2" charset="0"/>
              </a:rPr>
              <a:t>6</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15362" name="Picture 2" descr="9 địa danh du lịch nức tiếng ở Yên Bái - Kênh truyền hình Đài Tiếng nói  Việt Nam - VOV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60" y="5801412"/>
            <a:ext cx="6087312" cy="355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85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ropped shot of business people and lawyer or judge team discussing signing contract, concepts of law, advice, legal services. Premium Photo"/>
          <p:cNvPicPr>
            <a:picLocks noChangeAspect="1" noChangeArrowheads="1"/>
          </p:cNvPicPr>
          <p:nvPr/>
        </p:nvPicPr>
        <p:blipFill rotWithShape="1">
          <a:blip r:embed="rId2">
            <a:extLst>
              <a:ext uri="{28A0092B-C50C-407E-A947-70E740481C1C}">
                <a14:useLocalDpi xmlns:a14="http://schemas.microsoft.com/office/drawing/2010/main" val="0"/>
              </a:ext>
            </a:extLst>
          </a:blip>
          <a:srcRect b="5662"/>
          <a:stretch/>
        </p:blipFill>
        <p:spPr bwMode="auto">
          <a:xfrm>
            <a:off x="-1" y="591427"/>
            <a:ext cx="6858001" cy="29041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17</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577654" y="3672213"/>
            <a:ext cx="3066986" cy="5786199"/>
          </a:xfrm>
          <a:prstGeom prst="rect">
            <a:avLst/>
          </a:prstGeom>
          <a:noFill/>
        </p:spPr>
        <p:txBody>
          <a:bodyPr wrap="square" rtlCol="0">
            <a:spAutoFit/>
          </a:bodyPr>
          <a:lstStyle/>
          <a:p>
            <a:pPr algn="just"/>
            <a:r>
              <a:rPr lang="vi-VN" sz="1000" dirty="0" smtClean="0">
                <a:latin typeface="Muli Light" panose="00000400000000000000" pitchFamily="2" charset="0"/>
              </a:rPr>
              <a:t>Bên </a:t>
            </a:r>
            <a:r>
              <a:rPr lang="vi-VN" sz="1000" dirty="0">
                <a:latin typeface="Muli Light" panose="00000400000000000000" pitchFamily="2" charset="0"/>
              </a:rPr>
              <a:t>cạnh đó, việc mở các lớp tập huấn phổ biến kiến thức pháp luật liên quan cho các doanh nghiệp chưa được thường xuyên; số lượng đại diện doanh nghiệp tham gia còn rất hạn chế; cơ chế tiếp nhận kiến nghị của doanh nghiệp trong việc hoàn thiện hệ thống pháp luật còn gặp nhiều khó khăn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Để đạt mục tiêu trong giai đoạn 2021 - 2025, chỉ số thiết chế pháp lý và an ninh trật tự nằm trong nhóm 20 tỉnh, thành phố tốt nhất cả nước, với vai trò là cơ quan chịu trách nhiệm chính theo dõi, đôn đốc, kiểm tra, từ đầu năm 2021 đến nay, Sở Tư pháp chủ động phối hợp với Tòa án, Viện Kiểm sát, Công an tỉnh và các cơ quan liên quan triển khai nhiều giải pháp.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smtClean="0">
                <a:latin typeface="Muli Light" panose="00000400000000000000" pitchFamily="2" charset="0"/>
              </a:rPr>
              <a:t>Trong </a:t>
            </a:r>
            <a:r>
              <a:rPr lang="vi-VN" sz="1000" dirty="0">
                <a:latin typeface="Muli Light" panose="00000400000000000000" pitchFamily="2" charset="0"/>
              </a:rPr>
              <a:t>đó, Sở Tư pháp tập trung vào việc tích cực cập nhật kịp thời, đầy đủ các văn bản quy phạm pháp luật của tỉnh vào hệ thống cơ sở dữ liệu quốc gia về pháp luật theo quy định, tạo thuận lợi cho nhà đầu tư và doanh nghiệp trong việc tra cứu, áp dụng; tăng cường hoạt động tuyên truyền, phổ biến giáo dục pháp luật, bồi dưỡng kiến thức pháp luật, đối thoại, tọa đàm với các doanh nghiệp nhằm kịp thời cung cấp các thông tin, chính sách, quy định của pháp luật mới ban hành liên quan đến tổ chức và hoạt động của doanh nghiệp; đẩy mạnh hoạt động thẩm định các văn bản quy phạm pháp luật; kiến nghị loại bỏ những nội dung không phù hợp với quy định hoặc gây phiền hà các doanh nghiệp. 6 tháng năm 2021, Sở Tư pháp đã tham gia ý kiến vào 62 dự thảo văn bản, thẩm định 48 dự thảo văn bản quy phạm pháp luật của tỉnh, trong đó có nhiều dự thảo văn bản liên quan đến hoạt động của doanh nghiệp; tổ chức các hội nghị tập </a:t>
            </a:r>
            <a:r>
              <a:rPr lang="vi-VN" sz="1000" dirty="0" smtClean="0">
                <a:latin typeface="Muli Light" panose="00000400000000000000" pitchFamily="2" charset="0"/>
              </a:rPr>
              <a:t>huấn, hội nghị trực tuyến không tập trung</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2720952"/>
            <a:ext cx="6858000" cy="784830"/>
          </a:xfrm>
          <a:prstGeom prst="rect">
            <a:avLst/>
          </a:prstGeom>
          <a:solidFill>
            <a:srgbClr val="022F43"/>
          </a:solidFill>
        </p:spPr>
        <p:txBody>
          <a:bodyPr wrap="square">
            <a:spAutoFit/>
          </a:bodyPr>
          <a:lstStyle/>
          <a:p>
            <a:r>
              <a:rPr lang="vi-VN" sz="2250" b="1" dirty="0">
                <a:solidFill>
                  <a:schemeClr val="bg1"/>
                </a:solidFill>
                <a:latin typeface="Prata" panose="00000500000000000000" pitchFamily="2" charset="0"/>
              </a:rPr>
              <a:t>Vĩnh Phúc: Nỗ lực cải thiện chỉ số thiết chế pháp lý và an ninh trật tự</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5325" y="3687197"/>
            <a:ext cx="3187005" cy="5940088"/>
          </a:xfrm>
          <a:prstGeom prst="rect">
            <a:avLst/>
          </a:prstGeom>
          <a:noFill/>
        </p:spPr>
        <p:txBody>
          <a:bodyPr wrap="square" rtlCol="0">
            <a:spAutoFit/>
          </a:bodyPr>
          <a:lstStyle/>
          <a:p>
            <a:pPr algn="just"/>
            <a:r>
              <a:rPr lang="vi-VN" sz="1000" dirty="0">
                <a:latin typeface="Muli Light" panose="00000400000000000000" pitchFamily="2" charset="0"/>
              </a:rPr>
              <a:t>Kết quả công bố chỉ số năng lực cạnh tranh cấp tỉnh (PCI) của Phòng Thương mại và Công nghiệp Việt Nam cho thấy, trong 10 chỉ số thành phần PCI của tỉnh</a:t>
            </a:r>
            <a:r>
              <a:rPr lang="en-US" sz="1000" dirty="0">
                <a:latin typeface="Muli Light" panose="00000400000000000000" pitchFamily="2" charset="0"/>
              </a:rPr>
              <a:t> </a:t>
            </a:r>
            <a:r>
              <a:rPr lang="en-US" sz="1000" dirty="0" err="1">
                <a:latin typeface="Muli Light" panose="00000400000000000000" pitchFamily="2" charset="0"/>
              </a:rPr>
              <a:t>Vĩnh</a:t>
            </a:r>
            <a:r>
              <a:rPr lang="en-US" sz="1000" dirty="0">
                <a:latin typeface="Muli Light" panose="00000400000000000000" pitchFamily="2" charset="0"/>
              </a:rPr>
              <a:t> </a:t>
            </a:r>
            <a:r>
              <a:rPr lang="en-US" sz="1000" dirty="0" err="1">
                <a:latin typeface="Muli Light" panose="00000400000000000000" pitchFamily="2" charset="0"/>
              </a:rPr>
              <a:t>Phúc</a:t>
            </a:r>
            <a:r>
              <a:rPr lang="vi-VN" sz="1000" dirty="0">
                <a:latin typeface="Muli Light" panose="00000400000000000000" pitchFamily="2" charset="0"/>
              </a:rPr>
              <a:t>, chỉ số thiết chế pháp lý và an ninh trật tự năm 2020 có sự sụt giảm về điểm số và thứ hạng so với năm 2019. Với quyết tâm tăng điểm và thứ hạng của chỉ số này trong năm 2021 và những năm tiếp theo, góp phần nâng cao năng lực cạnh tranh cấp tỉnh, Sở Tư pháp đang tích cực phối hợp với Tòa án nhân dân, Viện Kiểm sát nhân dân, Công an tỉnh và các cơ quan liên quan triển khai nhiều giải pháp</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Chỉ số thiết chế pháp lý và an ninh trật tự là chỉ số đo lường lòng tin của doanh nghiệp đối với hệ thống tòa án, tư pháp của tỉnh. Theo đánh giá của Phòng Thương mại và Công nghiệp Việt Nam, năm 2020, chỉ số thiết chế pháp lý và an ninh trật tự của Vĩnh Phúc xếp thứ 42/63 tỉnh, thành với 6,49 điểm; giảm 8 bậc và giảm 0,31 điểm so với năm 2019; thấp hơn trung bình cả nước 0,31 điểm, không đạt mục tiêu kế hoạch năm 2020. Trong đó, có đến 8/17 chỉ tiêu có xu hướng giảm điểm gồm: Chỉ số hệ thống pháp lý có cơ chế giúp doanh nghiệp tố cáo cán bộ nhũng nhiễu; do</a:t>
            </a:r>
            <a:r>
              <a:rPr lang="en-US" sz="1000" dirty="0">
                <a:latin typeface="Muli Light" panose="00000400000000000000" pitchFamily="2" charset="0"/>
              </a:rPr>
              <a:t>a</a:t>
            </a:r>
            <a:r>
              <a:rPr lang="vi-VN" sz="1000" dirty="0">
                <a:latin typeface="Muli Light" panose="00000400000000000000" pitchFamily="2" charset="0"/>
              </a:rPr>
              <a:t>nh nghiệp sẵn sàng sử dụng tòa án để giải quyết các tranh chấp; doanh nghiệp cho rằng phán quyết của tòa án là công bằng; các cơ quan trợ giúp pháp lý tại tỉnh hỗ trợ doanh nghiệp nhanh chóng để khởi kiện; các chi phí chính thức và chi phí không chính thức là chấp nhận được khi giải quyết tranh chấp qua tòa án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Các chỉ tiêu chưa được cải thiện và có xu hướng giảm là do cơ chế hoạt động, giải quyết các vụ việc của tòa án theo quy định của pháp luật còn vướng mắc khiến tỷ lệ vụ việc kinh tế được giải quyết trong năm giảm; tình hình an ninh trật tự diễn biến phức tạp.</a:t>
            </a:r>
            <a:endParaRPr lang="en-US" sz="1000" dirty="0">
              <a:latin typeface="Muli Light" panose="00000400000000000000" pitchFamily="2" charset="0"/>
            </a:endParaRPr>
          </a:p>
        </p:txBody>
      </p:sp>
    </p:spTree>
    <p:extLst>
      <p:ext uri="{BB962C8B-B14F-4D97-AF65-F5344CB8AC3E}">
        <p14:creationId xmlns:p14="http://schemas.microsoft.com/office/powerpoint/2010/main" val="2006629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241" y="777602"/>
            <a:ext cx="3332610" cy="2862322"/>
          </a:xfrm>
          <a:prstGeom prst="rect">
            <a:avLst/>
          </a:prstGeom>
        </p:spPr>
        <p:txBody>
          <a:bodyPr wrap="square">
            <a:spAutoFit/>
          </a:bodyPr>
          <a:lstStyle/>
          <a:p>
            <a:pPr algn="just"/>
            <a:r>
              <a:rPr lang="vi-VN" sz="1000" dirty="0">
                <a:latin typeface="Muli Light" panose="00000400000000000000" pitchFamily="2" charset="0"/>
              </a:rPr>
              <a:t>để tuyên truyền, phổ biến kiến thức pháp luật; in và cấp phát miễn phí 9 đầu sách tìm hiểu pháp luật với gần 27 nghìn cuốn về hỗ trợ pháp lý cho doanh nghiệp...</a:t>
            </a:r>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smtClean="0">
                <a:latin typeface="Muli Light" panose="00000400000000000000" pitchFamily="2" charset="0"/>
              </a:rPr>
              <a:t>Các </a:t>
            </a:r>
            <a:r>
              <a:rPr lang="vi-VN" sz="1000" dirty="0">
                <a:latin typeface="Muli Light" panose="00000400000000000000" pitchFamily="2" charset="0"/>
              </a:rPr>
              <a:t>cơ quan liên quan đẩy mạnh công tác thông tin, tuyên truyền, khuyến khích doanh nghiệp nhờ đến tòa án để giải quyết các tranh chấp; loại bỏ tình trạng chi phí không chính thức trong quá trình giải quyết tranh chấp vụ án để thể hiện tính công bằng, nghiêm minh trong quá trình xét xử; nâng cao năng lực và hiệu quả hoạt động của hệ thống tư pháp, đặc biệt là trong giải quyết tranh chấp kinh tế cũng như khiếu nại, tố cáo của doanh nghiệp, nhà đầu tư; công bố công khai các trình tự, thủ tục tố tụng, khiếu nại, tố cáo và quy định rõ thời gian giải quyết các vụ việc; tích cực hướng dẫn, hỗ trợ doanh nghiệp trong việc lập thủ tục, hồ sơ khiếu nại, đề nghị giải quyết tranh chấp; </a:t>
            </a:r>
            <a:endParaRPr lang="en-US" sz="1000" dirty="0">
              <a:latin typeface="Muli Light" panose="00000400000000000000" pitchFamily="2" charset="0"/>
            </a:endParaRPr>
          </a:p>
        </p:txBody>
      </p:sp>
      <p:sp>
        <p:nvSpPr>
          <p:cNvPr id="35" name="Rectangle 34"/>
          <p:cNvSpPr/>
          <p:nvPr/>
        </p:nvSpPr>
        <p:spPr>
          <a:xfrm>
            <a:off x="3783707" y="777602"/>
            <a:ext cx="2928858" cy="3170099"/>
          </a:xfrm>
          <a:prstGeom prst="rect">
            <a:avLst/>
          </a:prstGeom>
        </p:spPr>
        <p:txBody>
          <a:bodyPr wrap="square">
            <a:spAutoFit/>
          </a:bodyPr>
          <a:lstStyle/>
          <a:p>
            <a:pPr algn="just"/>
            <a:r>
              <a:rPr lang="vi-VN" sz="1000" dirty="0" smtClean="0">
                <a:latin typeface="Muli Light" panose="00000400000000000000" pitchFamily="2" charset="0"/>
              </a:rPr>
              <a:t>tăng </a:t>
            </a:r>
            <a:r>
              <a:rPr lang="vi-VN" sz="1000" dirty="0">
                <a:latin typeface="Muli Light" panose="00000400000000000000" pitchFamily="2" charset="0"/>
              </a:rPr>
              <a:t>cường công tác phòng, chống tham nhũng liên quan đến các hành vi nhũng nhiễu của cán bộ, công chức</a:t>
            </a:r>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smtClean="0">
                <a:latin typeface="Muli Light" panose="00000400000000000000" pitchFamily="2" charset="0"/>
              </a:rPr>
              <a:t>Đồng </a:t>
            </a:r>
            <a:r>
              <a:rPr lang="vi-VN" sz="1000" dirty="0">
                <a:latin typeface="Muli Light" panose="00000400000000000000" pitchFamily="2" charset="0"/>
              </a:rPr>
              <a:t>thời, đấu tranh, trấn áp các loại tội phạm, tệ nạn xã hội, nhất là các loại tội phạm trộm cắp trong các khu công nghiệp; củng cố lực lượng ở cơ sở để chủ động phòng ngừa, kịp thời phát hiện, ngăn chặn, xử lý kịp thời các vụ việc về an ninh trật tự, không để phát sinh vấn đề phức tạp.</a:t>
            </a:r>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smtClean="0">
                <a:latin typeface="Muli Light" panose="00000400000000000000" pitchFamily="2" charset="0"/>
              </a:rPr>
              <a:t>Chỉ </a:t>
            </a:r>
            <a:r>
              <a:rPr lang="vi-VN" sz="1000" dirty="0">
                <a:latin typeface="Muli Light" panose="00000400000000000000" pitchFamily="2" charset="0"/>
              </a:rPr>
              <a:t>số thiết chế pháp lý và an ninh trật tự năm 2021 và các năm tiếp theo được cải thiện sẽ giúp tạo lập môi trường cạnh tranh lành mạnh, góp phần cải thiện môi trường đầu tư, phục vụ đắc lực cho sự phát triển kinh tế - xã hội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2"/>
              </a:rPr>
              <a:t>Cổng</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thông</a:t>
            </a:r>
            <a:r>
              <a:rPr lang="en-US" sz="1000" dirty="0">
                <a:latin typeface="Muli Light" panose="00000400000000000000" pitchFamily="2" charset="0"/>
                <a:hlinkClick r:id="rId2"/>
              </a:rPr>
              <a:t> tin </a:t>
            </a:r>
            <a:r>
              <a:rPr lang="en-US" sz="1000" dirty="0" err="1">
                <a:latin typeface="Muli Light" panose="00000400000000000000" pitchFamily="2" charset="0"/>
                <a:hlinkClick r:id="rId2"/>
              </a:rPr>
              <a:t>Điện</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tư</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Vĩnh</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Phúc</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18</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17410" name="Picture 2" descr="Tranh phong cảnh quê hương Vĩnh Phúc đẹp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6" y="4806950"/>
            <a:ext cx="6106026"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962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igital increasing bar graph with businessman hand overlay Free Photo"/>
          <p:cNvPicPr>
            <a:picLocks noChangeAspect="1" noChangeArrowheads="1"/>
          </p:cNvPicPr>
          <p:nvPr/>
        </p:nvPicPr>
        <p:blipFill rotWithShape="1">
          <a:blip r:embed="rId2">
            <a:extLst>
              <a:ext uri="{28A0092B-C50C-407E-A947-70E740481C1C}">
                <a14:useLocalDpi xmlns:a14="http://schemas.microsoft.com/office/drawing/2010/main" val="0"/>
              </a:ext>
            </a:extLst>
          </a:blip>
          <a:srcRect b="23805"/>
          <a:stretch/>
        </p:blipFill>
        <p:spPr bwMode="auto">
          <a:xfrm>
            <a:off x="-1" y="576444"/>
            <a:ext cx="6858001" cy="29382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19</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553461" y="3649052"/>
            <a:ext cx="3028314" cy="5940088"/>
          </a:xfrm>
          <a:prstGeom prst="rect">
            <a:avLst/>
          </a:prstGeom>
          <a:noFill/>
        </p:spPr>
        <p:txBody>
          <a:bodyPr wrap="square" rtlCol="0">
            <a:spAutoFit/>
          </a:bodyPr>
          <a:lstStyle/>
          <a:p>
            <a:pPr algn="just"/>
            <a:r>
              <a:rPr lang="vi-VN" sz="1000" dirty="0">
                <a:latin typeface="Muli Light" panose="00000400000000000000" pitchFamily="2" charset="0"/>
              </a:rPr>
              <a:t>lãnh đạo năng động và quan tâm giải quyết những vướng mắc, khó khăn của doanh nghiệp.</a:t>
            </a:r>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smtClean="0">
                <a:latin typeface="Muli Light" panose="00000400000000000000" pitchFamily="2" charset="0"/>
              </a:rPr>
              <a:t>Những </a:t>
            </a:r>
            <a:r>
              <a:rPr lang="vi-VN" sz="1000" dirty="0">
                <a:latin typeface="Muli Light" panose="00000400000000000000" pitchFamily="2" charset="0"/>
              </a:rPr>
              <a:t>chỉ số thể hiện thái độ của chính quyền với khu vực kinh tế tư nhân tăng tích cực. Nếu năm 2015 chỉ có 26% doanh nghiệp cho biết, họ được chính quyền quan tâm, thì năm 2020, con số này là 59%. Hoạt động đối thoại với doanh nghiệp của Hải Phòng đã được ghi nhận khi có đến 80% vướng mắc của doanh nghiệp được tháo gỡ thông qua đối thoại. Tỷ lệ doanh nghiệp gặp khó khăn khi xin giấy chứng nhận đăng ký kinh doanh thấp hơn bình quân của cả nước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Tuy nhiên, ông Tuấn lưu ý, Hải Phòng có một số lĩnh vực cần được cải thiện hơn trong thời gian tới, đặc biệt là vấn đề tiếp cận đất đai và dịch vụ hỗ trợ doanh nghiệp. Với tiếp cận đất đai, thủ tục hành chính trong lĩnh vực này khiến doanh nghiệp gặp nhiều khó khăn, phiền hà. Tỷ lệ này ở Hải Phòng hiện còn cao. Cứ 10 doanh nghiệp hoạt động, thì có hơn 3 đơn vị đang gặp khó khăn về thủ tục hành chính trong lĩnh vực này. Bên cạnh đó, những thủ tục hành chính liên quan đến phòng cháy, chữa cháy, thuế, bảo hiểm xã hội, môi trường, quản lý thị trường cũng cần phải có sự cải thiện tích cực hơn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Trong khi dịch vụ hỗ trợ doanh nghiệp ở những tỉnh, thành phố lớn thường rất tốt, thì ở Hải Phòng vẫn chưa mạnh và điều đáng lo ngại nhất là trong năm 2020 có xu hướng giảm. “Điều này phản ánh nhu cầu của doanh nghiệp về những dịch vụ hỗ trợ, như tìm kiếm thông tin, thị trường tư vấn kinh doanh, đào tạo, công nghệ… cần được chú trọng hơn, nhất là trong bối cảnh dịch bệnh như hiện nay”, ông Nguyễn Hoàng Long, Giám đốc Sở Kế hoạch và Đầu tư TP. Hải Phòng lưu ý.</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2792517"/>
            <a:ext cx="6858000" cy="784830"/>
          </a:xfrm>
          <a:prstGeom prst="rect">
            <a:avLst/>
          </a:prstGeom>
          <a:solidFill>
            <a:srgbClr val="022F43"/>
          </a:solidFill>
        </p:spPr>
        <p:txBody>
          <a:bodyPr wrap="square">
            <a:spAutoFit/>
          </a:bodyPr>
          <a:lstStyle/>
          <a:p>
            <a:r>
              <a:rPr lang="vi-VN" sz="2250" b="1" dirty="0">
                <a:solidFill>
                  <a:schemeClr val="bg1"/>
                </a:solidFill>
                <a:latin typeface="Prata" panose="00000500000000000000" pitchFamily="2" charset="0"/>
              </a:rPr>
              <a:t>Chỉ số PCI và DDCI của Hải Phòng: Nâng cấp </a:t>
            </a:r>
            <a:endParaRPr lang="en-US" sz="2250" b="1" dirty="0" smtClean="0">
              <a:solidFill>
                <a:schemeClr val="bg1"/>
              </a:solidFill>
              <a:latin typeface="Prata" panose="00000500000000000000" pitchFamily="2" charset="0"/>
            </a:endParaRPr>
          </a:p>
          <a:p>
            <a:r>
              <a:rPr lang="vi-VN" sz="2250" b="1" dirty="0" smtClean="0">
                <a:solidFill>
                  <a:schemeClr val="bg1"/>
                </a:solidFill>
                <a:latin typeface="Prata" panose="00000500000000000000" pitchFamily="2" charset="0"/>
              </a:rPr>
              <a:t>độ </a:t>
            </a:r>
            <a:r>
              <a:rPr lang="vi-VN" sz="2250" b="1" dirty="0">
                <a:solidFill>
                  <a:schemeClr val="bg1"/>
                </a:solidFill>
                <a:latin typeface="Prata" panose="00000500000000000000" pitchFamily="2" charset="0"/>
              </a:rPr>
              <a:t>mới</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5325" y="3658136"/>
            <a:ext cx="3187005" cy="5940088"/>
          </a:xfrm>
          <a:prstGeom prst="rect">
            <a:avLst/>
          </a:prstGeom>
          <a:noFill/>
        </p:spPr>
        <p:txBody>
          <a:bodyPr wrap="square" rtlCol="0">
            <a:spAutoFit/>
          </a:bodyPr>
          <a:lstStyle/>
          <a:p>
            <a:pPr algn="just"/>
            <a:r>
              <a:rPr lang="vi-VN" sz="1000" dirty="0">
                <a:latin typeface="Muli Light" panose="00000400000000000000" pitchFamily="2" charset="0"/>
              </a:rPr>
              <a:t>Ba năm liền, Hải Phòng đều nằm trong top 10 Chỉ số Năng lực cạnh tranh cấp tỉnh. Từ năm 2020, Hải Phòng đã triển khai đánh giá Năng lực cạnh tranh cấp sở, ban, ngành và địa phương (DDCI</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Ông Đậu Anh Tuấn, Trưởng ban Pháp chế, Phòng Thương mại và Công nghiệp Việt Nam (VCCI) đánh giá, việc Hải Phòng thực hiện và công bố DDCI là sự thể hiện cam kết cao của chính quyền Thành phố trong nỗ lực cải thiện hơn nữa môi trường đầu tư - kinh doanh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ông Tuấn, trước đây, việc đánh giá một số yếu tố, như chất lượng điều hành, thủ tục hành chính, sự hài lòng của người dân, doanh nghiệp… khá chung chung, nhưng giờ đây, cách làm của Hải Phòng là dựa trên định lượng, số liệu cụ thể, để có mục tiêu cải thiện trong thời gian tới. “Đó là ý nghĩa quan trọng nhất của việc Hải Phòng bắt đầu thực hiện và công bố DDCI”, ông Tuấn khẳng định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Trên Bảng xếp hạng PCI năm 2020, Hải Phòng đạt 69,27 điểm, tăng 0,54 điểm và thăng hạng 3 bậc so với năm 2019, xếp thứ 7/63 tỉnh, thành phố. Trong khối Vùng Đồng bằng sông Hồng, Hải Phòng đứng thứ 2/11 địa phương. Đây là lần thứ ba, Hải Phòng lọt top 10 tỉnh, thành phố có PCI cao nhất cả nước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Sự thay đổi mang tính tích cực được bắt đầu thực sự từ năm 2015. Kể từ đó đến nay, Hải Phòng đã nỗ lực đưa thứ hạng PCI của mình lên vị trí khá và tốt. Năm 2019, Hải Phòng có đến 8/10 chỉ số tăng điểm và năm 2020 có 6 chỉ số tăng điểm. Trong đó, có 2/6 chỉ số tăng điểm là 2 chỉ số đã bị giảm điểm trong năm 2019 (gia nhập thị trường và chi phí thời gian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Kết quả điều tra PCI năm 2020 của Hải Phòng cũng cho thấy, các doanh nghiệp đánh giá cao bộ </a:t>
            </a:r>
            <a:r>
              <a:rPr lang="vi-VN" sz="1000" dirty="0" smtClean="0">
                <a:latin typeface="Muli Light" panose="00000400000000000000" pitchFamily="2" charset="0"/>
              </a:rPr>
              <a:t>máy</a:t>
            </a:r>
            <a:endParaRPr lang="en-US" sz="1000" dirty="0">
              <a:latin typeface="Muli Light" panose="00000400000000000000" pitchFamily="2" charset="0"/>
            </a:endParaRPr>
          </a:p>
        </p:txBody>
      </p:sp>
    </p:spTree>
    <p:extLst>
      <p:ext uri="{BB962C8B-B14F-4D97-AF65-F5344CB8AC3E}">
        <p14:creationId xmlns:p14="http://schemas.microsoft.com/office/powerpoint/2010/main" val="4112777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cal shield protecting coronavirus to enter background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16829" b="9821"/>
          <a:stretch/>
        </p:blipFill>
        <p:spPr bwMode="auto">
          <a:xfrm>
            <a:off x="244061" y="-9526"/>
            <a:ext cx="6229150" cy="304367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5368008" y="-264925"/>
            <a:ext cx="577496" cy="1353787"/>
          </a:xfrm>
          <a:prstGeom prst="roundRect">
            <a:avLst/>
          </a:prstGeom>
          <a:solidFill>
            <a:srgbClr val="B9E90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580C8E47-5CD1-43A2-BD1C-BD16624FEF87}"/>
              </a:ext>
            </a:extLst>
          </p:cNvPr>
          <p:cNvSpPr/>
          <p:nvPr/>
        </p:nvSpPr>
        <p:spPr>
          <a:xfrm>
            <a:off x="5423414" y="127680"/>
            <a:ext cx="506785" cy="738664"/>
          </a:xfrm>
          <a:prstGeom prst="rect">
            <a:avLst/>
          </a:prstGeom>
          <a:noFill/>
        </p:spPr>
        <p:txBody>
          <a:bodyPr wrap="square">
            <a:spAutoFit/>
          </a:bodyPr>
          <a:lstStyle/>
          <a:p>
            <a:r>
              <a:rPr lang="en-US" sz="1400" b="1" dirty="0">
                <a:solidFill>
                  <a:schemeClr val="bg1"/>
                </a:solidFill>
                <a:latin typeface="Muli" panose="00000500000000000000" pitchFamily="2" charset="0"/>
              </a:rPr>
              <a:t>Tin </a:t>
            </a:r>
            <a:r>
              <a:rPr lang="en-US" sz="1400" b="1" dirty="0" err="1">
                <a:solidFill>
                  <a:schemeClr val="bg1"/>
                </a:solidFill>
                <a:latin typeface="Muli" panose="00000500000000000000" pitchFamily="2" charset="0"/>
              </a:rPr>
              <a:t>tức</a:t>
            </a:r>
            <a:r>
              <a:rPr lang="en-US" sz="1400" b="1" dirty="0">
                <a:solidFill>
                  <a:schemeClr val="bg1"/>
                </a:solidFill>
                <a:latin typeface="Muli" panose="00000500000000000000" pitchFamily="2" charset="0"/>
              </a:rPr>
              <a:t> PCI </a:t>
            </a:r>
          </a:p>
        </p:txBody>
      </p:sp>
      <p:sp>
        <p:nvSpPr>
          <p:cNvPr id="96" name="Rectangle 95">
            <a:extLst>
              <a:ext uri="{FF2B5EF4-FFF2-40B4-BE49-F238E27FC236}">
                <a16:creationId xmlns:a16="http://schemas.microsoft.com/office/drawing/2014/main" xmlns="" id="{3EFA6CF9-FB1E-4ACD-875F-1E6349E083DC}"/>
              </a:ext>
            </a:extLst>
          </p:cNvPr>
          <p:cNvSpPr/>
          <p:nvPr/>
        </p:nvSpPr>
        <p:spPr>
          <a:xfrm>
            <a:off x="244063" y="1288403"/>
            <a:ext cx="2345751" cy="461665"/>
          </a:xfrm>
          <a:prstGeom prst="rect">
            <a:avLst/>
          </a:prstGeom>
          <a:solidFill>
            <a:srgbClr val="022F43"/>
          </a:solidFill>
        </p:spPr>
        <p:txBody>
          <a:bodyPr wrap="square">
            <a:spAutoFit/>
          </a:bodyPr>
          <a:lstStyle/>
          <a:p>
            <a:pPr algn="ctr"/>
            <a:r>
              <a:rPr lang="en-US" sz="2400" b="1" dirty="0" smtClean="0">
                <a:solidFill>
                  <a:schemeClr val="bg1"/>
                </a:solidFill>
                <a:latin typeface="Prata" panose="00000500000000000000" pitchFamily="2" charset="0"/>
              </a:rPr>
              <a:t>Tin </a:t>
            </a:r>
            <a:r>
              <a:rPr lang="en-US" sz="2400" b="1" dirty="0" err="1" smtClean="0">
                <a:solidFill>
                  <a:schemeClr val="bg1"/>
                </a:solidFill>
                <a:latin typeface="Prata" panose="00000500000000000000" pitchFamily="2" charset="0"/>
              </a:rPr>
              <a:t>nổi</a:t>
            </a:r>
            <a:r>
              <a:rPr lang="en-US" sz="2400" b="1" dirty="0" smtClean="0">
                <a:solidFill>
                  <a:schemeClr val="bg1"/>
                </a:solidFill>
                <a:latin typeface="Prata" panose="00000500000000000000" pitchFamily="2" charset="0"/>
              </a:rPr>
              <a:t> </a:t>
            </a:r>
            <a:r>
              <a:rPr lang="en-US" sz="2400" b="1" dirty="0" err="1" smtClean="0">
                <a:solidFill>
                  <a:schemeClr val="bg1"/>
                </a:solidFill>
                <a:latin typeface="Prata" panose="00000500000000000000" pitchFamily="2" charset="0"/>
              </a:rPr>
              <a:t>bật</a:t>
            </a:r>
            <a:endParaRPr lang="en-US" sz="2400" b="1" dirty="0">
              <a:solidFill>
                <a:schemeClr val="bg1"/>
              </a:solidFill>
              <a:latin typeface="Prata" panose="00000500000000000000" pitchFamily="2" charset="0"/>
            </a:endParaRPr>
          </a:p>
        </p:txBody>
      </p:sp>
      <p:sp>
        <p:nvSpPr>
          <p:cNvPr id="98" name="TextBox 97">
            <a:extLst>
              <a:ext uri="{FF2B5EF4-FFF2-40B4-BE49-F238E27FC236}">
                <a16:creationId xmlns:a16="http://schemas.microsoft.com/office/drawing/2014/main" xmlns="" id="{CD12E014-7EC6-4A7B-BD4E-E8951D0B0108}"/>
              </a:ext>
            </a:extLst>
          </p:cNvPr>
          <p:cNvSpPr txBox="1"/>
          <p:nvPr/>
        </p:nvSpPr>
        <p:spPr>
          <a:xfrm>
            <a:off x="244062" y="2217000"/>
            <a:ext cx="6229149" cy="830997"/>
          </a:xfrm>
          <a:prstGeom prst="rect">
            <a:avLst/>
          </a:prstGeom>
          <a:solidFill>
            <a:srgbClr val="B9E902"/>
          </a:solidFill>
        </p:spPr>
        <p:txBody>
          <a:bodyPr wrap="square" rtlCol="0">
            <a:spAutoFit/>
          </a:bodyPr>
          <a:lstStyle/>
          <a:p>
            <a:r>
              <a:rPr lang="en-US" sz="2400" b="1" dirty="0" err="1">
                <a:solidFill>
                  <a:schemeClr val="tx1">
                    <a:lumMod val="75000"/>
                    <a:lumOff val="25000"/>
                  </a:schemeClr>
                </a:solidFill>
                <a:latin typeface="Prata" panose="00000500000000000000" pitchFamily="2" charset="0"/>
              </a:rPr>
              <a:t>Không</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để</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tiến</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trình</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cải</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cách</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môi</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trường</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kinh</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doanh</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chững</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lại</a:t>
            </a:r>
            <a:r>
              <a:rPr lang="en-US" sz="2400" b="1" dirty="0">
                <a:solidFill>
                  <a:schemeClr val="tx1">
                    <a:lumMod val="75000"/>
                    <a:lumOff val="25000"/>
                  </a:schemeClr>
                </a:solidFill>
                <a:latin typeface="Prata" panose="00000500000000000000" pitchFamily="2" charset="0"/>
              </a:rPr>
              <a:t> </a:t>
            </a:r>
            <a:r>
              <a:rPr lang="en-US" sz="2400" b="1" dirty="0" err="1">
                <a:solidFill>
                  <a:schemeClr val="tx1">
                    <a:lumMod val="75000"/>
                    <a:lumOff val="25000"/>
                  </a:schemeClr>
                </a:solidFill>
                <a:latin typeface="Prata" panose="00000500000000000000" pitchFamily="2" charset="0"/>
              </a:rPr>
              <a:t>vì</a:t>
            </a:r>
            <a:r>
              <a:rPr lang="en-US" sz="2400" b="1" dirty="0">
                <a:solidFill>
                  <a:schemeClr val="tx1">
                    <a:lumMod val="75000"/>
                    <a:lumOff val="25000"/>
                  </a:schemeClr>
                </a:solidFill>
                <a:latin typeface="Prata" panose="00000500000000000000" pitchFamily="2" charset="0"/>
              </a:rPr>
              <a:t> </a:t>
            </a:r>
            <a:r>
              <a:rPr lang="en-US" sz="2400" b="1" dirty="0" smtClean="0">
                <a:solidFill>
                  <a:schemeClr val="tx1">
                    <a:lumMod val="75000"/>
                    <a:lumOff val="25000"/>
                  </a:schemeClr>
                </a:solidFill>
                <a:latin typeface="Prata" panose="00000500000000000000" pitchFamily="2" charset="0"/>
              </a:rPr>
              <a:t>Covid-19</a:t>
            </a:r>
            <a:endParaRPr lang="en-US" sz="2400" b="1" dirty="0">
              <a:solidFill>
                <a:schemeClr val="tx1">
                  <a:lumMod val="75000"/>
                  <a:lumOff val="25000"/>
                </a:schemeClr>
              </a:solidFill>
              <a:latin typeface="Prata" panose="00000500000000000000" pitchFamily="2" charset="0"/>
            </a:endParaRPr>
          </a:p>
        </p:txBody>
      </p:sp>
      <p:sp>
        <p:nvSpPr>
          <p:cNvPr id="11" name="TextBox 10">
            <a:extLst>
              <a:ext uri="{FF2B5EF4-FFF2-40B4-BE49-F238E27FC236}">
                <a16:creationId xmlns:a16="http://schemas.microsoft.com/office/drawing/2014/main" xmlns="" id="{CD12E014-7EC6-4A7B-BD4E-E8951D0B0108}"/>
              </a:ext>
            </a:extLst>
          </p:cNvPr>
          <p:cNvSpPr txBox="1"/>
          <p:nvPr/>
        </p:nvSpPr>
        <p:spPr>
          <a:xfrm>
            <a:off x="244063" y="3178909"/>
            <a:ext cx="2899188" cy="6709529"/>
          </a:xfrm>
          <a:prstGeom prst="rect">
            <a:avLst/>
          </a:prstGeom>
          <a:noFill/>
        </p:spPr>
        <p:txBody>
          <a:bodyPr wrap="square" rtlCol="0">
            <a:spAutoFit/>
          </a:bodyPr>
          <a:lstStyle/>
          <a:p>
            <a:pPr algn="just" fontAlgn="base"/>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tin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đưa</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thảo</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2014-2020: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bài</a:t>
            </a:r>
            <a:r>
              <a:rPr lang="en-US" sz="1000" dirty="0">
                <a:latin typeface="Muli Light" panose="00000400000000000000" pitchFamily="2" charset="0"/>
              </a:rPr>
              <a:t> </a:t>
            </a:r>
            <a:r>
              <a:rPr lang="en-US" sz="1000" dirty="0" err="1">
                <a:latin typeface="Muli Light" panose="00000400000000000000" pitchFamily="2" charset="0"/>
              </a:rPr>
              <a:t>học</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nghiệm</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kiến</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Viện</a:t>
            </a:r>
            <a:r>
              <a:rPr lang="en-US" sz="1000" dirty="0">
                <a:latin typeface="Muli Light" panose="00000400000000000000" pitchFamily="2" charset="0"/>
              </a:rPr>
              <a:t> </a:t>
            </a:r>
            <a:r>
              <a:rPr lang="en-US" sz="1000" dirty="0" err="1">
                <a:latin typeface="Muli Light" panose="00000400000000000000" pitchFamily="2" charset="0"/>
              </a:rPr>
              <a:t>Nghiên</a:t>
            </a:r>
            <a:r>
              <a:rPr lang="en-US" sz="1000" dirty="0">
                <a:latin typeface="Muli Light" panose="00000400000000000000" pitchFamily="2" charset="0"/>
              </a:rPr>
              <a:t> </a:t>
            </a:r>
            <a:r>
              <a:rPr lang="en-US" sz="1000" dirty="0" err="1">
                <a:latin typeface="Muli Light" panose="00000400000000000000" pitchFamily="2" charset="0"/>
              </a:rPr>
              <a:t>cứu</a:t>
            </a:r>
            <a:r>
              <a:rPr lang="en-US" sz="1000" dirty="0">
                <a:latin typeface="Muli Light" panose="00000400000000000000" pitchFamily="2" charset="0"/>
              </a:rPr>
              <a:t> </a:t>
            </a:r>
            <a:r>
              <a:rPr lang="en-US" sz="1000" dirty="0" err="1">
                <a:latin typeface="Muli Light" panose="00000400000000000000" pitchFamily="2" charset="0"/>
              </a:rPr>
              <a:t>Quản</a:t>
            </a:r>
            <a:r>
              <a:rPr lang="en-US" sz="1000" dirty="0">
                <a:latin typeface="Muli Light" panose="00000400000000000000" pitchFamily="2" charset="0"/>
              </a:rPr>
              <a:t> </a:t>
            </a:r>
            <a:r>
              <a:rPr lang="en-US" sz="1000" dirty="0" err="1">
                <a:latin typeface="Muli Light" panose="00000400000000000000" pitchFamily="2" charset="0"/>
              </a:rPr>
              <a:t>lý</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ương</a:t>
            </a:r>
            <a:r>
              <a:rPr lang="en-US" sz="1000" dirty="0">
                <a:latin typeface="Muli Light" panose="00000400000000000000" pitchFamily="2" charset="0"/>
              </a:rPr>
              <a:t> (CIEM) </a:t>
            </a:r>
            <a:r>
              <a:rPr lang="en-US" sz="1000" dirty="0" err="1">
                <a:latin typeface="Muli Light" panose="00000400000000000000" pitchFamily="2" charset="0"/>
              </a:rPr>
              <a:t>phối</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Thúc</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nối</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nhỏ</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vừa</a:t>
            </a:r>
            <a:r>
              <a:rPr lang="en-US" sz="1000" dirty="0">
                <a:latin typeface="Muli Light" panose="00000400000000000000" pitchFamily="2" charset="0"/>
              </a:rPr>
              <a:t> (</a:t>
            </a:r>
            <a:r>
              <a:rPr lang="en-US" sz="1000" dirty="0" err="1">
                <a:latin typeface="Muli Light" panose="00000400000000000000" pitchFamily="2" charset="0"/>
              </a:rPr>
              <a:t>LinkSME</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Hoa</a:t>
            </a:r>
            <a:r>
              <a:rPr lang="en-US" sz="1000" dirty="0">
                <a:latin typeface="Muli Light" panose="00000400000000000000" pitchFamily="2" charset="0"/>
              </a:rPr>
              <a:t> </a:t>
            </a:r>
            <a:r>
              <a:rPr lang="en-US" sz="1000" dirty="0" err="1">
                <a:latin typeface="Muli Light" panose="00000400000000000000" pitchFamily="2" charset="0"/>
              </a:rPr>
              <a:t>Kỳ</a:t>
            </a:r>
            <a:r>
              <a:rPr lang="en-US" sz="1000" dirty="0">
                <a:latin typeface="Muli Light" panose="00000400000000000000" pitchFamily="2" charset="0"/>
              </a:rPr>
              <a:t> (USAID)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sáng</a:t>
            </a:r>
            <a:r>
              <a:rPr lang="en-US" sz="1000" dirty="0">
                <a:latin typeface="Muli Light" panose="00000400000000000000" pitchFamily="2" charset="0"/>
              </a:rPr>
              <a:t> nay (19/8)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hình</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tuyến</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a:latin typeface="Muli Light" panose="00000400000000000000" pitchFamily="2" charset="0"/>
              </a:rPr>
              <a:t>Theo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diện</a:t>
            </a:r>
            <a:r>
              <a:rPr lang="en-US" sz="1000" dirty="0">
                <a:latin typeface="Muli Light" panose="00000400000000000000" pitchFamily="2" charset="0"/>
              </a:rPr>
              <a:t> CIEM,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chất</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chế</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nội</a:t>
            </a:r>
            <a:r>
              <a:rPr lang="en-US" sz="1000" dirty="0">
                <a:latin typeface="Muli Light" panose="00000400000000000000" pitchFamily="2" charset="0"/>
              </a:rPr>
              <a:t> dung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thúc</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2014,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lựa</a:t>
            </a:r>
            <a:r>
              <a:rPr lang="en-US" sz="1000" dirty="0">
                <a:latin typeface="Muli Light" panose="00000400000000000000" pitchFamily="2" charset="0"/>
              </a:rPr>
              <a:t> </a:t>
            </a:r>
            <a:r>
              <a:rPr lang="en-US" sz="1000" dirty="0" err="1">
                <a:latin typeface="Muli Light" panose="00000400000000000000" pitchFamily="2" charset="0"/>
              </a:rPr>
              <a:t>chọn</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cận</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a:t>
            </a:r>
            <a:r>
              <a:rPr lang="en-US" sz="1000" dirty="0" err="1">
                <a:latin typeface="Muli Light" panose="00000400000000000000" pitchFamily="2" charset="0"/>
              </a:rPr>
              <a:t>lệ</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việc</a:t>
            </a:r>
            <a:r>
              <a:rPr lang="en-US" sz="1000" dirty="0">
                <a:latin typeface="Muli Light" panose="00000400000000000000" pitchFamily="2" charset="0"/>
              </a:rPr>
              <a:t> ban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19/NQ-CP (2014-2018)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02/NQ-CP (2019-2021). Qua 7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chất</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ở </a:t>
            </a:r>
            <a:r>
              <a:rPr lang="en-US" sz="1000" dirty="0" err="1">
                <a:latin typeface="Muli Light" panose="00000400000000000000" pitchFamily="2" charset="0"/>
              </a:rPr>
              <a:t>nước</a:t>
            </a:r>
            <a:r>
              <a:rPr lang="en-US" sz="1000" dirty="0">
                <a:latin typeface="Muli Light" panose="00000400000000000000" pitchFamily="2" charset="0"/>
              </a:rPr>
              <a:t> ta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tích</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rõ</a:t>
            </a:r>
            <a:r>
              <a:rPr lang="en-US" sz="1000" dirty="0">
                <a:latin typeface="Muli Light" panose="00000400000000000000" pitchFamily="2" charset="0"/>
              </a:rPr>
              <a:t> </a:t>
            </a:r>
            <a:r>
              <a:rPr lang="en-US" sz="1000" dirty="0" err="1">
                <a:latin typeface="Muli Light" panose="00000400000000000000" pitchFamily="2" charset="0"/>
              </a:rPr>
              <a:t>nét</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kiện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bãi</a:t>
            </a:r>
            <a:r>
              <a:rPr lang="en-US" sz="1000" dirty="0">
                <a:latin typeface="Muli Light" panose="00000400000000000000" pitchFamily="2" charset="0"/>
              </a:rPr>
              <a:t> </a:t>
            </a:r>
            <a:r>
              <a:rPr lang="en-US" sz="1000" dirty="0" err="1">
                <a:latin typeface="Muli Light" panose="00000400000000000000" pitchFamily="2" charset="0"/>
              </a:rPr>
              <a:t>bỏ</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thuận</a:t>
            </a:r>
            <a:r>
              <a:rPr lang="en-US" sz="1000" dirty="0">
                <a:latin typeface="Muli Light" panose="00000400000000000000" pitchFamily="2" charset="0"/>
              </a:rPr>
              <a:t> </a:t>
            </a:r>
            <a:r>
              <a:rPr lang="en-US" sz="1000" dirty="0" err="1">
                <a:latin typeface="Muli Light" panose="00000400000000000000" pitchFamily="2" charset="0"/>
              </a:rPr>
              <a:t>lợi</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hoạt</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Đặc</a:t>
            </a:r>
            <a:r>
              <a:rPr lang="en-US" sz="1000" dirty="0">
                <a:latin typeface="Muli Light" panose="00000400000000000000" pitchFamily="2" charset="0"/>
              </a:rPr>
              <a:t> </a:t>
            </a:r>
            <a:r>
              <a:rPr lang="en-US" sz="1000" dirty="0" err="1">
                <a:latin typeface="Muli Light" panose="00000400000000000000" pitchFamily="2" charset="0"/>
              </a:rPr>
              <a:t>biệt</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bà</a:t>
            </a:r>
            <a:r>
              <a:rPr lang="en-US" sz="1000" dirty="0">
                <a:latin typeface="Muli Light" panose="00000400000000000000" pitchFamily="2" charset="0"/>
              </a:rPr>
              <a:t> </a:t>
            </a:r>
            <a:r>
              <a:rPr lang="en-US" sz="1000" dirty="0" err="1">
                <a:latin typeface="Muli Light" panose="00000400000000000000" pitchFamily="2" charset="0"/>
              </a:rPr>
              <a:t>Nguyễn</a:t>
            </a:r>
            <a:r>
              <a:rPr lang="en-US" sz="1000" dirty="0">
                <a:latin typeface="Muli Light" panose="00000400000000000000" pitchFamily="2" charset="0"/>
              </a:rPr>
              <a:t> Minh </a:t>
            </a:r>
            <a:r>
              <a:rPr lang="en-US" sz="1000" dirty="0" err="1">
                <a:latin typeface="Muli Light" panose="00000400000000000000" pitchFamily="2" charset="0"/>
              </a:rPr>
              <a:t>Thảo</a:t>
            </a:r>
            <a:r>
              <a:rPr lang="en-US" sz="1000" dirty="0">
                <a:latin typeface="Muli Light" panose="00000400000000000000" pitchFamily="2" charset="0"/>
              </a:rPr>
              <a:t> – </a:t>
            </a:r>
            <a:r>
              <a:rPr lang="en-US" sz="1000" dirty="0" err="1">
                <a:latin typeface="Muli Light" panose="00000400000000000000" pitchFamily="2" charset="0"/>
              </a:rPr>
              <a:t>Trưởng</a:t>
            </a:r>
            <a:r>
              <a:rPr lang="en-US" sz="1000" dirty="0">
                <a:latin typeface="Muli Light" panose="00000400000000000000" pitchFamily="2" charset="0"/>
              </a:rPr>
              <a:t> ban </a:t>
            </a:r>
            <a:r>
              <a:rPr lang="en-US" sz="1000" dirty="0" err="1">
                <a:latin typeface="Muli Light" panose="00000400000000000000" pitchFamily="2" charset="0"/>
              </a:rPr>
              <a:t>Nghiên</a:t>
            </a:r>
            <a:r>
              <a:rPr lang="en-US" sz="1000" dirty="0">
                <a:latin typeface="Muli Light" panose="00000400000000000000" pitchFamily="2" charset="0"/>
              </a:rPr>
              <a:t> </a:t>
            </a:r>
            <a:r>
              <a:rPr lang="en-US" sz="1000" dirty="0" err="1">
                <a:latin typeface="Muli Light" panose="00000400000000000000" pitchFamily="2" charset="0"/>
              </a:rPr>
              <a:t>cứu</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(CIEM):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làm</a:t>
            </a:r>
            <a:r>
              <a:rPr lang="en-US" sz="1000" dirty="0">
                <a:latin typeface="Muli Light" panose="00000400000000000000" pitchFamily="2" charset="0"/>
              </a:rPr>
              <a:t> </a:t>
            </a:r>
            <a:r>
              <a:rPr lang="en-US" sz="1000" dirty="0" err="1">
                <a:latin typeface="Muli Light" panose="00000400000000000000" pitchFamily="2" charset="0"/>
              </a:rPr>
              <a:t>thay</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vai</a:t>
            </a:r>
            <a:r>
              <a:rPr lang="en-US" sz="1000" dirty="0">
                <a:latin typeface="Muli Light" panose="00000400000000000000" pitchFamily="2" charset="0"/>
              </a:rPr>
              <a:t> </a:t>
            </a:r>
            <a:r>
              <a:rPr lang="en-US" sz="1000" dirty="0" err="1">
                <a:latin typeface="Muli Light" panose="00000400000000000000" pitchFamily="2" charset="0"/>
              </a:rPr>
              <a:t>trò</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Cụ</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2014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ít</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tâm</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nhưng</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2016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tìm</a:t>
            </a:r>
            <a:r>
              <a:rPr lang="en-US" sz="1000" dirty="0">
                <a:latin typeface="Muli Light" panose="00000400000000000000" pitchFamily="2" charset="0"/>
              </a:rPr>
              <a:t> </a:t>
            </a:r>
            <a:r>
              <a:rPr lang="en-US" sz="1000" dirty="0" err="1">
                <a:latin typeface="Muli Light" panose="00000400000000000000" pitchFamily="2" charset="0"/>
              </a:rPr>
              <a:t>hiểu</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2017 </a:t>
            </a:r>
            <a:r>
              <a:rPr lang="en-US" sz="1000" dirty="0" err="1">
                <a:latin typeface="Muli Light" panose="00000400000000000000" pitchFamily="2" charset="0"/>
              </a:rPr>
              <a:t>đến</a:t>
            </a:r>
            <a:r>
              <a:rPr lang="en-US" sz="1000" dirty="0">
                <a:latin typeface="Muli Light" panose="00000400000000000000" pitchFamily="2" charset="0"/>
              </a:rPr>
              <a:t> nay,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nói</a:t>
            </a:r>
            <a:r>
              <a:rPr lang="en-US" sz="1000" dirty="0">
                <a:latin typeface="Muli Light" panose="00000400000000000000" pitchFamily="2" charset="0"/>
              </a:rPr>
              <a:t> </a:t>
            </a:r>
            <a:r>
              <a:rPr lang="en-US" sz="1000" dirty="0" err="1">
                <a:latin typeface="Muli Light" panose="00000400000000000000" pitchFamily="2" charset="0"/>
              </a:rPr>
              <a:t>tất</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ý </a:t>
            </a:r>
            <a:r>
              <a:rPr lang="en-US" sz="1000" dirty="0" err="1">
                <a:latin typeface="Muli Light" panose="00000400000000000000" pitchFamily="2" charset="0"/>
              </a:rPr>
              <a:t>nghĩa</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ở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khác</a:t>
            </a:r>
            <a:r>
              <a:rPr lang="en-US" sz="1000" dirty="0">
                <a:latin typeface="Muli Light" panose="00000400000000000000" pitchFamily="2" charset="0"/>
              </a:rPr>
              <a:t> </a:t>
            </a:r>
            <a:r>
              <a:rPr lang="en-US" sz="1000" dirty="0" err="1">
                <a:latin typeface="Muli Light" panose="00000400000000000000" pitchFamily="2" charset="0"/>
              </a:rPr>
              <a:t>nhau</a:t>
            </a:r>
            <a:r>
              <a:rPr lang="en-US" sz="1000" dirty="0">
                <a:latin typeface="Muli Light" panose="00000400000000000000" pitchFamily="2" charset="0"/>
              </a:rPr>
              <a:t>.</a:t>
            </a:r>
          </a:p>
          <a:p>
            <a:pPr algn="just" fontAlgn="base"/>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p:txBody>
      </p:sp>
      <p:sp>
        <p:nvSpPr>
          <p:cNvPr id="12" name="TextBox 11">
            <a:extLst>
              <a:ext uri="{FF2B5EF4-FFF2-40B4-BE49-F238E27FC236}">
                <a16:creationId xmlns:a16="http://schemas.microsoft.com/office/drawing/2014/main" xmlns="" id="{CD12E014-7EC6-4A7B-BD4E-E8951D0B0108}"/>
              </a:ext>
            </a:extLst>
          </p:cNvPr>
          <p:cNvSpPr txBox="1"/>
          <p:nvPr/>
        </p:nvSpPr>
        <p:spPr>
          <a:xfrm>
            <a:off x="3368402" y="3196471"/>
            <a:ext cx="3138817" cy="6709529"/>
          </a:xfrm>
          <a:prstGeom prst="rect">
            <a:avLst/>
          </a:prstGeom>
          <a:noFill/>
        </p:spPr>
        <p:txBody>
          <a:bodyPr wrap="square" rtlCol="0">
            <a:spAutoFit/>
          </a:bodyPr>
          <a:lstStyle/>
          <a:p>
            <a:pPr algn="just" fontAlgn="base"/>
            <a:r>
              <a:rPr lang="en-US" sz="1000" dirty="0" err="1" smtClean="0">
                <a:latin typeface="Muli Light" panose="00000400000000000000" pitchFamily="2" charset="0"/>
              </a:rPr>
              <a:t>Tuy</a:t>
            </a:r>
            <a:r>
              <a:rPr lang="en-US" sz="1000" dirty="0" smtClean="0">
                <a:latin typeface="Muli Light" panose="00000400000000000000" pitchFamily="2" charset="0"/>
              </a:rPr>
              <a:t> </a:t>
            </a:r>
            <a:r>
              <a:rPr lang="en-US" sz="1000" dirty="0" err="1" smtClean="0">
                <a:latin typeface="Muli Light" panose="00000400000000000000" pitchFamily="2" charset="0"/>
              </a:rPr>
              <a:t>nhiên</a:t>
            </a:r>
            <a:r>
              <a:rPr lang="en-US" sz="1000" dirty="0" smtClean="0">
                <a:latin typeface="Muli Light" panose="00000400000000000000" pitchFamily="2" charset="0"/>
              </a:rPr>
              <a:t>, </a:t>
            </a:r>
            <a:r>
              <a:rPr lang="en-US" sz="1000" dirty="0" err="1" smtClean="0">
                <a:latin typeface="Muli Light" panose="00000400000000000000" pitchFamily="2" charset="0"/>
              </a:rPr>
              <a:t>từ</a:t>
            </a:r>
            <a:r>
              <a:rPr lang="en-US" sz="1000" dirty="0" smtClean="0">
                <a:latin typeface="Muli Light" panose="00000400000000000000" pitchFamily="2" charset="0"/>
              </a:rPr>
              <a:t> </a:t>
            </a:r>
            <a:r>
              <a:rPr lang="en-US" sz="1000" dirty="0" err="1" smtClean="0">
                <a:latin typeface="Muli Light" panose="00000400000000000000" pitchFamily="2" charset="0"/>
              </a:rPr>
              <a:t>năm</a:t>
            </a:r>
            <a:r>
              <a:rPr lang="en-US" sz="1000" dirty="0" smtClean="0">
                <a:latin typeface="Muli Light" panose="00000400000000000000" pitchFamily="2" charset="0"/>
              </a:rPr>
              <a:t> 2020 </a:t>
            </a:r>
            <a:r>
              <a:rPr lang="en-US" sz="1000" dirty="0" err="1" smtClean="0">
                <a:latin typeface="Muli Light" panose="00000400000000000000" pitchFamily="2" charset="0"/>
              </a:rPr>
              <a:t>đến</a:t>
            </a:r>
            <a:r>
              <a:rPr lang="en-US" sz="1000" dirty="0" smtClean="0">
                <a:latin typeface="Muli Light" panose="00000400000000000000" pitchFamily="2" charset="0"/>
              </a:rPr>
              <a:t> nay, </a:t>
            </a:r>
            <a:r>
              <a:rPr lang="en-US" sz="1000" dirty="0" err="1" smtClean="0">
                <a:latin typeface="Muli Light" panose="00000400000000000000" pitchFamily="2" charset="0"/>
              </a:rPr>
              <a:t>dịch</a:t>
            </a:r>
            <a:r>
              <a:rPr lang="en-US" sz="1000" dirty="0" smtClean="0">
                <a:latin typeface="Muli Light" panose="00000400000000000000" pitchFamily="2" charset="0"/>
              </a:rPr>
              <a:t> Covid-19 </a:t>
            </a:r>
            <a:r>
              <a:rPr lang="en-US" sz="1000" dirty="0" err="1" smtClean="0">
                <a:latin typeface="Muli Light" panose="00000400000000000000" pitchFamily="2" charset="0"/>
              </a:rPr>
              <a:t>xuất</a:t>
            </a:r>
            <a:r>
              <a:rPr lang="en-US" sz="1000" dirty="0" smtClean="0">
                <a:latin typeface="Muli Light" panose="00000400000000000000" pitchFamily="2" charset="0"/>
              </a:rPr>
              <a:t> </a:t>
            </a:r>
            <a:r>
              <a:rPr lang="en-US" sz="1000" dirty="0" err="1" smtClean="0">
                <a:latin typeface="Muli Light" panose="00000400000000000000" pitchFamily="2" charset="0"/>
              </a:rPr>
              <a:t>hiện</a:t>
            </a:r>
            <a:r>
              <a:rPr lang="en-US" sz="1000" dirty="0" smtClean="0">
                <a:latin typeface="Muli Light" panose="00000400000000000000" pitchFamily="2" charset="0"/>
              </a:rPr>
              <a:t> </a:t>
            </a:r>
            <a:r>
              <a:rPr lang="en-US" sz="1000" dirty="0" err="1" smtClean="0">
                <a:latin typeface="Muli Light" panose="00000400000000000000" pitchFamily="2" charset="0"/>
              </a:rPr>
              <a:t>tại</a:t>
            </a:r>
            <a:r>
              <a:rPr lang="en-US" sz="1000" dirty="0" smtClean="0">
                <a:latin typeface="Muli Light" panose="00000400000000000000" pitchFamily="2" charset="0"/>
              </a:rPr>
              <a:t> </a:t>
            </a:r>
            <a:r>
              <a:rPr lang="en-US" sz="1000" dirty="0" err="1" smtClean="0">
                <a:latin typeface="Muli Light" panose="00000400000000000000" pitchFamily="2" charset="0"/>
              </a:rPr>
              <a:t>Việt</a:t>
            </a:r>
            <a:r>
              <a:rPr lang="en-US" sz="1000" dirty="0" smtClean="0">
                <a:latin typeface="Muli Light" panose="00000400000000000000" pitchFamily="2" charset="0"/>
              </a:rPr>
              <a:t> Nam, </a:t>
            </a:r>
            <a:r>
              <a:rPr lang="en-US" sz="1000" dirty="0" err="1" smtClean="0">
                <a:latin typeface="Muli Light" panose="00000400000000000000" pitchFamily="2" charset="0"/>
              </a:rPr>
              <a:t>Chính</a:t>
            </a:r>
            <a:r>
              <a:rPr lang="en-US" sz="1000" dirty="0" smtClean="0">
                <a:latin typeface="Muli Light" panose="00000400000000000000" pitchFamily="2" charset="0"/>
              </a:rPr>
              <a:t> </a:t>
            </a:r>
            <a:r>
              <a:rPr lang="en-US" sz="1000" dirty="0" err="1" smtClean="0">
                <a:latin typeface="Muli Light" panose="00000400000000000000" pitchFamily="2" charset="0"/>
              </a:rPr>
              <a:t>phủ</a:t>
            </a:r>
            <a:r>
              <a:rPr lang="en-US" sz="1000" dirty="0" smtClean="0">
                <a:latin typeface="Muli Light" panose="00000400000000000000" pitchFamily="2" charset="0"/>
              </a:rPr>
              <a:t> </a:t>
            </a:r>
            <a:r>
              <a:rPr lang="en-US" sz="1000" dirty="0" err="1" smtClean="0">
                <a:latin typeface="Muli Light" panose="00000400000000000000" pitchFamily="2" charset="0"/>
              </a:rPr>
              <a:t>và</a:t>
            </a:r>
            <a:r>
              <a:rPr lang="en-US" sz="1000" dirty="0" smtClean="0">
                <a:latin typeface="Muli Light" panose="00000400000000000000" pitchFamily="2" charset="0"/>
              </a:rPr>
              <a:t> </a:t>
            </a:r>
            <a:r>
              <a:rPr lang="en-US" sz="1000" dirty="0" err="1" smtClean="0">
                <a:latin typeface="Muli Light" panose="00000400000000000000" pitchFamily="2" charset="0"/>
              </a:rPr>
              <a:t>các</a:t>
            </a:r>
            <a:r>
              <a:rPr lang="en-US" sz="1000" dirty="0" smtClean="0">
                <a:latin typeface="Muli Light" panose="00000400000000000000" pitchFamily="2" charset="0"/>
              </a:rPr>
              <a:t> </a:t>
            </a:r>
            <a:r>
              <a:rPr lang="en-US" sz="1000" dirty="0" err="1" smtClean="0">
                <a:latin typeface="Muli Light" panose="00000400000000000000" pitchFamily="2" charset="0"/>
              </a:rPr>
              <a:t>bộ</a:t>
            </a:r>
            <a:r>
              <a:rPr lang="en-US" sz="1000" dirty="0" smtClean="0">
                <a:latin typeface="Muli Light" panose="00000400000000000000" pitchFamily="2" charset="0"/>
              </a:rPr>
              <a:t>, </a:t>
            </a:r>
            <a:r>
              <a:rPr lang="en-US" sz="1000" dirty="0" err="1" smtClean="0">
                <a:latin typeface="Muli Light" panose="00000400000000000000" pitchFamily="2" charset="0"/>
              </a:rPr>
              <a:t>ngành</a:t>
            </a:r>
            <a:r>
              <a:rPr lang="en-US" sz="1000" dirty="0" smtClean="0">
                <a:latin typeface="Muli Light" panose="00000400000000000000" pitchFamily="2" charset="0"/>
              </a:rPr>
              <a:t>, </a:t>
            </a:r>
            <a:r>
              <a:rPr lang="en-US" sz="1000" dirty="0" err="1" smtClean="0">
                <a:latin typeface="Muli Light" panose="00000400000000000000" pitchFamily="2" charset="0"/>
              </a:rPr>
              <a:t>địa</a:t>
            </a:r>
            <a:r>
              <a:rPr lang="en-US" sz="1000" dirty="0" smtClean="0">
                <a:latin typeface="Muli Light" panose="00000400000000000000" pitchFamily="2" charset="0"/>
              </a:rPr>
              <a:t> </a:t>
            </a:r>
            <a:r>
              <a:rPr lang="en-US" sz="1000" dirty="0" err="1" smtClean="0">
                <a:latin typeface="Muli Light" panose="00000400000000000000" pitchFamily="2" charset="0"/>
              </a:rPr>
              <a:t>phương</a:t>
            </a:r>
            <a:r>
              <a:rPr lang="en-US" sz="1000" dirty="0" smtClean="0">
                <a:latin typeface="Muli Light" panose="00000400000000000000" pitchFamily="2" charset="0"/>
              </a:rPr>
              <a:t> </a:t>
            </a:r>
            <a:r>
              <a:rPr lang="en-US" sz="1000" dirty="0" err="1" smtClean="0">
                <a:latin typeface="Muli Light" panose="00000400000000000000" pitchFamily="2" charset="0"/>
              </a:rPr>
              <a:t>đã</a:t>
            </a:r>
            <a:r>
              <a:rPr lang="en-US" sz="1000" dirty="0" smtClean="0">
                <a:latin typeface="Muli Light" panose="00000400000000000000" pitchFamily="2" charset="0"/>
              </a:rPr>
              <a:t> </a:t>
            </a:r>
            <a:r>
              <a:rPr lang="en-US" sz="1000" dirty="0" err="1" smtClean="0">
                <a:latin typeface="Muli Light" panose="00000400000000000000" pitchFamily="2" charset="0"/>
              </a:rPr>
              <a:t>tập</a:t>
            </a:r>
            <a:r>
              <a:rPr lang="en-US" sz="1000" dirty="0" smtClean="0">
                <a:latin typeface="Muli Light" panose="00000400000000000000" pitchFamily="2" charset="0"/>
              </a:rPr>
              <a:t> </a:t>
            </a:r>
            <a:r>
              <a:rPr lang="en-US" sz="1000" dirty="0" err="1" smtClean="0">
                <a:latin typeface="Muli Light" panose="00000400000000000000" pitchFamily="2" charset="0"/>
              </a:rPr>
              <a:t>trung</a:t>
            </a:r>
            <a:r>
              <a:rPr lang="en-US" sz="1000" dirty="0" smtClean="0">
                <a:latin typeface="Muli Light" panose="00000400000000000000" pitchFamily="2" charset="0"/>
              </a:rPr>
              <a:t> </a:t>
            </a:r>
            <a:r>
              <a:rPr lang="en-US" sz="1000" dirty="0" err="1" smtClean="0">
                <a:latin typeface="Muli Light" panose="00000400000000000000" pitchFamily="2" charset="0"/>
              </a:rPr>
              <a:t>nguồn</a:t>
            </a:r>
            <a:r>
              <a:rPr lang="en-US" sz="1000" dirty="0" smtClean="0">
                <a:latin typeface="Muli Light" panose="00000400000000000000" pitchFamily="2" charset="0"/>
              </a:rPr>
              <a:t> </a:t>
            </a:r>
            <a:r>
              <a:rPr lang="en-US" sz="1000" dirty="0" err="1" smtClean="0">
                <a:latin typeface="Muli Light" panose="00000400000000000000" pitchFamily="2" charset="0"/>
              </a:rPr>
              <a:t>lực</a:t>
            </a:r>
            <a:r>
              <a:rPr lang="en-US" sz="1000" dirty="0" smtClean="0">
                <a:latin typeface="Muli Light" panose="00000400000000000000" pitchFamily="2" charset="0"/>
              </a:rPr>
              <a:t> </a:t>
            </a:r>
            <a:r>
              <a:rPr lang="en-US" sz="1000" dirty="0" err="1" smtClean="0">
                <a:latin typeface="Muli Light" panose="00000400000000000000" pitchFamily="2" charset="0"/>
              </a:rPr>
              <a:t>vào</a:t>
            </a:r>
            <a:r>
              <a:rPr lang="en-US" sz="1000" dirty="0" smtClean="0">
                <a:latin typeface="Muli Light" panose="00000400000000000000" pitchFamily="2" charset="0"/>
              </a:rPr>
              <a:t> </a:t>
            </a:r>
            <a:r>
              <a:rPr lang="en-US" sz="1000" dirty="0" err="1" smtClean="0">
                <a:latin typeface="Muli Light" panose="00000400000000000000" pitchFamily="2" charset="0"/>
              </a:rPr>
              <a:t>công</a:t>
            </a:r>
            <a:r>
              <a:rPr lang="en-US" sz="1000" dirty="0" smtClean="0">
                <a:latin typeface="Muli Light" panose="00000400000000000000" pitchFamily="2" charset="0"/>
              </a:rPr>
              <a:t> </a:t>
            </a:r>
            <a:r>
              <a:rPr lang="en-US" sz="1000" dirty="0" err="1" smtClean="0">
                <a:latin typeface="Muli Light" panose="00000400000000000000" pitchFamily="2" charset="0"/>
              </a:rPr>
              <a:t>tác</a:t>
            </a:r>
            <a:r>
              <a:rPr lang="en-US" sz="1000" dirty="0" smtClean="0">
                <a:latin typeface="Muli Light" panose="00000400000000000000" pitchFamily="2" charset="0"/>
              </a:rPr>
              <a:t> </a:t>
            </a:r>
            <a:r>
              <a:rPr lang="en-US" sz="1000" dirty="0" err="1" smtClean="0">
                <a:latin typeface="Muli Light" panose="00000400000000000000" pitchFamily="2" charset="0"/>
              </a:rPr>
              <a:t>phòng</a:t>
            </a:r>
            <a:r>
              <a:rPr lang="en-US" sz="1000" dirty="0" smtClean="0">
                <a:latin typeface="Muli Light" panose="00000400000000000000" pitchFamily="2" charset="0"/>
              </a:rPr>
              <a:t>, </a:t>
            </a:r>
            <a:r>
              <a:rPr lang="en-US" sz="1000" dirty="0" err="1" smtClean="0">
                <a:latin typeface="Muli Light" panose="00000400000000000000" pitchFamily="2" charset="0"/>
              </a:rPr>
              <a:t>chống</a:t>
            </a:r>
            <a:r>
              <a:rPr lang="en-US" sz="1000" dirty="0" smtClean="0">
                <a:latin typeface="Muli Light" panose="00000400000000000000" pitchFamily="2" charset="0"/>
              </a:rPr>
              <a:t> </a:t>
            </a:r>
            <a:r>
              <a:rPr lang="en-US" sz="1000" dirty="0" err="1" smtClean="0">
                <a:latin typeface="Muli Light" panose="00000400000000000000" pitchFamily="2" charset="0"/>
              </a:rPr>
              <a:t>dịch</a:t>
            </a:r>
            <a:r>
              <a:rPr lang="en-US" sz="1000" dirty="0" smtClean="0">
                <a:latin typeface="Muli Light" panose="00000400000000000000" pitchFamily="2" charset="0"/>
              </a:rPr>
              <a:t> </a:t>
            </a:r>
            <a:r>
              <a:rPr lang="en-US" sz="1000" dirty="0" err="1" smtClean="0">
                <a:latin typeface="Muli Light" panose="00000400000000000000" pitchFamily="2" charset="0"/>
              </a:rPr>
              <a:t>nên</a:t>
            </a:r>
            <a:r>
              <a:rPr lang="en-US" sz="1000" dirty="0" smtClean="0">
                <a:latin typeface="Muli Light" panose="00000400000000000000" pitchFamily="2" charset="0"/>
              </a:rPr>
              <a:t> </a:t>
            </a:r>
            <a:r>
              <a:rPr lang="en-US" sz="1000" dirty="0" err="1" smtClean="0">
                <a:latin typeface="Muli Light" panose="00000400000000000000" pitchFamily="2" charset="0"/>
              </a:rPr>
              <a:t>vấn</a:t>
            </a:r>
            <a:r>
              <a:rPr lang="en-US" sz="1000" dirty="0" smtClean="0">
                <a:latin typeface="Muli Light" panose="00000400000000000000" pitchFamily="2" charset="0"/>
              </a:rPr>
              <a:t> </a:t>
            </a:r>
            <a:r>
              <a:rPr lang="en-US" sz="1000" dirty="0" err="1" smtClean="0">
                <a:latin typeface="Muli Light" panose="00000400000000000000" pitchFamily="2" charset="0"/>
              </a:rPr>
              <a:t>đề</a:t>
            </a:r>
            <a:r>
              <a:rPr lang="en-US" sz="1000" dirty="0" smtClean="0">
                <a:latin typeface="Muli Light" panose="00000400000000000000" pitchFamily="2" charset="0"/>
              </a:rPr>
              <a:t> </a:t>
            </a:r>
            <a:r>
              <a:rPr lang="en-US" sz="1000" dirty="0" err="1" smtClean="0">
                <a:latin typeface="Muli Light" panose="00000400000000000000" pitchFamily="2" charset="0"/>
              </a:rPr>
              <a:t>cải</a:t>
            </a:r>
            <a:r>
              <a:rPr lang="en-US" sz="1000" dirty="0" smtClean="0">
                <a:latin typeface="Muli Light" panose="00000400000000000000" pitchFamily="2" charset="0"/>
              </a:rPr>
              <a:t> </a:t>
            </a:r>
            <a:r>
              <a:rPr lang="en-US" sz="1000" dirty="0" err="1" smtClean="0">
                <a:latin typeface="Muli Light" panose="00000400000000000000" pitchFamily="2" charset="0"/>
              </a:rPr>
              <a:t>thiện</a:t>
            </a:r>
            <a:r>
              <a:rPr lang="en-US" sz="1000" dirty="0" smtClean="0">
                <a:latin typeface="Muli Light" panose="00000400000000000000" pitchFamily="2" charset="0"/>
              </a:rPr>
              <a:t> </a:t>
            </a:r>
            <a:r>
              <a:rPr lang="en-US" sz="1000" dirty="0" err="1" smtClean="0">
                <a:latin typeface="Muli Light" panose="00000400000000000000" pitchFamily="2" charset="0"/>
              </a:rPr>
              <a:t>môi</a:t>
            </a:r>
            <a:r>
              <a:rPr lang="en-US" sz="1000" dirty="0" smtClean="0">
                <a:latin typeface="Muli Light" panose="00000400000000000000" pitchFamily="2" charset="0"/>
              </a:rPr>
              <a:t> </a:t>
            </a:r>
            <a:r>
              <a:rPr lang="en-US" sz="1000" dirty="0" err="1" smtClean="0">
                <a:latin typeface="Muli Light" panose="00000400000000000000" pitchFamily="2" charset="0"/>
              </a:rPr>
              <a:t>trường</a:t>
            </a:r>
            <a:r>
              <a:rPr lang="en-US" sz="1000" dirty="0" smtClean="0">
                <a:latin typeface="Muli Light" panose="00000400000000000000" pitchFamily="2" charset="0"/>
              </a:rPr>
              <a:t> </a:t>
            </a:r>
            <a:r>
              <a:rPr lang="en-US" sz="1000" dirty="0" err="1" smtClean="0">
                <a:latin typeface="Muli Light" panose="00000400000000000000" pitchFamily="2" charset="0"/>
              </a:rPr>
              <a:t>kinh</a:t>
            </a:r>
            <a:r>
              <a:rPr lang="en-US" sz="1000" dirty="0" smtClean="0">
                <a:latin typeface="Muli Light" panose="00000400000000000000" pitchFamily="2" charset="0"/>
              </a:rPr>
              <a:t> </a:t>
            </a:r>
            <a:r>
              <a:rPr lang="en-US" sz="1000" dirty="0" err="1" smtClean="0">
                <a:latin typeface="Muli Light" panose="00000400000000000000" pitchFamily="2" charset="0"/>
              </a:rPr>
              <a:t>doanh</a:t>
            </a:r>
            <a:r>
              <a:rPr lang="en-US" sz="1000" dirty="0" smtClean="0">
                <a:latin typeface="Muli Light" panose="00000400000000000000" pitchFamily="2" charset="0"/>
              </a:rPr>
              <a:t> </a:t>
            </a:r>
            <a:r>
              <a:rPr lang="en-US" sz="1000" dirty="0" err="1" smtClean="0">
                <a:latin typeface="Muli Light" panose="00000400000000000000" pitchFamily="2" charset="0"/>
              </a:rPr>
              <a:t>bị</a:t>
            </a:r>
            <a:r>
              <a:rPr lang="en-US" sz="1000" dirty="0" smtClean="0">
                <a:latin typeface="Muli Light" panose="00000400000000000000" pitchFamily="2" charset="0"/>
              </a:rPr>
              <a:t> </a:t>
            </a:r>
            <a:r>
              <a:rPr lang="en-US" sz="1000" dirty="0" err="1" smtClean="0">
                <a:latin typeface="Muli Light" panose="00000400000000000000" pitchFamily="2" charset="0"/>
              </a:rPr>
              <a:t>chững</a:t>
            </a:r>
            <a:r>
              <a:rPr lang="en-US" sz="1000" dirty="0" smtClean="0">
                <a:latin typeface="Muli Light" panose="00000400000000000000" pitchFamily="2" charset="0"/>
              </a:rPr>
              <a:t> </a:t>
            </a:r>
            <a:r>
              <a:rPr lang="en-US" sz="1000" dirty="0" err="1" smtClean="0">
                <a:latin typeface="Muli Light" panose="00000400000000000000" pitchFamily="2" charset="0"/>
              </a:rPr>
              <a:t>lại</a:t>
            </a:r>
            <a:r>
              <a:rPr lang="en-US" sz="1000" dirty="0" smtClean="0">
                <a:latin typeface="Muli Light" panose="00000400000000000000" pitchFamily="2" charset="0"/>
              </a:rPr>
              <a:t>, </a:t>
            </a:r>
            <a:r>
              <a:rPr lang="en-US" sz="1000" dirty="0" err="1" smtClean="0">
                <a:latin typeface="Muli Light" panose="00000400000000000000" pitchFamily="2" charset="0"/>
              </a:rPr>
              <a:t>ảnh</a:t>
            </a:r>
            <a:r>
              <a:rPr lang="en-US" sz="1000" dirty="0" smtClean="0">
                <a:latin typeface="Muli Light" panose="00000400000000000000" pitchFamily="2" charset="0"/>
              </a:rPr>
              <a:t> </a:t>
            </a:r>
            <a:r>
              <a:rPr lang="en-US" sz="1000" dirty="0" err="1" smtClean="0">
                <a:latin typeface="Muli Light" panose="00000400000000000000" pitchFamily="2" charset="0"/>
              </a:rPr>
              <a:t>hưởng</a:t>
            </a:r>
            <a:r>
              <a:rPr lang="en-US" sz="1000" dirty="0" smtClean="0">
                <a:latin typeface="Muli Light" panose="00000400000000000000" pitchFamily="2" charset="0"/>
              </a:rPr>
              <a:t> </a:t>
            </a:r>
            <a:r>
              <a:rPr lang="en-US" sz="1000" dirty="0" err="1" smtClean="0">
                <a:latin typeface="Muli Light" panose="00000400000000000000" pitchFamily="2" charset="0"/>
              </a:rPr>
              <a:t>tới</a:t>
            </a:r>
            <a:r>
              <a:rPr lang="en-US" sz="1000" dirty="0" smtClean="0">
                <a:latin typeface="Muli Light" panose="00000400000000000000" pitchFamily="2" charset="0"/>
              </a:rPr>
              <a:t> </a:t>
            </a:r>
            <a:r>
              <a:rPr lang="en-US" sz="1000" dirty="0" err="1" smtClean="0">
                <a:latin typeface="Muli Light" panose="00000400000000000000" pitchFamily="2" charset="0"/>
              </a:rPr>
              <a:t>hoạt</a:t>
            </a:r>
            <a:r>
              <a:rPr lang="en-US" sz="1000" dirty="0" smtClean="0">
                <a:latin typeface="Muli Light" panose="00000400000000000000" pitchFamily="2" charset="0"/>
              </a:rPr>
              <a:t> </a:t>
            </a:r>
            <a:r>
              <a:rPr lang="en-US" sz="1000" dirty="0" err="1" smtClean="0">
                <a:latin typeface="Muli Light" panose="00000400000000000000" pitchFamily="2" charset="0"/>
              </a:rPr>
              <a:t>động</a:t>
            </a:r>
            <a:r>
              <a:rPr lang="en-US" sz="1000" dirty="0" smtClean="0">
                <a:latin typeface="Muli Light" panose="00000400000000000000" pitchFamily="2" charset="0"/>
              </a:rPr>
              <a:t> </a:t>
            </a:r>
            <a:r>
              <a:rPr lang="en-US" sz="1000" dirty="0" err="1" smtClean="0">
                <a:latin typeface="Muli Light" panose="00000400000000000000" pitchFamily="2" charset="0"/>
              </a:rPr>
              <a:t>sản</a:t>
            </a:r>
            <a:r>
              <a:rPr lang="en-US" sz="1000" dirty="0" smtClean="0">
                <a:latin typeface="Muli Light" panose="00000400000000000000" pitchFamily="2" charset="0"/>
              </a:rPr>
              <a:t> </a:t>
            </a:r>
            <a:r>
              <a:rPr lang="en-US" sz="1000" dirty="0" err="1" smtClean="0">
                <a:latin typeface="Muli Light" panose="00000400000000000000" pitchFamily="2" charset="0"/>
              </a:rPr>
              <a:t>xuất</a:t>
            </a:r>
            <a:r>
              <a:rPr lang="en-US" sz="1000" dirty="0" smtClean="0">
                <a:latin typeface="Muli Light" panose="00000400000000000000" pitchFamily="2" charset="0"/>
              </a:rPr>
              <a:t>, </a:t>
            </a:r>
            <a:r>
              <a:rPr lang="en-US" sz="1000" dirty="0" err="1" smtClean="0">
                <a:latin typeface="Muli Light" panose="00000400000000000000" pitchFamily="2" charset="0"/>
              </a:rPr>
              <a:t>kinh</a:t>
            </a:r>
            <a:r>
              <a:rPr lang="en-US" sz="1000" dirty="0" smtClean="0">
                <a:latin typeface="Muli Light" panose="00000400000000000000" pitchFamily="2" charset="0"/>
              </a:rPr>
              <a:t> </a:t>
            </a:r>
            <a:r>
              <a:rPr lang="en-US" sz="1000" dirty="0" err="1" smtClean="0">
                <a:latin typeface="Muli Light" panose="00000400000000000000" pitchFamily="2" charset="0"/>
              </a:rPr>
              <a:t>doanh</a:t>
            </a:r>
            <a:r>
              <a:rPr lang="en-US" sz="1000" dirty="0" smtClean="0">
                <a:latin typeface="Muli Light" panose="00000400000000000000" pitchFamily="2" charset="0"/>
              </a:rPr>
              <a:t> </a:t>
            </a:r>
            <a:r>
              <a:rPr lang="en-US" sz="1000" dirty="0" err="1" smtClean="0">
                <a:latin typeface="Muli Light" panose="00000400000000000000" pitchFamily="2" charset="0"/>
              </a:rPr>
              <a:t>của</a:t>
            </a:r>
            <a:r>
              <a:rPr lang="en-US" sz="1000" dirty="0" smtClean="0">
                <a:latin typeface="Muli Light" panose="00000400000000000000" pitchFamily="2" charset="0"/>
              </a:rPr>
              <a:t> </a:t>
            </a:r>
            <a:r>
              <a:rPr lang="en-US" sz="1000" dirty="0" err="1" smtClean="0">
                <a:latin typeface="Muli Light" panose="00000400000000000000" pitchFamily="2" charset="0"/>
              </a:rPr>
              <a:t>doanh</a:t>
            </a:r>
            <a:r>
              <a:rPr lang="en-US" sz="1000" dirty="0" smtClean="0">
                <a:latin typeface="Muli Light" panose="00000400000000000000" pitchFamily="2" charset="0"/>
              </a:rPr>
              <a:t> </a:t>
            </a:r>
            <a:r>
              <a:rPr lang="en-US" sz="1000" dirty="0" err="1" smtClean="0">
                <a:latin typeface="Muli Light" panose="00000400000000000000" pitchFamily="2" charset="0"/>
              </a:rPr>
              <a:t>nghiệp</a:t>
            </a:r>
            <a:r>
              <a:rPr lang="en-US" sz="1000" dirty="0" smtClean="0">
                <a:latin typeface="Muli Light" panose="00000400000000000000" pitchFamily="2" charset="0"/>
              </a:rPr>
              <a:t>.</a:t>
            </a:r>
          </a:p>
          <a:p>
            <a:pPr algn="just" fontAlgn="base"/>
            <a:r>
              <a:rPr lang="en-US" sz="1000" dirty="0" err="1" smtClean="0">
                <a:latin typeface="Muli Light" panose="00000400000000000000" pitchFamily="2" charset="0"/>
              </a:rPr>
              <a:t>Để</a:t>
            </a:r>
            <a:r>
              <a:rPr lang="en-US" sz="1000" dirty="0" smtClean="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mạnh</a:t>
            </a:r>
            <a:r>
              <a:rPr lang="en-US" sz="1000" dirty="0">
                <a:latin typeface="Muli Light" panose="00000400000000000000" pitchFamily="2" charset="0"/>
              </a:rPr>
              <a:t> </a:t>
            </a:r>
            <a:r>
              <a:rPr lang="en-US" sz="1000" dirty="0" err="1">
                <a:latin typeface="Muli Light" panose="00000400000000000000" pitchFamily="2" charset="0"/>
              </a:rPr>
              <a:t>mẽ</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nữa</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nhất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bối</a:t>
            </a:r>
            <a:r>
              <a:rPr lang="en-US" sz="1000" dirty="0">
                <a:latin typeface="Muli Light" panose="00000400000000000000" pitchFamily="2" charset="0"/>
              </a:rPr>
              <a:t> </a:t>
            </a:r>
            <a:r>
              <a:rPr lang="en-US" sz="1000" dirty="0" err="1">
                <a:latin typeface="Muli Light" panose="00000400000000000000" pitchFamily="2" charset="0"/>
              </a:rPr>
              <a:t>cảnh</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nay </a:t>
            </a:r>
            <a:r>
              <a:rPr lang="en-US" sz="1000" dirty="0" err="1">
                <a:latin typeface="Muli Light" panose="00000400000000000000" pitchFamily="2" charset="0"/>
              </a:rPr>
              <a:t>khi</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đang</a:t>
            </a:r>
            <a:r>
              <a:rPr lang="en-US" sz="1000" dirty="0">
                <a:latin typeface="Muli Light" panose="00000400000000000000" pitchFamily="2" charset="0"/>
              </a:rPr>
              <a:t> </a:t>
            </a:r>
            <a:r>
              <a:rPr lang="en-US" sz="1000" dirty="0" err="1">
                <a:latin typeface="Muli Light" panose="00000400000000000000" pitchFamily="2" charset="0"/>
              </a:rPr>
              <a:t>phải</a:t>
            </a:r>
            <a:r>
              <a:rPr lang="en-US" sz="1000" dirty="0">
                <a:latin typeface="Muli Light" panose="00000400000000000000" pitchFamily="2" charset="0"/>
              </a:rPr>
              <a: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mặt</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khăn</a:t>
            </a:r>
            <a:r>
              <a:rPr lang="en-US" sz="1000" dirty="0">
                <a:latin typeface="Muli Light" panose="00000400000000000000" pitchFamily="2" charset="0"/>
              </a:rPr>
              <a:t>, </a:t>
            </a:r>
            <a:r>
              <a:rPr lang="en-US" sz="1000" dirty="0" err="1">
                <a:latin typeface="Muli Light" panose="00000400000000000000" pitchFamily="2" charset="0"/>
              </a:rPr>
              <a:t>thách</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do </a:t>
            </a:r>
            <a:r>
              <a:rPr lang="en-US" sz="1000" dirty="0" err="1">
                <a:latin typeface="Muli Light" panose="00000400000000000000" pitchFamily="2" charset="0"/>
              </a:rPr>
              <a:t>dịch</a:t>
            </a:r>
            <a:r>
              <a:rPr lang="en-US" sz="1000" dirty="0">
                <a:latin typeface="Muli Light" panose="00000400000000000000" pitchFamily="2" charset="0"/>
              </a:rPr>
              <a:t> Covid-19,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chuyên</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rằng</a:t>
            </a:r>
            <a:r>
              <a:rPr lang="en-US" sz="1000" dirty="0">
                <a:latin typeface="Muli Light" panose="00000400000000000000" pitchFamily="2" charset="0"/>
              </a:rPr>
              <a:t>, </a:t>
            </a:r>
            <a:r>
              <a:rPr lang="en-US" sz="1000" dirty="0" err="1">
                <a:latin typeface="Muli Light" panose="00000400000000000000" pitchFamily="2" charset="0"/>
              </a:rPr>
              <a:t>vấn</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duy</a:t>
            </a:r>
            <a:r>
              <a:rPr lang="en-US" sz="1000" dirty="0">
                <a:latin typeface="Muli Light" panose="00000400000000000000" pitchFamily="2" charset="0"/>
              </a:rPr>
              <a:t> </a:t>
            </a:r>
            <a:r>
              <a:rPr lang="en-US" sz="1000" dirty="0" err="1">
                <a:latin typeface="Muli Light" panose="00000400000000000000" pitchFamily="2" charset="0"/>
              </a:rPr>
              <a:t>trì</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a:latin typeface="Muli Light" panose="00000400000000000000" pitchFamily="2" charset="0"/>
              </a:rPr>
              <a:t>“</a:t>
            </a:r>
            <a:r>
              <a:rPr lang="en-US" sz="1000" dirty="0" err="1">
                <a:latin typeface="Muli Light" panose="00000400000000000000" pitchFamily="2" charset="0"/>
              </a:rPr>
              <a:t>Bởi</a:t>
            </a:r>
            <a:r>
              <a:rPr lang="en-US" sz="1000" dirty="0">
                <a:latin typeface="Muli Light" panose="00000400000000000000" pitchFamily="2" charset="0"/>
              </a:rPr>
              <a:t> </a:t>
            </a:r>
            <a:r>
              <a:rPr lang="en-US" sz="1000" dirty="0" err="1">
                <a:latin typeface="Muli Light" panose="00000400000000000000" pitchFamily="2" charset="0"/>
              </a:rPr>
              <a:t>vì</a:t>
            </a:r>
            <a:r>
              <a:rPr lang="en-US" sz="1000" dirty="0">
                <a:latin typeface="Muli Light" panose="00000400000000000000" pitchFamily="2" charset="0"/>
              </a:rPr>
              <a:t> </a:t>
            </a:r>
            <a:r>
              <a:rPr lang="en-US" sz="1000" dirty="0" err="1">
                <a:latin typeface="Muli Light" panose="00000400000000000000" pitchFamily="2" charset="0"/>
              </a:rPr>
              <a:t>nếu</a:t>
            </a:r>
            <a:r>
              <a:rPr lang="en-US" sz="1000" dirty="0">
                <a:latin typeface="Muli Light" panose="00000400000000000000" pitchFamily="2" charset="0"/>
              </a:rPr>
              <a:t> </a:t>
            </a:r>
            <a:r>
              <a:rPr lang="en-US" sz="1000" dirty="0" err="1">
                <a:latin typeface="Muli Light" panose="00000400000000000000" pitchFamily="2" charset="0"/>
              </a:rPr>
              <a:t>dừng</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a:t>
            </a:r>
            <a:r>
              <a:rPr lang="en-US" sz="1000" dirty="0" err="1">
                <a:latin typeface="Muli Light" panose="00000400000000000000" pitchFamily="2" charset="0"/>
              </a:rPr>
              <a:t>thì</a:t>
            </a:r>
            <a:r>
              <a:rPr lang="en-US" sz="1000" dirty="0">
                <a:latin typeface="Muli Light" panose="00000400000000000000" pitchFamily="2" charset="0"/>
              </a:rPr>
              <a:t> </a:t>
            </a:r>
            <a:r>
              <a:rPr lang="en-US" sz="1000" dirty="0" err="1">
                <a:latin typeface="Muli Light" panose="00000400000000000000" pitchFamily="2" charset="0"/>
              </a:rPr>
              <a:t>chúng</a:t>
            </a:r>
            <a:r>
              <a:rPr lang="en-US" sz="1000" dirty="0">
                <a:latin typeface="Muli Light" panose="00000400000000000000" pitchFamily="2" charset="0"/>
              </a:rPr>
              <a:t> ta </a:t>
            </a:r>
            <a:r>
              <a:rPr lang="en-US" sz="1000" dirty="0" err="1">
                <a:latin typeface="Muli Light" panose="00000400000000000000" pitchFamily="2" charset="0"/>
              </a:rPr>
              <a:t>phải</a:t>
            </a:r>
            <a:r>
              <a:rPr lang="en-US" sz="1000" dirty="0">
                <a:latin typeface="Muli Light" panose="00000400000000000000" pitchFamily="2" charset="0"/>
              </a:rPr>
              <a:t> </a:t>
            </a:r>
            <a:r>
              <a:rPr lang="en-US" sz="1000" dirty="0" err="1">
                <a:latin typeface="Muli Light" panose="00000400000000000000" pitchFamily="2" charset="0"/>
              </a:rPr>
              <a:t>mất</a:t>
            </a:r>
            <a:r>
              <a:rPr lang="en-US" sz="1000" dirty="0">
                <a:latin typeface="Muli Light" panose="00000400000000000000" pitchFamily="2" charset="0"/>
              </a:rPr>
              <a:t> </a:t>
            </a:r>
            <a:r>
              <a:rPr lang="en-US" sz="1000" dirty="0" err="1">
                <a:latin typeface="Muli Light" panose="00000400000000000000" pitchFamily="2" charset="0"/>
              </a:rPr>
              <a:t>vài</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sau</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lấy</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a:t>
            </a:r>
            <a:r>
              <a:rPr lang="en-US" sz="1000" dirty="0" err="1">
                <a:latin typeface="Muli Light" panose="00000400000000000000" pitchFamily="2" charset="0"/>
              </a:rPr>
              <a:t>đà</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 TS </a:t>
            </a:r>
            <a:r>
              <a:rPr lang="en-US" sz="1000" dirty="0" err="1">
                <a:latin typeface="Muli Light" panose="00000400000000000000" pitchFamily="2" charset="0"/>
              </a:rPr>
              <a:t>Nguyễn</a:t>
            </a:r>
            <a:r>
              <a:rPr lang="en-US" sz="1000" dirty="0">
                <a:latin typeface="Muli Light" panose="00000400000000000000" pitchFamily="2" charset="0"/>
              </a:rPr>
              <a:t> </a:t>
            </a:r>
            <a:r>
              <a:rPr lang="en-US" sz="1000" dirty="0" err="1">
                <a:latin typeface="Muli Light" panose="00000400000000000000" pitchFamily="2" charset="0"/>
              </a:rPr>
              <a:t>Đình</a:t>
            </a:r>
            <a:r>
              <a:rPr lang="en-US" sz="1000" dirty="0">
                <a:latin typeface="Muli Light" panose="00000400000000000000" pitchFamily="2" charset="0"/>
              </a:rPr>
              <a:t> </a:t>
            </a:r>
            <a:r>
              <a:rPr lang="en-US" sz="1000" dirty="0" err="1">
                <a:latin typeface="Muli Light" panose="00000400000000000000" pitchFamily="2" charset="0"/>
              </a:rPr>
              <a:t>Cung</a:t>
            </a:r>
            <a:r>
              <a:rPr lang="en-US" sz="1000" dirty="0">
                <a:latin typeface="Muli Light" panose="00000400000000000000" pitchFamily="2" charset="0"/>
              </a:rPr>
              <a:t> –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Viện</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CIEM </a:t>
            </a:r>
            <a:r>
              <a:rPr lang="en-US" sz="1000" dirty="0" err="1">
                <a:latin typeface="Muli Light" panose="00000400000000000000" pitchFamily="2" charset="0"/>
              </a:rPr>
              <a:t>khẳng</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kiến</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a:t>
            </a:r>
            <a:r>
              <a:rPr lang="en-US" sz="1000" dirty="0" err="1">
                <a:latin typeface="Muli Light" panose="00000400000000000000" pitchFamily="2" charset="0"/>
              </a:rPr>
              <a:t>lệ</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đưa</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mục</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cụ</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cắt</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1/3 hay ½ </a:t>
            </a:r>
            <a:r>
              <a:rPr lang="en-US" sz="1000" dirty="0" err="1">
                <a:latin typeface="Muli Light" panose="00000400000000000000" pitchFamily="2" charset="0"/>
              </a:rPr>
              <a:t>danh</a:t>
            </a:r>
            <a:r>
              <a:rPr lang="en-US" sz="1000" dirty="0">
                <a:latin typeface="Muli Light" panose="00000400000000000000" pitchFamily="2" charset="0"/>
              </a:rPr>
              <a:t> </a:t>
            </a:r>
            <a:r>
              <a:rPr lang="en-US" sz="1000" dirty="0" err="1">
                <a:latin typeface="Muli Light" panose="00000400000000000000" pitchFamily="2" charset="0"/>
              </a:rPr>
              <a:t>mục</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nghề</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kiện</a:t>
            </a:r>
            <a:r>
              <a:rPr lang="en-US" sz="1000" dirty="0">
                <a:latin typeface="Muli Light" panose="00000400000000000000" pitchFamily="2" charset="0"/>
              </a:rPr>
              <a:t>, </a:t>
            </a:r>
            <a:r>
              <a:rPr lang="en-US" sz="1000" dirty="0" err="1">
                <a:latin typeface="Muli Light" panose="00000400000000000000" pitchFamily="2" charset="0"/>
              </a:rPr>
              <a:t>vì</a:t>
            </a:r>
            <a:r>
              <a:rPr lang="en-US" sz="1000" dirty="0">
                <a:latin typeface="Muli Light" panose="00000400000000000000" pitchFamily="2" charset="0"/>
              </a:rPr>
              <a:t> </a:t>
            </a:r>
            <a:r>
              <a:rPr lang="en-US" sz="1000" dirty="0" err="1">
                <a:latin typeface="Muli Light" panose="00000400000000000000" pitchFamily="2" charset="0"/>
              </a:rPr>
              <a:t>cái</a:t>
            </a:r>
            <a:r>
              <a:rPr lang="en-US" sz="1000" dirty="0">
                <a:latin typeface="Muli Light" panose="00000400000000000000" pitchFamily="2" charset="0"/>
              </a:rPr>
              <a:t> </a:t>
            </a:r>
            <a:r>
              <a:rPr lang="en-US" sz="1000" dirty="0" err="1">
                <a:latin typeface="Muli Light" panose="00000400000000000000" pitchFamily="2" charset="0"/>
              </a:rPr>
              <a:t>này</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dư</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hoàn</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Nếu</a:t>
            </a:r>
            <a:r>
              <a:rPr lang="en-US" sz="1000" dirty="0">
                <a:latin typeface="Muli Light" panose="00000400000000000000" pitchFamily="2" charset="0"/>
              </a:rPr>
              <a:t> </a:t>
            </a:r>
            <a:r>
              <a:rPr lang="en-US" sz="1000" dirty="0" err="1">
                <a:latin typeface="Muli Light" panose="00000400000000000000" pitchFamily="2" charset="0"/>
              </a:rPr>
              <a:t>làm</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loại</a:t>
            </a:r>
            <a:r>
              <a:rPr lang="en-US" sz="1000" dirty="0">
                <a:latin typeface="Muli Light" panose="00000400000000000000" pitchFamily="2" charset="0"/>
              </a:rPr>
              <a:t> </a:t>
            </a:r>
            <a:r>
              <a:rPr lang="en-US" sz="1000" dirty="0" err="1">
                <a:latin typeface="Muli Light" panose="00000400000000000000" pitchFamily="2" charset="0"/>
              </a:rPr>
              <a:t>bỏ</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rào</a:t>
            </a:r>
            <a:r>
              <a:rPr lang="en-US" sz="1000" dirty="0">
                <a:latin typeface="Muli Light" panose="00000400000000000000" pitchFamily="2" charset="0"/>
              </a:rPr>
              <a:t> </a:t>
            </a:r>
            <a:r>
              <a:rPr lang="en-US" sz="1000" dirty="0" err="1">
                <a:latin typeface="Muli Light" panose="00000400000000000000" pitchFamily="2" charset="0"/>
              </a:rPr>
              <a:t>cản</a:t>
            </a:r>
            <a:r>
              <a:rPr lang="en-US" sz="1000" dirty="0">
                <a:latin typeface="Muli Light" panose="00000400000000000000" pitchFamily="2" charset="0"/>
              </a:rPr>
              <a: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hoạt</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tốt</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bà</a:t>
            </a:r>
            <a:r>
              <a:rPr lang="en-US" sz="1000" dirty="0">
                <a:latin typeface="Muli Light" panose="00000400000000000000" pitchFamily="2" charset="0"/>
              </a:rPr>
              <a:t> </a:t>
            </a:r>
            <a:r>
              <a:rPr lang="en-US" sz="1000" dirty="0" err="1">
                <a:latin typeface="Muli Light" panose="00000400000000000000" pitchFamily="2" charset="0"/>
              </a:rPr>
              <a:t>Nguyễn</a:t>
            </a:r>
            <a:r>
              <a:rPr lang="en-US" sz="1000" dirty="0">
                <a:latin typeface="Muli Light" panose="00000400000000000000" pitchFamily="2" charset="0"/>
              </a:rPr>
              <a:t> </a:t>
            </a:r>
            <a:r>
              <a:rPr lang="en-US" sz="1000" dirty="0" err="1">
                <a:latin typeface="Muli Light" panose="00000400000000000000" pitchFamily="2" charset="0"/>
              </a:rPr>
              <a:t>Thị</a:t>
            </a:r>
            <a:r>
              <a:rPr lang="en-US" sz="1000" dirty="0">
                <a:latin typeface="Muli Light" panose="00000400000000000000" pitchFamily="2" charset="0"/>
              </a:rPr>
              <a:t> </a:t>
            </a:r>
            <a:r>
              <a:rPr lang="en-US" sz="1000" dirty="0" err="1">
                <a:latin typeface="Muli Light" panose="00000400000000000000" pitchFamily="2" charset="0"/>
              </a:rPr>
              <a:t>Cúc</a:t>
            </a:r>
            <a:r>
              <a:rPr lang="en-US" sz="1000" dirty="0">
                <a:latin typeface="Muli Light" panose="00000400000000000000" pitchFamily="2" charset="0"/>
              </a:rPr>
              <a:t> –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Phó</a:t>
            </a:r>
            <a:r>
              <a:rPr lang="en-US" sz="1000" dirty="0">
                <a:latin typeface="Muli Light" panose="00000400000000000000" pitchFamily="2" charset="0"/>
              </a:rPr>
              <a:t>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cục</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cục</a:t>
            </a:r>
            <a:r>
              <a:rPr lang="en-US" sz="1000" dirty="0">
                <a:latin typeface="Muli Light" panose="00000400000000000000" pitchFamily="2" charset="0"/>
              </a:rPr>
              <a:t> </a:t>
            </a:r>
            <a:r>
              <a:rPr lang="en-US" sz="1000" dirty="0" err="1">
                <a:latin typeface="Muli Light" panose="00000400000000000000" pitchFamily="2" charset="0"/>
              </a:rPr>
              <a:t>Thuế</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Tài</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vai</a:t>
            </a:r>
            <a:r>
              <a:rPr lang="en-US" sz="1000" dirty="0">
                <a:latin typeface="Muli Light" panose="00000400000000000000" pitchFamily="2" charset="0"/>
              </a:rPr>
              <a:t> </a:t>
            </a:r>
            <a:r>
              <a:rPr lang="en-US" sz="1000" dirty="0" err="1">
                <a:latin typeface="Muli Light" panose="00000400000000000000" pitchFamily="2" charset="0"/>
              </a:rPr>
              <a:t>trò</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rất</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Ở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nào</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liệt</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thì</a:t>
            </a:r>
            <a:r>
              <a:rPr lang="en-US" sz="1000" dirty="0">
                <a:latin typeface="Muli Light" panose="00000400000000000000" pitchFamily="2" charset="0"/>
              </a:rPr>
              <a:t> ở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này</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rất</a:t>
            </a:r>
            <a:r>
              <a:rPr lang="en-US" sz="1000" dirty="0">
                <a:latin typeface="Muli Light" panose="00000400000000000000" pitchFamily="2" charset="0"/>
              </a:rPr>
              <a:t> </a:t>
            </a:r>
            <a:r>
              <a:rPr lang="en-US" sz="1000" dirty="0" err="1">
                <a:latin typeface="Muli Light" panose="00000400000000000000" pitchFamily="2" charset="0"/>
              </a:rPr>
              <a:t>rõ</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qua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(PCI)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bố</a:t>
            </a:r>
            <a:r>
              <a:rPr lang="en-US" sz="1000" dirty="0">
                <a:latin typeface="Muli Light" panose="00000400000000000000" pitchFamily="2" charset="0"/>
              </a:rPr>
              <a:t> </a:t>
            </a:r>
            <a:r>
              <a:rPr lang="en-US" sz="1000" dirty="0" err="1">
                <a:latin typeface="Muli Light" panose="00000400000000000000" pitchFamily="2" charset="0"/>
              </a:rPr>
              <a:t>hàng</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cứ</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nào</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chí</a:t>
            </a:r>
            <a:r>
              <a:rPr lang="en-US" sz="1000" dirty="0">
                <a:latin typeface="Muli Light" panose="00000400000000000000" pitchFamily="2" charset="0"/>
              </a:rPr>
              <a:t> </a:t>
            </a:r>
            <a:r>
              <a:rPr lang="en-US" sz="1000" dirty="0" err="1">
                <a:latin typeface="Muli Light" panose="00000400000000000000" pitchFamily="2" charset="0"/>
              </a:rPr>
              <a:t>Bí</a:t>
            </a:r>
            <a:r>
              <a:rPr lang="en-US" sz="1000" dirty="0">
                <a:latin typeface="Muli Light" panose="00000400000000000000" pitchFamily="2" charset="0"/>
              </a:rPr>
              <a:t> </a:t>
            </a:r>
            <a:r>
              <a:rPr lang="en-US" sz="1000" dirty="0" err="1">
                <a:latin typeface="Muli Light" panose="00000400000000000000" pitchFamily="2" charset="0"/>
              </a:rPr>
              <a:t>thư</a:t>
            </a:r>
            <a:r>
              <a:rPr lang="en-US" sz="1000" dirty="0">
                <a:latin typeface="Muli Light" panose="00000400000000000000" pitchFamily="2" charset="0"/>
              </a:rPr>
              <a:t>,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tịch</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liệt</a:t>
            </a:r>
            <a:r>
              <a:rPr lang="en-US" sz="1000" dirty="0">
                <a:latin typeface="Muli Light" panose="00000400000000000000" pitchFamily="2" charset="0"/>
              </a:rPr>
              <a:t> </a:t>
            </a:r>
            <a:r>
              <a:rPr lang="en-US" sz="1000" dirty="0" err="1">
                <a:latin typeface="Muli Light" panose="00000400000000000000" pitchFamily="2" charset="0"/>
              </a:rPr>
              <a:t>thì</a:t>
            </a:r>
            <a:r>
              <a:rPr lang="en-US" sz="1000" dirty="0">
                <a:latin typeface="Muli Light" panose="00000400000000000000" pitchFamily="2" charset="0"/>
              </a:rPr>
              <a:t> ở </a:t>
            </a:r>
            <a:r>
              <a:rPr lang="en-US" sz="1000" dirty="0" err="1">
                <a:latin typeface="Muli Light" panose="00000400000000000000" pitchFamily="2" charset="0"/>
              </a:rPr>
              <a:t>nơi</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tích</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Do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nữa</a:t>
            </a:r>
            <a:r>
              <a:rPr lang="en-US" sz="1000" dirty="0">
                <a:latin typeface="Muli Light" panose="00000400000000000000" pitchFamily="2" charset="0"/>
              </a:rPr>
              <a:t> </a:t>
            </a:r>
            <a:r>
              <a:rPr lang="en-US" sz="1000" dirty="0" err="1">
                <a:latin typeface="Muli Light" panose="00000400000000000000" pitchFamily="2" charset="0"/>
              </a:rPr>
              <a:t>vai</a:t>
            </a:r>
            <a:r>
              <a:rPr lang="en-US" sz="1000" dirty="0">
                <a:latin typeface="Muli Light" panose="00000400000000000000" pitchFamily="2" charset="0"/>
              </a:rPr>
              <a:t> </a:t>
            </a:r>
            <a:r>
              <a:rPr lang="en-US" sz="1000" dirty="0" err="1">
                <a:latin typeface="Muli Light" panose="00000400000000000000" pitchFamily="2" charset="0"/>
              </a:rPr>
              <a:t>trò</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a:t>
            </a:r>
          </a:p>
          <a:p>
            <a:pPr algn="just" fontAlgn="base"/>
            <a:r>
              <a:rPr lang="en-US" sz="1000" dirty="0">
                <a:latin typeface="Muli Light" panose="00000400000000000000" pitchFamily="2" charset="0"/>
              </a:rPr>
              <a:t> </a:t>
            </a:r>
          </a:p>
          <a:p>
            <a:pPr algn="r" fontAlgn="base"/>
            <a:r>
              <a:rPr lang="en-US" sz="1000" dirty="0">
                <a:latin typeface="Muli Light" panose="00000400000000000000" pitchFamily="2" charset="0"/>
              </a:rPr>
              <a:t>Theo </a:t>
            </a:r>
            <a:r>
              <a:rPr lang="en-US" sz="1000" dirty="0" err="1">
                <a:latin typeface="Muli Light" panose="00000400000000000000" pitchFamily="2" charset="0"/>
                <a:hlinkClick r:id="rId3"/>
              </a:rPr>
              <a:t>Báo</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Công</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thương</a:t>
            </a:r>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p:txBody>
      </p:sp>
    </p:spTree>
    <p:extLst>
      <p:ext uri="{BB962C8B-B14F-4D97-AF65-F5344CB8AC3E}">
        <p14:creationId xmlns:p14="http://schemas.microsoft.com/office/powerpoint/2010/main" val="2291422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88346" y="593650"/>
            <a:ext cx="3135904" cy="8248412"/>
          </a:xfrm>
          <a:prstGeom prst="rect">
            <a:avLst/>
          </a:prstGeom>
        </p:spPr>
        <p:txBody>
          <a:bodyPr wrap="square">
            <a:spAutoFit/>
          </a:bodyPr>
          <a:lstStyle/>
          <a:p>
            <a:pPr algn="just"/>
            <a:r>
              <a:rPr lang="vi-VN" sz="1000" dirty="0">
                <a:latin typeface="Muli Light" panose="00000400000000000000" pitchFamily="2" charset="0"/>
              </a:rPr>
              <a:t>Để nhanh chóng cải thiện những điểm hạn chế nói trên, ông Lê Anh Quân, Phó chủ tịch Thường trực UBND TP. Hải Phòng nhấn mạnh: “Việc đánh giá DDCI là một bước đi mạnh mẽ và nỗ lực cải cách của Hải Phòng hướng tới cải thiện môi trường đầu tư, kinh doanh và nâng cao năng lực cạnh tranh một cách toàn diện, đặc biệt trong bối cảnh đại dịch Covid-19 vẫn đang diễn biến phức tạp và doanh nghiệp đang là đối tượng chịu nhiều tổn thương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Bảng xếp hạng DDCI năm 2020 được công bố tháng 6/2021, khoảng cách giữa đơn vị đứng đầu và đứng cuối với khối sở, ngành, hay cả với khối địa phương là không quá lớn và ít đơn vị nằm ở nhóm tốt. Điều này cho thấy, chưa có sự bứt phá lớn giữa các đơn vị</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“Kết quả đánh giá DDCI của năm 2020 và các năm sau sẽ là công cụ đo lường cụ thể để lãnh đạo Thành phố có những đánh giá chính xác hơn về bộ máy của mình. Qua đó, có những điều chỉnh kịp thời trong công tác quản lý, chỉ đạo và điều hành, nhằm thực hiện mục tiêu nâng cao chất lượng thực thi chính sách, chất lượng giải trình của các sở, ngành, địa phương”, ông Nguyễn Văn Tùng, Chủ tịch UBND TP. Hải Phòng khẳng định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TS. Nguyễn Đình Cung, nguyên Viện trưởng Viện Nghiên cứu quản lý kinh tế Trung ương, Hải Phòng đã có một thời gian dài phát triển chưa thực sự xứng tầm với tiềm năng, lợi thế vô cùng lớn của mình. Một trong những nguyên nhân là Hải Phòng chưa huy động được nhiều nguồn lực từ xã hội để đầu tư cho hạ tầng kinh tế - xã hội</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Việc Hải Phòng kiên quyết cải thiện môi trường đầu tư - kinh doanh thông qua bộ chỉ số PCI và DDCI sẽ giúp địa phương hình thành nét văn hóa mới. Đó là coi cải cách, nâng cao chất lượng môi trường đầu tư - kinh doanh và năng lực cạnh tranh trở thành một phong trào rộng khắp, là nhiệm vụ thường xuyên, liên tục của tất cả sở, ngành, địa phương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Nhờ môi trường đầu tư - kinh doanh đang dần cải thiện tốt, giai đoạn 2015 - 2020, Hải Phòng đã huy động các nguồn lực xã hội cho đầu tư phát triển đạt mức cao nhất từ trước tới nay, đạt 564.000 tỷ đồng. Cơ cấu vốn đầu tư chuyển mạnh theo hướng xã hội hóa. Trong đó, vốn khu vực ngoài nhà nước và vốn đầu tư trực tiếp nước ngoài (FDI) đạt 532.150 tỷ đồng, gấp 6,14 lần so với nhiệm kỳ trước.</a:t>
            </a:r>
            <a:endParaRPr lang="en-US" sz="1000" dirty="0">
              <a:latin typeface="Muli Light" panose="00000400000000000000" pitchFamily="2" charset="0"/>
            </a:endParaRPr>
          </a:p>
          <a:p>
            <a:pPr algn="just"/>
            <a:endParaRPr lang="en-US" sz="1000" dirty="0">
              <a:latin typeface="Muli Light" panose="00000400000000000000" pitchFamily="2" charset="0"/>
            </a:endParaRPr>
          </a:p>
        </p:txBody>
      </p:sp>
      <p:sp>
        <p:nvSpPr>
          <p:cNvPr id="35" name="Rectangle 34"/>
          <p:cNvSpPr/>
          <p:nvPr/>
        </p:nvSpPr>
        <p:spPr>
          <a:xfrm>
            <a:off x="3701906" y="593650"/>
            <a:ext cx="2928858" cy="8094524"/>
          </a:xfrm>
          <a:prstGeom prst="rect">
            <a:avLst/>
          </a:prstGeom>
        </p:spPr>
        <p:txBody>
          <a:bodyPr wrap="square">
            <a:spAutoFit/>
          </a:bodyPr>
          <a:lstStyle/>
          <a:p>
            <a:pPr algn="just"/>
            <a:r>
              <a:rPr lang="vi-VN" sz="1000" dirty="0" smtClean="0">
                <a:latin typeface="Muli Light" panose="00000400000000000000" pitchFamily="2" charset="0"/>
              </a:rPr>
              <a:t>Tuy </a:t>
            </a:r>
            <a:r>
              <a:rPr lang="vi-VN" sz="1000" dirty="0">
                <a:latin typeface="Muli Light" panose="00000400000000000000" pitchFamily="2" charset="0"/>
              </a:rPr>
              <a:t>nhiên, cần nhìn vào thực tế rằng, quy mô kinh tế của Hải Phòng năm 2020 đã tăng gấp 3 lần so với 2010, nhưng mới chỉ chiếm 3,66% tỷ trọng GDP của cả nước. Hay số doanh nghiệp đăng ký hoạt động là hơn 17.000 doanh nghiệp, chỉ chiếm 3% tổng số doanh nghiệp trên cả nước, chưa tương xứng với một trung tâm kinh tế như Hải Phòng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Trong nhiệm kỳ trước, Hải Phòng đã lấy lại được đẳng cấp và phong độ của mình trong tiến trình phát triển kinh tế - xã hội, song ông Cung cho rằng, những điều này là chưa đủ, vì Hải Phòng có vai trò, vị trí và chức năng riêng trong phát triển kinh tế vùng và cả nước, mà ít địa phương nào có được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Mục tiêu cho giai đoạn 2021 - 2025 được Hải Phòng đưa ra với những con số khá cao. Trong đó, tăng trưởng GRDP của Hải Phòng đạt bình quân tối thiểu 14,5%/năm, đến năm 2025 chiếm 6,4% GDP cả nước, 23,7% GDP Vùng Kinh tế trọng điểm Bắc bộ; GRDP bình quân đầu người năm 2025 đạt 11.800 USD/người; thu ngân sách nhà nước trên địa bàn đến năm 2025 đạt 145.000 tỷ đồng, trong đó, thu nội địa đạt 65.000 tỷ đồng; tổng vốn đầu tư toàn xã hội giai đoạn 2021 - 2025 đạt 1,2 triệu tỷ đồng; thu hút 12,5 - 15,0 tỷ USD vốn FDI</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Yêu cầu cao như vậy đòi hỏi Hải Phòng phải có một nền tảng thực sự tốt. Và để làm được điều này, theo ông Cung, Hải Phòng không chỉ cần cải thiện các chỉ số PCI, DDCI, mà còn phải thực hiện có hiệu quả nhiều nhiệm vụ khác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Cụ thể, Hải Phòng phải mở rộng không gian phát triển, phá bỏ giới hạn địa giới hành chính, mở ra toàn vùng và toàn cầu để đón nhận cơ hội từ những xu thế thay đổi của thời đại. Trong đó, nhấn mạnh yếu tố đô thị hóa; cơ cấu lại đầu tư và bố trí lại lực lượng sản xuất; phát triển khoa học - công nghệ... Hải Phòng cũng phải tính đến việc thử nghiệm các thể chế mới của quốc gia, một thể chế vượt trội, khác biệt để mở đường cho sự đột phá và hiện thực hóa khát vọng phát triển mà Đại hội lần thứ XIII của Đảng đã khơi dậy</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Đầu</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tư</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20</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Tree>
    <p:extLst>
      <p:ext uri="{BB962C8B-B14F-4D97-AF65-F5344CB8AC3E}">
        <p14:creationId xmlns:p14="http://schemas.microsoft.com/office/powerpoint/2010/main" val="344164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inh Thuận- Miền đất &amp;quot;giàu có&amp;quot; về tài nguyên du lịch đến ngạc nhiên | Báo  Dân trí"/>
          <p:cNvPicPr>
            <a:picLocks noChangeAspect="1" noChangeArrowheads="1"/>
          </p:cNvPicPr>
          <p:nvPr/>
        </p:nvPicPr>
        <p:blipFill rotWithShape="1">
          <a:blip r:embed="rId2">
            <a:extLst>
              <a:ext uri="{28A0092B-C50C-407E-A947-70E740481C1C}">
                <a14:useLocalDpi xmlns:a14="http://schemas.microsoft.com/office/drawing/2010/main" val="0"/>
              </a:ext>
            </a:extLst>
          </a:blip>
          <a:srcRect b="30146"/>
          <a:stretch/>
        </p:blipFill>
        <p:spPr bwMode="auto">
          <a:xfrm>
            <a:off x="-1" y="591428"/>
            <a:ext cx="6858001" cy="26946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21</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3454539"/>
            <a:ext cx="3003549" cy="6555641"/>
          </a:xfrm>
          <a:prstGeom prst="rect">
            <a:avLst/>
          </a:prstGeom>
          <a:noFill/>
        </p:spPr>
        <p:txBody>
          <a:bodyPr wrap="square" rtlCol="0">
            <a:spAutoFit/>
          </a:bodyPr>
          <a:lstStyle/>
          <a:p>
            <a:pPr algn="just"/>
            <a:r>
              <a:rPr lang="vi-VN" sz="1000" dirty="0" smtClean="0">
                <a:latin typeface="Muli Light" panose="00000400000000000000" pitchFamily="2" charset="0"/>
              </a:rPr>
              <a:t>Chủ </a:t>
            </a:r>
            <a:r>
              <a:rPr lang="vi-VN" sz="1000" dirty="0">
                <a:latin typeface="Muli Light" panose="00000400000000000000" pitchFamily="2" charset="0"/>
              </a:rPr>
              <a:t>tịch UBND tỉnh Ninh Thuận yêu cầu các sở, ban, ngành và UBND các huyện, thành phố cử cán bộ thường trực, đại diện cơ quan trong việc phối hợp giải quyết kiến nghị của doanh nghiệp, thành phần là lãnh đạo của đơn vị; gửi thông tin về Văn phòng UBND tỉnh để thuận tiện trong công tác phối hợp.</a:t>
            </a:r>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yêu cầu của ông Nam, việc giải quyết các kiến nghị của doanh nghiệp phải kịp thời, nhanh chóng, nội dung phải đảm bảo chất lượng, rõ ràng; linh hoạt trong việc giải quyết các khó khăn, vướng mắc, kiến nghị của doanh nghiệp; không để xảy ra tình trạng né tránh, đùn đẩy trách nhiệm giữa các cơ quan, đơn vị và địa phương.</a:t>
            </a:r>
            <a:r>
              <a:rPr lang="en-US" sz="1000" dirty="0">
                <a:latin typeface="Muli Light" panose="00000400000000000000" pitchFamily="2" charset="0"/>
              </a:rPr>
              <a:t> </a:t>
            </a:r>
          </a:p>
          <a:p>
            <a:pPr algn="just"/>
            <a:endParaRPr lang="en-US" sz="1000" dirty="0">
              <a:latin typeface="Muli Light" panose="00000400000000000000" pitchFamily="2" charset="0"/>
            </a:endParaRPr>
          </a:p>
          <a:p>
            <a:pPr algn="just"/>
            <a:r>
              <a:rPr lang="vi-VN" sz="1000" dirty="0">
                <a:latin typeface="Muli Light" panose="00000400000000000000" pitchFamily="2" charset="0"/>
              </a:rPr>
              <a:t>Bên cạnh đó, việc tham mưu UBND tỉnh xử lý, giải quyết các kiến nghị của doanh nghiệp trên tinh thần nhanh chóng, dứt điểm, không để kéo dài làm ảnh hưởng đến hoạt động sản xuất kinh doanh của doanh nghiệp sau khi nhận thông tin từ Văn phòng UBND tỉnh chuyển đến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Ông Nam đề nghị cộng đồng doanh nghiệp tích cực tham gia, đánh giá chỉ số năng lực cạnh tranh cấp tỉnh (PCI) một cách công tâm, khách quan và có trách nhiệm</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“Yêu cầu thủ trưởng các cơ quan, đơn vị quyết liệt trong triển khai thực hiện kết nối, hỗ trợ, sát cánh, đồng hành cùng doanh nghiệp trong tiến trình phát triển của doanh nghiệp cũng như góp phần vào sự phát triển kinh tế - xã hội của tỉnh và cải thiện chỉ số năng lực cạnh tranh cấp tỉnh (PCI) trong thời gian tới. Đây là nhiệm vụ quan trọng để đánh giá công tác thi đua - khen thưởng hàng năm của các cơ quan, đơn vị”, ông Nam chỉ </a:t>
            </a:r>
            <a:r>
              <a:rPr lang="vi-VN" sz="1000" dirty="0" smtClean="0">
                <a:latin typeface="Muli Light" panose="00000400000000000000" pitchFamily="2" charset="0"/>
              </a:rPr>
              <a:t>đạo</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3"/>
              </a:rPr>
              <a:t>Báo</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Đầu</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tư</a:t>
            </a:r>
            <a:endParaRPr lang="en-US" sz="1000" dirty="0">
              <a:latin typeface="Muli Light" panose="00000400000000000000" pitchFamily="2" charset="0"/>
            </a:endParaRPr>
          </a:p>
          <a:p>
            <a:pPr algn="just"/>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2530452"/>
            <a:ext cx="6858000" cy="784830"/>
          </a:xfrm>
          <a:prstGeom prst="rect">
            <a:avLst/>
          </a:prstGeom>
          <a:noFill/>
        </p:spPr>
        <p:txBody>
          <a:bodyPr wrap="square">
            <a:spAutoFit/>
          </a:bodyPr>
          <a:lstStyle/>
          <a:p>
            <a:r>
              <a:rPr lang="vi-VN" sz="2250" b="1" dirty="0">
                <a:solidFill>
                  <a:schemeClr val="bg1"/>
                </a:solidFill>
                <a:latin typeface="Prata" panose="00000500000000000000" pitchFamily="2" charset="0"/>
              </a:rPr>
              <a:t>Ninh Thuận: Giao Phó Chánh Văn phòng UBND tỉnh trực tiếp nhận kiến nghị của doanh nghiệp</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9135" y="3455167"/>
            <a:ext cx="3324165" cy="6709529"/>
          </a:xfrm>
          <a:prstGeom prst="rect">
            <a:avLst/>
          </a:prstGeom>
          <a:noFill/>
        </p:spPr>
        <p:txBody>
          <a:bodyPr wrap="square" rtlCol="0">
            <a:spAutoFit/>
          </a:bodyPr>
          <a:lstStyle/>
          <a:p>
            <a:pPr algn="just"/>
            <a:r>
              <a:rPr lang="vi-VN" sz="1000" dirty="0">
                <a:latin typeface="Muli Light" panose="00000400000000000000" pitchFamily="2" charset="0"/>
              </a:rPr>
              <a:t>UBND tỉnh Ninh Thuận vừa có văn bản cho biết đang thực hiện chủ trương “lấy doanh nghiệp làm trung tâm, chuyển từ tinh thần giải quyết sang tinh thần phục vụ”, cùng với phương châm “chính quyền đồng hành cùng doanh nghiệp”, đồng thời nêu cao tinh thần, thái độ phục vụ doanh nghiệp, nhà đầu tư, đẩy mạnh đổi mới sáng tạo, nâng cao chất lượng điều hành nhằm cải thiện môi trường đầu tư kinh doanh, nhất là chỉ số cạnh tranh cấp tỉnh (PCI) năm 2021 và các năm tiếp theo đảm bảo tính ổn định và bền vững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Để thực hiện chủ trương trên, ông Trần Quốc Nam, Chủ tịch UBND tỉnh Ninh Thuận yêu cầu Sở Kế hoạch và Đầu tư nghiên cứu, đề xuất các giải pháp nhằm tăng cường sự tương tác của cơ quan nhà nước với doanh nghiệp để chủ động trao đổi, nắm bắt tình hình hoạt động, các vấn đề khó khăn, vướng mắc, kiến nghị của doanh nghiệp để có biện pháp hỗ trợ, giải quyết kịp thời cũng như lắng nghe, hiến kế thu hút đầu tư tại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UBND tỉnh giao Văn phòng UBND tỉnh bố trí 1 Phó Chánh Văn phòng và 1 chuyên viên có nhiệm vụ tiếp nhận các kiến nghị, ý kiến góp ý của doanh nghiệp với nhiều hình thức, như qua điện thoại, qua thư điện tử, qua zalo hoặc gặp trực tiếp,...; đồng thời chuyển ngay kiến nghị đến các sở, ban, ngành, địa phương giải quyết bằng nhiều hình thức, không nhất thiết bằng văn bản hành chính (chuyển ngay trong ngày</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Ông Nam lưu ý, thông tin rộng rãi đến doanh nghiệp các hình thức tiếp nhận kiến nghị, khó khăn, vướng mắc </a:t>
            </a:r>
            <a:r>
              <a:rPr lang="vi-VN" sz="1000" dirty="0" smtClean="0">
                <a:latin typeface="Muli Light" panose="00000400000000000000" pitchFamily="2" charset="0"/>
              </a:rPr>
              <a:t>hoặc</a:t>
            </a:r>
            <a:r>
              <a:rPr lang="en-US" sz="1000" dirty="0" smtClean="0">
                <a:latin typeface="Muli Light" panose="00000400000000000000" pitchFamily="2" charset="0"/>
              </a:rPr>
              <a:t> </a:t>
            </a:r>
            <a:r>
              <a:rPr lang="vi-VN" sz="1000" dirty="0">
                <a:latin typeface="Muli Light" panose="00000400000000000000" pitchFamily="2" charset="0"/>
              </a:rPr>
              <a:t>đề xuất cần tỉnh hỗ trợ, xem xét, giải quyết</a:t>
            </a:r>
            <a:r>
              <a:rPr lang="vi-VN" sz="1000" dirty="0" smtClean="0">
                <a:latin typeface="Muli Light" panose="00000400000000000000" pitchFamily="2" charset="0"/>
              </a:rPr>
              <a:t>.</a:t>
            </a:r>
            <a:r>
              <a:rPr lang="vi-VN" sz="1000" dirty="0">
                <a:latin typeface="Muli Light" panose="00000400000000000000" pitchFamily="2" charset="0"/>
              </a:rPr>
              <a:t> Văn phòng UBND tỉnh Ninh Thuận chịu trách nhiệm thường xuyên theo dõi, đôn đốc các sở, ban, ngành, địa phương để nắm thông tin kết quả tình hình giải quyết các kiến nghị; báo cáo, đề xuất Chủ tịch UBND tỉnh xem xét, giải quyết, tháo gỡ vướng mắc kịp thời cho doanh nghiệp; hàng tuần, báo cáo nhanh các kiến nghị của doanh nghiệp (nếu có) tại cuộc họp hội ý Chủ tịch, các Phó Chủ tịch UBND tỉnh (vào sáng thứ 2).</a:t>
            </a:r>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just"/>
            <a:endParaRPr lang="en-US" sz="1000" dirty="0">
              <a:latin typeface="Muli Light" panose="00000400000000000000" pitchFamily="2" charset="0"/>
            </a:endParaRPr>
          </a:p>
        </p:txBody>
      </p:sp>
    </p:spTree>
    <p:extLst>
      <p:ext uri="{BB962C8B-B14F-4D97-AF65-F5344CB8AC3E}">
        <p14:creationId xmlns:p14="http://schemas.microsoft.com/office/powerpoint/2010/main" val="2665893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ellow block step on light bulb drawn on chalkboard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1831"/>
            <a:ext cx="6858000" cy="26741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22</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4290217"/>
            <a:ext cx="2948799" cy="5324535"/>
          </a:xfrm>
          <a:prstGeom prst="rect">
            <a:avLst/>
          </a:prstGeom>
          <a:noFill/>
        </p:spPr>
        <p:txBody>
          <a:bodyPr wrap="square" rtlCol="0">
            <a:spAutoFit/>
          </a:bodyPr>
          <a:lstStyle/>
          <a:p>
            <a:pPr algn="just"/>
            <a:r>
              <a:rPr lang="vi-VN" sz="1000" dirty="0" smtClean="0">
                <a:latin typeface="Muli Light" panose="00000400000000000000" pitchFamily="2" charset="0"/>
              </a:rPr>
              <a:t>Tăng </a:t>
            </a:r>
            <a:r>
              <a:rPr lang="vi-VN" sz="1000" dirty="0">
                <a:latin typeface="Muli Light" panose="00000400000000000000" pitchFamily="2" charset="0"/>
              </a:rPr>
              <a:t>cường thực hiện các biện pháp phòng, chống dịch Covid-19 một cách linh hoạt, hiệu quả để tạo điều kiện cho doanh nghiệp duy trì và ổn định sản xuất, kinh doanh; đẩy mạnh giải ngân các gói đầu tư công, đặc biệt các gói đầu tư kết cấu hạ tầng giao thông, nhằm từng bước hiện đại hóa hệ thống giao thông liên tỉnh, liên vùng; đẩy mạnh việc cung cấp dịch công trực tuyến; tổ chức các hoạt động tiếp xúc, đối thoại giữa doanh nghiệp với chính quyền địa phương các cấp; tập trung quy hoạch và thu hút đầu tư phát triển hạ tầng khu, cụm công nghiệp phía Nam của tỉnh; tạo điều kiện cho doanh nghiệp tiếp cận đất đai để mở rộng sản xuất kinh doanh và tạo quỹ đất sạch để thu hút đầu tư; nâng cao hiệu quả hoạt động của bộ máy hành chính nhà nước trong công tác phục vụ người dân và doanh nghiệp; xây dựng chiến lược phát triển nguồn nhân lực giai đoạn 2021-2025, thu hút nguồn nhân lực chất lượng cao vào làm việc tại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ông Trịnh Việt Hùng - Chủ tịch UBND tỉnh Thái Nguyên: Để tiếp tục duy trì, nâng cao chỉ số năng lực cạnh tranh cấp tỉnh PCI năm 2021 và những năm tiếp theo, các ngành, các địa phương cần tích cực, chủ động và trách nhiệm hơn nữa trong triển khai, thực hiện các cơ chế, chính sách; tiếp tục “sát cánh”, đồng hành với các doanh nghiệp, hiệp hội doanh nghiệp nhằm kịp thời tháo gỡ khó khăn cho các doanh nghiệp, nhà đầu tư đẩy mạnh sản xuất, kinh doanh, gia tăng lợi nhuận và đóng góp vào sự phát triển kinh tế - xã hội của tỉnh.</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3810" y="3415947"/>
            <a:ext cx="6854190" cy="784830"/>
          </a:xfrm>
          <a:prstGeom prst="rect">
            <a:avLst/>
          </a:prstGeom>
          <a:solidFill>
            <a:srgbClr val="022F43"/>
          </a:solidFill>
        </p:spPr>
        <p:txBody>
          <a:bodyPr wrap="square">
            <a:spAutoFit/>
          </a:bodyPr>
          <a:lstStyle/>
          <a:p>
            <a:r>
              <a:rPr lang="vi-VN" sz="2250" b="1" dirty="0">
                <a:solidFill>
                  <a:schemeClr val="bg1"/>
                </a:solidFill>
                <a:latin typeface="Prata" panose="00000500000000000000" pitchFamily="2" charset="0"/>
              </a:rPr>
              <a:t>Thái Nguyên: Nâng cao chỉ số PCI năm </a:t>
            </a:r>
            <a:r>
              <a:rPr lang="vi-VN" sz="2250" b="1" dirty="0" smtClean="0">
                <a:solidFill>
                  <a:schemeClr val="bg1"/>
                </a:solidFill>
                <a:latin typeface="Prata" panose="00000500000000000000" pitchFamily="2" charset="0"/>
              </a:rPr>
              <a:t>2021</a:t>
            </a:r>
            <a:endParaRPr lang="en-US" sz="2250" b="1" dirty="0" smtClean="0">
              <a:solidFill>
                <a:schemeClr val="bg1"/>
              </a:solidFill>
              <a:latin typeface="Prata" panose="00000500000000000000" pitchFamily="2" charset="0"/>
            </a:endParaRPr>
          </a:p>
          <a:p>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70570" y="4290217"/>
            <a:ext cx="3187005" cy="5478423"/>
          </a:xfrm>
          <a:prstGeom prst="rect">
            <a:avLst/>
          </a:prstGeom>
          <a:noFill/>
        </p:spPr>
        <p:txBody>
          <a:bodyPr wrap="square" rtlCol="0">
            <a:spAutoFit/>
          </a:bodyPr>
          <a:lstStyle/>
          <a:p>
            <a:pPr algn="just"/>
            <a:r>
              <a:rPr lang="vi-VN" sz="1000" dirty="0">
                <a:latin typeface="Muli Light" panose="00000400000000000000" pitchFamily="2" charset="0"/>
              </a:rPr>
              <a:t>Sáng 14/8, UBND tỉnh Thái Nguyên đã tổ chức Hội nghị đánh giá chỉ số năng lực cạnh tranh cấp tỉnh (PCI) năm 2020, đề ra nhiệm vụ, giải pháp nâng cao chỉ số PCI năm 2021</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Trong những năm qua, với nỗ lực của các ngành, các cấp, sự đồng hành của cộng đồng doanh nghiệp tỉnh Thái Nguyên, môi trường đầu tư, kinh doanh của tỉnh Thái Nguyên đã không ngừng được cải thiện, vai trò, vị thế của Thái Nguyên ngày một nâng cao. Điểm số PCI của tỉnh Thái Nguyên đều tăng qua các năm, thứ tự xếp hạng PCI những năm gần đây đã đứng trong top 20 tỉnh cao nhất cả nước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kết quả đánh giá của VCCI đã công bố vào ngày 15/4/2021, năm 2020 chỉ số PCI của tỉnh Thái Nguyên đứng thứ 11/63 tỉnh, thành phố trong cả nước với số điểm tổng hợp đạt 66,56 điểm, dẫn đầu trong nhóm các tỉnh miền núi phía Bắc. Năm 2020 cũng là năm tỉnh Thái Nguyên có số điểm tổng hợp đạt cao so với các năm; trong đó, có 6/10 chỉ số thành phần tăng điểm, 01 chỉ số đạt trên 8 điểm, 4 chỉ số đạt trên 7 điểm, chỉ số gia nhập thị trường có số điểm cao nhất đạt 8,35 điểm</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Để tiếp tục phát huy những kết quả đã đạt được, duy trì trụ hạng và tiến tới nâng hạng chỉ số PCI tỉnh Thái Nguyên trong thời gian tới, tỉnh Thái Nguyên đã tiến hành tổng kết, đánh giá kết quả thực hiện nhiệm vụ cải thiện chỉ số PCI tỉnh Thái Nguyên năm 2020, triển khai nhiệm vụ năm 2021</a:t>
            </a:r>
            <a:r>
              <a:rPr lang="vi-VN" sz="1000" dirty="0" smtClean="0">
                <a:latin typeface="Muli Light" panose="00000400000000000000" pitchFamily="2" charset="0"/>
              </a:rPr>
              <a:t>.</a:t>
            </a:r>
            <a:r>
              <a:rPr lang="en-US" sz="1000" dirty="0" smtClean="0">
                <a:latin typeface="Muli Light" panose="00000400000000000000" pitchFamily="2" charset="0"/>
              </a:rPr>
              <a:t> </a:t>
            </a:r>
          </a:p>
          <a:p>
            <a:pPr algn="just"/>
            <a:endParaRPr lang="en-US" sz="1000" dirty="0" smtClean="0">
              <a:latin typeface="Muli Light" panose="00000400000000000000" pitchFamily="2" charset="0"/>
            </a:endParaRPr>
          </a:p>
          <a:p>
            <a:pPr algn="just"/>
            <a:r>
              <a:rPr lang="vi-VN" sz="1000" dirty="0">
                <a:latin typeface="Muli Light" panose="00000400000000000000" pitchFamily="2" charset="0"/>
              </a:rPr>
              <a:t>Tại hội nghị, nhiều ý kiến, đề xuất đã được đại diện các hiệp hội và các hội doanh nghiệp tỉnh và các thành viên Ban Chỉ đạo PCI tỉnh đưa ra như:</a:t>
            </a:r>
            <a:endParaRPr lang="en-US" sz="1000" dirty="0">
              <a:latin typeface="Muli Light" panose="00000400000000000000" pitchFamily="2" charset="0"/>
            </a:endParaRPr>
          </a:p>
        </p:txBody>
      </p:sp>
    </p:spTree>
    <p:extLst>
      <p:ext uri="{BB962C8B-B14F-4D97-AF65-F5344CB8AC3E}">
        <p14:creationId xmlns:p14="http://schemas.microsoft.com/office/powerpoint/2010/main" val="1667525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98859" y="636338"/>
            <a:ext cx="3152885" cy="3170099"/>
          </a:xfrm>
          <a:prstGeom prst="rect">
            <a:avLst/>
          </a:prstGeom>
        </p:spPr>
        <p:txBody>
          <a:bodyPr wrap="square">
            <a:spAutoFit/>
          </a:bodyPr>
          <a:lstStyle/>
          <a:p>
            <a:pPr algn="just"/>
            <a:r>
              <a:rPr lang="vi-VN" sz="1000" dirty="0">
                <a:latin typeface="Muli Light" panose="00000400000000000000" pitchFamily="2" charset="0"/>
              </a:rPr>
              <a:t>Chủ tịch UBND tỉnh Thái Nguyên cũng yêu cầu các ngành, địa phương khẩn trương tham mưu cho Ban Chỉ đạo PCI tỉnh xây dựng Bộ chỉ số đánh giá năng lực cạnh tranh cấp sở, ban, ngành và địa phương (DDCI) thuộc tỉnh; Đồng thời, tiếp tục đẩy mạnh công tác tuyên truyền, quảng bá, công khai các thông tin về sử dụng dịch vụ công mức độ 4, định hướng chiến lược phát triển và các cơ chế chính sách thu hút đầu tư, phát triển doanh nghiệp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Đặc biệt, người đứng đầu UBND tỉnh Thái Nguyên cũng nhấn mạnh đến việc đẩy mạnh công tác cải cách hành chính, đơn giản hóa, công khai và minh bạch thủ tục hành chính ở tất cả các ngành, các cấp; đề nghị cộng đồng doanh nghiệp, doanh nhân cần tiếp tục đồng hành cùng chính quyền tỉnh Thái Nguyên trong việc đảm bảo thực hiện mục tiêu kép vừa phòng, chống dịch Covid-19 vừa phát triển kinh tế - xã hội.</a:t>
            </a:r>
          </a:p>
        </p:txBody>
      </p:sp>
      <p:sp>
        <p:nvSpPr>
          <p:cNvPr id="35" name="Rectangle 34"/>
          <p:cNvSpPr/>
          <p:nvPr/>
        </p:nvSpPr>
        <p:spPr>
          <a:xfrm>
            <a:off x="3701906" y="636338"/>
            <a:ext cx="2928858" cy="3170099"/>
          </a:xfrm>
          <a:prstGeom prst="rect">
            <a:avLst/>
          </a:prstGeom>
        </p:spPr>
        <p:txBody>
          <a:bodyPr wrap="square">
            <a:spAutoFit/>
          </a:bodyPr>
          <a:lstStyle/>
          <a:p>
            <a:pPr algn="just"/>
            <a:r>
              <a:rPr lang="vi-VN" sz="1000" dirty="0">
                <a:latin typeface="Muli Light" panose="00000400000000000000" pitchFamily="2" charset="0"/>
              </a:rPr>
              <a:t>Thời gian qua, với các giải pháp đồng bộ, chỉ số năng lực cạnh tranh cấp tỉnh (PCI) của Thái Nguyên liên tục được cải thiện và nâng cao. Theo đánh giá, chỉ số PCI đã cho thấy các điểm mạnh, điểm yếu trong năng lực điều hành và môi trường kinh doanh cấp tỉnh nhưng chưa cụ thể hóa đến các sở, ngành, địa phương. Chính vì vậy, việc nghiên cứu, áp dụng Bộ chỉ số đánh giá năng lực cạnh tranh cấp sở, ban ngành và cấp huyện (DDCI) là việc làm cần thiết hiện nay</a:t>
            </a:r>
            <a:r>
              <a:rPr lang="en-US" sz="1000" dirty="0">
                <a:latin typeface="Muli Light" panose="00000400000000000000" pitchFamily="2" charset="0"/>
              </a:rPr>
              <a:t>. </a:t>
            </a:r>
            <a:r>
              <a:rPr lang="vi-VN" sz="1000" dirty="0">
                <a:latin typeface="Muli Light" panose="00000400000000000000" pitchFamily="2" charset="0"/>
              </a:rPr>
              <a:t>Với kỳ vọng cải thiện chất lượng điều hành kinh tế cấp cơ sở để đẩy mạnh thu hút đầu tư và cải cách thủ tục hành chính, tỉnh Thái Nguyên đang gấp rút xây dựng Bộ chỉ số đánh giá năng lực cạnh tranh cấp sở, ban ngành và cấp huyện (DDCI). </a:t>
            </a:r>
            <a:endParaRPr lang="en-US" sz="1000" dirty="0" smtClean="0">
              <a:latin typeface="Muli Light" panose="00000400000000000000" pitchFamily="2" charset="0"/>
            </a:endParaRPr>
          </a:p>
          <a:p>
            <a:pPr algn="just"/>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Xây</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dựng</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hlinkClick r:id="rId3"/>
              </a:rPr>
              <a:t>Cổng</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thông</a:t>
            </a:r>
            <a:r>
              <a:rPr lang="en-US" sz="1000" dirty="0">
                <a:latin typeface="Muli Light" panose="00000400000000000000" pitchFamily="2" charset="0"/>
                <a:hlinkClick r:id="rId3"/>
              </a:rPr>
              <a:t> tin </a:t>
            </a:r>
            <a:r>
              <a:rPr lang="en-US" sz="1000" dirty="0" err="1">
                <a:latin typeface="Muli Light" panose="00000400000000000000" pitchFamily="2" charset="0"/>
                <a:hlinkClick r:id="rId3"/>
              </a:rPr>
              <a:t>Thái</a:t>
            </a:r>
            <a:r>
              <a:rPr lang="en-US" sz="1000" dirty="0">
                <a:latin typeface="Muli Light" panose="00000400000000000000" pitchFamily="2" charset="0"/>
                <a:hlinkClick r:id="rId3"/>
              </a:rPr>
              <a:t> Nguyên</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23</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11" name="Picture 2" descr="Top những địa điểm du lịch đẹp nhất Thái Nguyên, mê mẫn quên lối về"/>
          <p:cNvPicPr>
            <a:picLocks noChangeAspect="1" noChangeArrowheads="1"/>
          </p:cNvPicPr>
          <p:nvPr/>
        </p:nvPicPr>
        <p:blipFill rotWithShape="1">
          <a:blip r:embed="rId4">
            <a:extLst>
              <a:ext uri="{28A0092B-C50C-407E-A947-70E740481C1C}">
                <a14:useLocalDpi xmlns:a14="http://schemas.microsoft.com/office/drawing/2010/main" val="0"/>
              </a:ext>
            </a:extLst>
          </a:blip>
          <a:srcRect b="18509"/>
          <a:stretch/>
        </p:blipFill>
        <p:spPr bwMode="auto">
          <a:xfrm>
            <a:off x="388346" y="4871258"/>
            <a:ext cx="6242418" cy="364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36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ompliance rule law and regulation graphic interface for business quality policy Premiu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91426"/>
            <a:ext cx="6858002" cy="32098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24</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572511" y="3959964"/>
            <a:ext cx="2948799" cy="5940088"/>
          </a:xfrm>
          <a:prstGeom prst="rect">
            <a:avLst/>
          </a:prstGeom>
          <a:noFill/>
        </p:spPr>
        <p:txBody>
          <a:bodyPr wrap="square" rtlCol="0">
            <a:spAutoFit/>
          </a:bodyPr>
          <a:lstStyle/>
          <a:p>
            <a:pPr algn="just"/>
            <a:r>
              <a:rPr lang="vi-VN" sz="1000" dirty="0" smtClean="0">
                <a:latin typeface="Muli Light" panose="00000400000000000000" pitchFamily="2" charset="0"/>
              </a:rPr>
              <a:t>Xếp </a:t>
            </a:r>
            <a:r>
              <a:rPr lang="vi-VN" sz="1000" dirty="0">
                <a:latin typeface="Muli Light" panose="00000400000000000000" pitchFamily="2" charset="0"/>
              </a:rPr>
              <a:t>hạng năng lực cạnh tranh cấp tỉnh (PCI) còn ở mức thấp (tổng điểm đạt được ở nhóm trung bình); dịch vụ hỗ trợ đầu tư kinh doanh, phát triển và nâng cao chất lượng nguồn nhân lực chưa đáp ứng yêu cầu; thiếu mặt bằng, quỹ đất sạch, cùng các vướng mắc, hạn chế trong công tác giải phóng mặt bằng đã ảnh hưởng đến thu hút đầu tư trên địa bàn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Phân tích nguyên nhân của những hạn chế, yếu kém này, ông Nguyễn Quốc Đoàn nêu, về nguyên nhân khách quan, xuất phát điểm nền kinh tế của tỉnh thấp so với mức trung bình chung của cả nước, những điều kiện khó khăn đặc thù là một tỉnh miền núi, biên giới, địa hình chia cắt, hạ tầng cơ sở, kỹ thuật, nguồn lực cho đầu tư chưa đáp ứng được yêu cầu</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Về nguyên nhân chủ quan, một số cấp uỷ, chính quyền, cơ quan, đơn vị chưa quyết liệt lãnh đạo, chỉ đạo; chưa nhận thức đầy đủ về tầm quan trọng trong việc cải thiện môi trường đầu tư, kinh doanh; nâng cao năng lực cạnh tranh trước yêu cầu hội nhập, phát triển kinh tế; phẩm chất, năng lực, trách nhiệm của một bộ phận cán bộ, nhất là người đứng đầu ở một số cơ quan, đơn vị chưa thực sự ngang tầm nhiệm vụ</a:t>
            </a:r>
            <a:r>
              <a:rPr lang="vi-VN" sz="1000" dirty="0" smtClean="0">
                <a:latin typeface="Muli Light" panose="00000400000000000000" pitchFamily="2" charset="0"/>
              </a:rPr>
              <a:t>.</a:t>
            </a:r>
            <a:r>
              <a:rPr lang="en-US" sz="1000" dirty="0" smtClean="0">
                <a:latin typeface="Muli Light" panose="00000400000000000000" pitchFamily="2" charset="0"/>
              </a:rPr>
              <a:t> </a:t>
            </a:r>
          </a:p>
          <a:p>
            <a:pPr algn="just"/>
            <a:endParaRPr lang="en-US" sz="1000" dirty="0" smtClean="0">
              <a:latin typeface="Muli Light" panose="00000400000000000000" pitchFamily="2" charset="0"/>
            </a:endParaRPr>
          </a:p>
          <a:p>
            <a:pPr algn="just"/>
            <a:r>
              <a:rPr lang="vi-VN" sz="1000" dirty="0">
                <a:latin typeface="Muli Light" panose="00000400000000000000" pitchFamily="2" charset="0"/>
              </a:rPr>
              <a:t>Công tác tuyên truyền, hỗ trợ doanh nghiệp, người dân tiếp cận các chính sách còn hạn chế; thực hiện việc công khai, minh bạch những chủ trương, cơ chế, chính sách, quy hoạch, kế hoạch chưa kịp thời; chưa phát huy được sức mạnh, vai trò tổng hợp của các tổ chức chính trị - xã hội, hiệp hội doanh nghiệp tỉnh, cộng đồng doanh nghiệp, hợp tác xã và nhân dân trong xây dựng, cải thiện môi trường đầu tư, kinh doanh.</a:t>
            </a:r>
          </a:p>
          <a:p>
            <a:pPr algn="just"/>
            <a:endParaRPr lang="vi-VN"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1" y="3067201"/>
            <a:ext cx="6858001" cy="830997"/>
          </a:xfrm>
          <a:prstGeom prst="rect">
            <a:avLst/>
          </a:prstGeom>
          <a:solidFill>
            <a:srgbClr val="022F43"/>
          </a:solidFill>
        </p:spPr>
        <p:txBody>
          <a:bodyPr wrap="square">
            <a:spAutoFit/>
          </a:bodyPr>
          <a:lstStyle/>
          <a:p>
            <a:r>
              <a:rPr lang="vi-VN" sz="2400" b="1" dirty="0">
                <a:solidFill>
                  <a:schemeClr val="bg1"/>
                </a:solidFill>
                <a:latin typeface="Prata" panose="00000500000000000000" pitchFamily="2" charset="0"/>
              </a:rPr>
              <a:t>Lạng Sơn: Tạo dựng môi trường đầu tư, </a:t>
            </a:r>
            <a:r>
              <a:rPr lang="en-US" sz="2400" b="1" dirty="0">
                <a:solidFill>
                  <a:schemeClr val="bg1"/>
                </a:solidFill>
                <a:latin typeface="Prata" panose="00000500000000000000" pitchFamily="2" charset="0"/>
              </a:rPr>
              <a:t> </a:t>
            </a:r>
            <a:endParaRPr lang="en-US" sz="2400" b="1" dirty="0" smtClean="0">
              <a:solidFill>
                <a:schemeClr val="bg1"/>
              </a:solidFill>
              <a:latin typeface="Prata" panose="00000500000000000000" pitchFamily="2" charset="0"/>
            </a:endParaRPr>
          </a:p>
          <a:p>
            <a:r>
              <a:rPr lang="vi-VN" sz="2400" b="1" dirty="0" smtClean="0">
                <a:solidFill>
                  <a:schemeClr val="bg1"/>
                </a:solidFill>
                <a:latin typeface="Prata" panose="00000500000000000000" pitchFamily="2" charset="0"/>
              </a:rPr>
              <a:t>kinh </a:t>
            </a:r>
            <a:r>
              <a:rPr lang="vi-VN" sz="2400" b="1" dirty="0">
                <a:solidFill>
                  <a:schemeClr val="bg1"/>
                </a:solidFill>
                <a:latin typeface="Prata" panose="00000500000000000000" pitchFamily="2" charset="0"/>
              </a:rPr>
              <a:t>doanh thuận lợi, minh bạch</a:t>
            </a:r>
            <a:endParaRPr lang="en-US" sz="24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5325" y="3959964"/>
            <a:ext cx="3267015" cy="5940088"/>
          </a:xfrm>
          <a:prstGeom prst="rect">
            <a:avLst/>
          </a:prstGeom>
          <a:noFill/>
        </p:spPr>
        <p:txBody>
          <a:bodyPr wrap="square" rtlCol="0">
            <a:spAutoFit/>
          </a:bodyPr>
          <a:lstStyle/>
          <a:p>
            <a:pPr algn="just"/>
            <a:r>
              <a:rPr lang="vi-VN" sz="1000" dirty="0">
                <a:latin typeface="Muli Light" panose="00000400000000000000" pitchFamily="2" charset="0"/>
              </a:rPr>
              <a:t>Trong thời gian tới, tỉnh Lạng Sơn xác định cải thiện môi trường đầu tư, kinh doanh và nâng cao năng lực cạnh tranh cấp tỉnh là nhiệm vụ trọng tâm, cơ bản, xuyên suốt, lâu dài nhằm tạo đột phá để nâng cao chất lượng, hiệu quả, sức cạnh tranh của nền kinh tế</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Ông Nguyễn Quốc Đoàn, Bí thư tỉnh ủy Lạng Sơn cho biết, trong những năm qua các cấp uỷ đảng, chính quyền đã tập trung lãnh đạo, chỉ đạo với nhiều giải pháp thiết thực, hiệu quả; tập trung đầu tư, hoàn thành một số công trình, dự án hạ tầng giao thông và đô thị quan trọng, bảo đảm kết cấu hạ tầng phát triển đồng bộ; thực hiện công khai, minh bạch các thông tin về cơ chế, chính sách, thủ tục, tài liệu tiếp cận lập dự án đầu tư</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Đồng thời, cải cách mạnh mẽ thủ tục hành chính gắn với tăng cường ứng dụng công nghệ thông tin, tạo điều kiện thuận lợi nhất cho các tổ chức, cá nhân tiếp cận thực hiện giải quyết thủ tục hành chính; công tác thu hút đầu tư, phát triển doanh nghiệp, hợp tác xã, môi trường đầu tư, kinh doanh trên địa bàn được cải thiện rõ </a:t>
            </a:r>
            <a:r>
              <a:rPr lang="vi-VN" sz="1000" dirty="0" smtClean="0">
                <a:latin typeface="Muli Light" panose="00000400000000000000" pitchFamily="2" charset="0"/>
              </a:rPr>
              <a:t>rệt.</a:t>
            </a:r>
            <a:r>
              <a:rPr lang="en-US" sz="1000" dirty="0">
                <a:latin typeface="Muli Light" panose="00000400000000000000" pitchFamily="2" charset="0"/>
              </a:rPr>
              <a:t> </a:t>
            </a:r>
            <a:r>
              <a:rPr lang="vi-VN" sz="1000" dirty="0" smtClean="0">
                <a:latin typeface="Muli Light" panose="00000400000000000000" pitchFamily="2" charset="0"/>
              </a:rPr>
              <a:t>Nhờ </a:t>
            </a:r>
            <a:r>
              <a:rPr lang="vi-VN" sz="1000" dirty="0">
                <a:latin typeface="Muli Light" panose="00000400000000000000" pitchFamily="2" charset="0"/>
              </a:rPr>
              <a:t>đó, chỉ số xếp hạng năng lực cạnh tranh cấp tỉnh (PCI) đã có bước cải thiện cả về điểm số và thứ hạng, năm 2020 đạt 62,43 điểm, tăng 6,14 điểm và tăng 6 bậc so với năm 2016 (xếp thứ 49/63 tỉnh, thành phố), góp phần quan trọng trong việc huy động nguồn lực cho đầu tư phát triển, thúc đẩy tăng trưởng kinh tế - xã hội giai đoạn 2016 - 2020</a:t>
            </a:r>
            <a:r>
              <a:rPr lang="vi-VN" sz="1000" dirty="0" smtClean="0">
                <a:latin typeface="Muli Light" panose="00000400000000000000" pitchFamily="2" charset="0"/>
              </a:rPr>
              <a:t>.</a:t>
            </a:r>
            <a:r>
              <a:rPr lang="en-US" sz="1000" dirty="0" smtClean="0">
                <a:latin typeface="Muli Light" panose="00000400000000000000" pitchFamily="2" charset="0"/>
              </a:rPr>
              <a:t> </a:t>
            </a:r>
          </a:p>
          <a:p>
            <a:pPr algn="just"/>
            <a:endParaRPr lang="en-US" sz="1000" dirty="0" smtClean="0">
              <a:latin typeface="Muli Light" panose="00000400000000000000" pitchFamily="2" charset="0"/>
            </a:endParaRPr>
          </a:p>
          <a:p>
            <a:pPr algn="just"/>
            <a:r>
              <a:rPr lang="vi-VN" sz="1000" dirty="0">
                <a:latin typeface="Muli Light" panose="00000400000000000000" pitchFamily="2" charset="0"/>
              </a:rPr>
              <a:t>Tuy nhiên, môi trường đầu tư, kinh doanh của tỉnh vẫn còn nhiều hạn chế, chưa thực sự hấp dẫn để thu hút đầu tư, điển hình như: Kết cấu hạ tầng kinh tế - xã hội phát triển chậm; công tác lập, quản lý quy hoạch kinh tế - xã hội, đất đai, đô thị, ngành, lĩnh vực còn hạn chế; cải cách hành chính, nhất là trong các lĩnh vực đầu tư, kinh doanh, đất đai, xây dựng... còn chậm.</a:t>
            </a:r>
            <a:endParaRPr lang="en-US" sz="1000" dirty="0">
              <a:latin typeface="Muli Light" panose="00000400000000000000" pitchFamily="2" charset="0"/>
            </a:endParaRPr>
          </a:p>
          <a:p>
            <a:pPr algn="just"/>
            <a:endParaRPr lang="vi-VN" sz="1000" dirty="0">
              <a:latin typeface="Muli Light" panose="00000400000000000000" pitchFamily="2" charset="0"/>
            </a:endParaRPr>
          </a:p>
        </p:txBody>
      </p:sp>
    </p:spTree>
    <p:extLst>
      <p:ext uri="{BB962C8B-B14F-4D97-AF65-F5344CB8AC3E}">
        <p14:creationId xmlns:p14="http://schemas.microsoft.com/office/powerpoint/2010/main" val="100673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9135" y="469825"/>
            <a:ext cx="3332610" cy="5324535"/>
          </a:xfrm>
          <a:prstGeom prst="rect">
            <a:avLst/>
          </a:prstGeom>
        </p:spPr>
        <p:txBody>
          <a:bodyPr wrap="square">
            <a:spAutoFit/>
          </a:bodyPr>
          <a:lstStyle/>
          <a:p>
            <a:pPr algn="just"/>
            <a:r>
              <a:rPr lang="vi-VN" sz="1000" dirty="0" smtClean="0">
                <a:latin typeface="Muli Light" panose="00000400000000000000" pitchFamily="2" charset="0"/>
              </a:rPr>
              <a:t>Trước </a:t>
            </a:r>
            <a:r>
              <a:rPr lang="vi-VN" sz="1000" dirty="0">
                <a:latin typeface="Muli Light" panose="00000400000000000000" pitchFamily="2" charset="0"/>
              </a:rPr>
              <a:t>tình hình trên, ngày 23/8/2021, Tỉnh ủy Lạng Sơn đã ban hành Nghị quyết số 43-NQ/TU của Ban chấp hành Đảng bộ tỉnh về cải thiện môi trường đầu tư, kinh doanh, nâng cao năng lực cạnh tranh tỉnh giai đoạn 2021 - 2025</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Theo đó, tăng cường sự lãnh đạo của các cấp uỷ đảng, chỉ đạo, điều hành quyết liệt của chính quyền và sự tham gia tích cực của cả hệ thống chính trị trong thực hiện các nhiệm vụ, giải pháp tạo dựng, cải thiện môi trường đầu tư, kinh doanh thuận lợi, bình đẳng, thông thoáng, minh bạch, thân thiện để thu hút đầu tư, phát triển doanh nghiệp, huy động mọi nguồn lực xã hội cho đầu tư phát triển kinh tế - xã hội</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Đồng thời, phấn đấu chỉ số năng lực cạnh tranh cấp tỉnh của Lạng Sơn xếp ở nhóm khá so với cả nước, nhằm nâng cao hiệu quả và sức cạnh tranh của nền kinh tế. - “Tỉnh xác định cải thiện môi trường đầu tư, kinh doanh; nâng cao năng lực cạnh tranh cấp tỉnh là nhiệm vụ trọng tâm, cơ bản, xuyên suốt, lâu dài trong quá trình xây dựng và phát triển nền kinh tế” - ông Nguyễn Quốc Đoàn nhấn mạnh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Mục tiêu cụ thể, </a:t>
            </a:r>
            <a:r>
              <a:rPr lang="en-US" sz="1000" dirty="0">
                <a:latin typeface="Muli Light" panose="00000400000000000000" pitchFamily="2" charset="0"/>
              </a:rPr>
              <a:t>x</a:t>
            </a:r>
            <a:r>
              <a:rPr lang="vi-VN" sz="1000" dirty="0">
                <a:latin typeface="Muli Light" panose="00000400000000000000" pitchFamily="2" charset="0"/>
              </a:rPr>
              <a:t>ây dựng và triển khai chương trình chuyển đổi số, nâng cao chất lượng hiệu quả hoạt động của cơ quan nhà nước, phục vụ người dân và doanh nghiệp ngày càng tốt hơn. Phấn đấu 80% dịch vụ công trực tuyến đạt mức độ 4 được cung cấp đa kênh, đa phương tiện truy cập; 90% hồ sơ công việc cấp tỉnh, 80% hồ sơ công việc cấp huyện và 60% hồ sơ công việc tại cấp xã được xử lý trên môi trường mạng.</a:t>
            </a:r>
            <a:endParaRPr lang="en-US" sz="1000" dirty="0">
              <a:latin typeface="Muli Light" panose="00000400000000000000" pitchFamily="2" charset="0"/>
            </a:endParaRPr>
          </a:p>
          <a:p>
            <a:pPr algn="just"/>
            <a:endParaRPr lang="vi-VN" sz="1000" dirty="0">
              <a:latin typeface="Muli Light" panose="00000400000000000000" pitchFamily="2" charset="0"/>
            </a:endParaRPr>
          </a:p>
        </p:txBody>
      </p:sp>
      <p:sp>
        <p:nvSpPr>
          <p:cNvPr id="35" name="Rectangle 34"/>
          <p:cNvSpPr/>
          <p:nvPr/>
        </p:nvSpPr>
        <p:spPr>
          <a:xfrm>
            <a:off x="3720956" y="469825"/>
            <a:ext cx="2928858" cy="5478423"/>
          </a:xfrm>
          <a:prstGeom prst="rect">
            <a:avLst/>
          </a:prstGeom>
        </p:spPr>
        <p:txBody>
          <a:bodyPr wrap="square">
            <a:spAutoFit/>
          </a:bodyPr>
          <a:lstStyle/>
          <a:p>
            <a:pPr algn="just"/>
            <a:r>
              <a:rPr lang="vi-VN" sz="1000" dirty="0" smtClean="0">
                <a:latin typeface="Muli Light" panose="00000400000000000000" pitchFamily="2" charset="0"/>
              </a:rPr>
              <a:t>Ngoài </a:t>
            </a:r>
            <a:r>
              <a:rPr lang="vi-VN" sz="1000" dirty="0">
                <a:latin typeface="Muli Light" panose="00000400000000000000" pitchFamily="2" charset="0"/>
              </a:rPr>
              <a:t>ra, tiếp tục duy trì những chỉ số thành phần của PCI có thứ hạng cao và cải thiện, tăng điểm đối với những chỉ số thấp điểm, phấn đấu chỉ số năng lực cạnh tranh cấp tỉnh từ năm 2021 trở đi nằm trong nhóm khá của cả nước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Để đạt được mục tiêu này, tỉnh Lạng Sơn sẽ đẩy mạnh công tác tuyên truyền, nâng cao nhận thức về cải thiện môi trường đầu tư, kinh doanh; thực hiện quyết liệt, hiệu quả công tác cải cách hành chính, trọng tâm là cải cách thủ tục hành chính, tạo môi trường đầu tư, kinh doanh thông thoáng, thuận lợi, minh bạch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Mặt khác, rà soát, bổ sung, điều chỉnh nâng cao chất lượng và công khai quy hoạch; tăng cường lãnh đạo, chỉ đạo nâng cao hiệu lực, hiệu quả công tác giải phóng mặt bằng, tạo điều kiện thuận lợi về đất đai phục vụ hoạt động đầu tư, kinh doanh; huy động và sử dụng hiệu quả các nguồn lực đầu tư kết cấu hạ tầng, trọng tâm là thu hút các nguồn lực của doanh nghiệp, tổ chức, cá nhân và khu vực dân cư để đầu tư hạ tầng theo hướng đồng bộ, hiện đại</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Tỉnh cũng đẩy mạnh các hoạt động hỗ trợ doanh nghiệp; đổi mới phương thức, nâng cao chất lượng hiệu quả công tác đối ngoại, xúc tiến đầu tư và hợp tác quốc tế; nâng cao chất lượng đào tạo nghề, phát triển nguồn nhân lực; giữ vững ổn định về an ninh chính trị, trật tự an toàn xã hội, bảo đảm môi trường ổn định cho các hoạt động sản xuất kinh doanh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Công</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thương</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25</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23556" name="Picture 4" descr="Cẩm nang kinh nghiệm du lịch Lạng Sơn đầy đủ nhất - Vntrip.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6" y="6202362"/>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41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ountain climbing route to peak. business journey path in progress to success vector concept Premium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7831" b="39780"/>
          <a:stretch/>
        </p:blipFill>
        <p:spPr bwMode="auto">
          <a:xfrm>
            <a:off x="-3" y="476332"/>
            <a:ext cx="6858001" cy="22089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26</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3289053"/>
            <a:ext cx="2948799" cy="7171194"/>
          </a:xfrm>
          <a:prstGeom prst="rect">
            <a:avLst/>
          </a:prstGeom>
          <a:noFill/>
        </p:spPr>
        <p:txBody>
          <a:bodyPr wrap="square" rtlCol="0">
            <a:spAutoFit/>
          </a:bodyPr>
          <a:lstStyle/>
          <a:p>
            <a:pPr algn="just"/>
            <a:r>
              <a:rPr lang="vi-VN" sz="1000" dirty="0" smtClean="0">
                <a:latin typeface="Muli Light" panose="00000400000000000000" pitchFamily="2" charset="0"/>
              </a:rPr>
              <a:t>Cùng </a:t>
            </a:r>
            <a:r>
              <a:rPr lang="vi-VN" sz="1000" dirty="0">
                <a:latin typeface="Muli Light" panose="00000400000000000000" pitchFamily="2" charset="0"/>
              </a:rPr>
              <a:t>với đó, phát huy vai trò của Hiệp hội doanh nghiệp tỉnh - đơn vị là cầu nối giữa cộng đồng doanh nghiệp và chính quyền để vừa kịp thời nắm bắt thông tin phản hồi từ doanh nghiệp và xử lý, tháo gỡ vướng mắc, tạo môi trường đầu tư kinh doanh thuận lợi, thông thoáng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Thời gian qua, chỉ số PCI của tỉnh Kiên Giang liên tục sụt giảm, từ hạng 3/63 so với cả nước năm 2013 xuống hạng 13/63 năm 2016 và đứng thứ 5/13 tỉnh Đồng bằng sông Cửu Long. Năm 2020, chỉ số PCI của tỉnh giảm nghiêm trọng xuống hạng 62/63 so với cả nước và đứng thứ 12/13 khu vực Đồng bằng sông Cửu Long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Theo Ban Thường vụ Tỉnh ủy Kiên Giang, việc giảm sút về thứ hạng PCI đã ảnh hưởng không nhỏ đến uy tín, môi trường và hiệu quả đầu tư của tỉnh, nhất là làm giảm sức hút đầu tư. Hệ quả là gây chậm tiến độ thực hiện các dự án và khó khăn cho doanh nghiệp đầu tư phát triển sản xuất kinh doanh trên địa bàn. Từ đó tác động tiêu cực đến sự phát triển của khu vực kinh tế tư nhân cũng như tốc độ tăng trưởng kinh tế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a:latin typeface="Muli Light" panose="00000400000000000000" pitchFamily="2" charset="0"/>
              </a:rPr>
              <a:t>Nguyên nhân được chỉ ra là do công tác cải cách thủ tục hành chính, cải thiện môi trường đầu tư thực hiện chưa đạt hiệu quả, thủ tục còn rườm rà; việc công khai, minh bạch thông tin về quy hoạch, chính sách… còn hạn chế</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Mặt khác, tinh thần trách nhiệm, thái độ phục vụ nhân dân của một bộ phận cán bộ, công chức, viên chức chưa thực sự tốt, chưa nhận được sự đồng thuận của nhân dân và cộng đồng doanh nghiệp. Các ngành chức năng cũng chưa tích cực tháo gỡ khó khăn cho doanh nghiệp, có hiện tượng né tránh, đùn đẩy trách nhiệm</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3"/>
              </a:rPr>
              <a:t>VietnamPlus</a:t>
            </a:r>
            <a:endParaRPr lang="en-US" sz="1000" dirty="0">
              <a:latin typeface="Muli Light" panose="00000400000000000000" pitchFamily="2" charset="0"/>
            </a:endParaRPr>
          </a:p>
          <a:p>
            <a:pPr algn="just"/>
            <a:endParaRPr lang="vi-VN" sz="1000" dirty="0">
              <a:latin typeface="Muli Light" panose="00000400000000000000" pitchFamily="2" charset="0"/>
            </a:endParaRPr>
          </a:p>
          <a:p>
            <a:pPr algn="just"/>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endParaRPr lang="vi-VN"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2" y="2407936"/>
            <a:ext cx="6858000" cy="784830"/>
          </a:xfrm>
          <a:prstGeom prst="rect">
            <a:avLst/>
          </a:prstGeom>
          <a:solidFill>
            <a:srgbClr val="022F43"/>
          </a:solidFill>
        </p:spPr>
        <p:txBody>
          <a:bodyPr wrap="square">
            <a:spAutoFit/>
          </a:bodyPr>
          <a:lstStyle/>
          <a:p>
            <a:r>
              <a:rPr lang="vi-VN" sz="2250" b="1" dirty="0" smtClean="0">
                <a:solidFill>
                  <a:schemeClr val="bg1"/>
                </a:solidFill>
                <a:latin typeface="Prata" panose="00000500000000000000" pitchFamily="2" charset="0"/>
              </a:rPr>
              <a:t>Kiên </a:t>
            </a:r>
            <a:r>
              <a:rPr lang="vi-VN" sz="2250" b="1" dirty="0">
                <a:solidFill>
                  <a:schemeClr val="bg1"/>
                </a:solidFill>
                <a:latin typeface="Prata" panose="00000500000000000000" pitchFamily="2" charset="0"/>
              </a:rPr>
              <a:t>Giang: Phấn đấu nâng điểm số PCI </a:t>
            </a:r>
            <a:r>
              <a:rPr lang="vi-VN" sz="2250" b="1" dirty="0" smtClean="0">
                <a:solidFill>
                  <a:schemeClr val="bg1"/>
                </a:solidFill>
                <a:latin typeface="Prata" panose="00000500000000000000" pitchFamily="2" charset="0"/>
              </a:rPr>
              <a:t>lọt</a:t>
            </a:r>
            <a:endParaRPr lang="en-US" sz="2250" b="1" dirty="0" smtClean="0">
              <a:solidFill>
                <a:schemeClr val="bg1"/>
              </a:solidFill>
              <a:latin typeface="Prata" panose="00000500000000000000" pitchFamily="2" charset="0"/>
            </a:endParaRPr>
          </a:p>
          <a:p>
            <a:r>
              <a:rPr lang="vi-VN" sz="2250" b="1" dirty="0" smtClean="0">
                <a:solidFill>
                  <a:schemeClr val="bg1"/>
                </a:solidFill>
                <a:latin typeface="Prata" panose="00000500000000000000" pitchFamily="2" charset="0"/>
              </a:rPr>
              <a:t>Top </a:t>
            </a:r>
            <a:r>
              <a:rPr lang="vi-VN" sz="2250" b="1" dirty="0">
                <a:solidFill>
                  <a:schemeClr val="bg1"/>
                </a:solidFill>
                <a:latin typeface="Prata" panose="00000500000000000000" pitchFamily="2" charset="0"/>
              </a:rPr>
              <a:t>đầu cả nước</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9135" y="3274069"/>
            <a:ext cx="3326706" cy="6863417"/>
          </a:xfrm>
          <a:prstGeom prst="rect">
            <a:avLst/>
          </a:prstGeom>
          <a:noFill/>
        </p:spPr>
        <p:txBody>
          <a:bodyPr wrap="square" rtlCol="0">
            <a:spAutoFit/>
          </a:bodyPr>
          <a:lstStyle/>
          <a:p>
            <a:pPr algn="just"/>
            <a:r>
              <a:rPr lang="vi-VN" sz="1000" dirty="0">
                <a:latin typeface="Muli Light" panose="00000400000000000000" pitchFamily="2" charset="0"/>
              </a:rPr>
              <a:t>Thực hiện mục tiêu cải thiện chỉ số năng lực cạnh tranh cấp tỉnh (PCI) về cả điểm số và thứ hạng, phấn đấu đến giữa nhiệm kỳ (2021-2025), Kiên Giang lọt Top đầu cả nước về chỉ số PCI, Phó Bí thư Thường trực Tỉnh ủy Kiên Giang Mai Văn Huỳnh cho biết tỉnh đã thành lập Ban chỉ đạo đảm trách việc này, nhằm tập trung chỉ đạo và thực hiện có hiệu quả những kế hoạch đã đề ra</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Tỉnh sẽ triển khai đồng bộ các giải pháp cải cách thủ tục hành chính, tạo điều kiện thuận lợi nhất cho doanh nghiệp; vận hành hiệu quả hoạt động của Trung tâm phục vụ hành chính công tỉnh cùng các bộ phận tiếp nhận và trả kết quả cấp huyện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Các ngành chức năng cũng quan tâm giải quyết dứt điểm những vướng mắc từ cơ sở, nhất là hỗ trợ doanh nghiệp trên các địa bàn trọng điểm gồm 3 thành phố Rạch Giá, Hà Tiên, Phú Quốc và huyện Châu Thành để các nhà đầu tư triển khai đúng tiến độ các dự án đã ký cam kết</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Tiếp đến, tỉnh thực hiện công khai kịp thời, đầy đủ các thông tin về quy hoạch phát triển kinh tế-xã hội, quy hoạch đô thị, quy hoạch xây dựng, kế hoạch sử dụng đất, danh mục các dự án kêu gọi đầu tư, chính sách ưu đãi đầu tư, thông tin đấu thầu… kết hợp với tăng cường thông tin tuyên truyền về cải thiện môi trường đầu tư, kinh doanh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Tỉnh đầu tư cơ sở hạ tầng đáp ứng nhu cầu thu hút đầu tư, nhất là hạ tầng kỹ thuật đồng bộ ở các khu, cụm công nghiệp trên địa bàn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Tỉnh sẽ tập trung tạo sự chuyển biến mạnh về thái độ, trách nhiệm của đội ngũ cán bộ, công chức, viên chức đối với người dân, doanh nghiệp và thường xuyên kiểm tra, đánh giá việc thực hiện, chấp hành kỷ luật, kỷ cương hành chính, văn hóa công vụ, kiên quyết xử lý nghiêm các trường hợp nhũng nhiễu, tiêu cực, vi phạm kỷ luật…</a:t>
            </a:r>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endParaRPr lang="vi-VN" sz="1000" dirty="0">
              <a:latin typeface="Muli Light" panose="00000400000000000000" pitchFamily="2" charset="0"/>
            </a:endParaRPr>
          </a:p>
        </p:txBody>
      </p:sp>
    </p:spTree>
    <p:extLst>
      <p:ext uri="{BB962C8B-B14F-4D97-AF65-F5344CB8AC3E}">
        <p14:creationId xmlns:p14="http://schemas.microsoft.com/office/powerpoint/2010/main" val="3893827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ranh Phong Cảnh Quê Hương Nam Định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45" y="520040"/>
            <a:ext cx="6146879" cy="3228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2ED93C3-C7AA-467F-BBEA-AE2F250C73E8}"/>
              </a:ext>
            </a:extLst>
          </p:cNvPr>
          <p:cNvSpPr txBox="1"/>
          <p:nvPr/>
        </p:nvSpPr>
        <p:spPr>
          <a:xfrm>
            <a:off x="-14806" y="163792"/>
            <a:ext cx="327334" cy="246221"/>
          </a:xfrm>
          <a:prstGeom prst="rect">
            <a:avLst/>
          </a:prstGeom>
          <a:noFill/>
        </p:spPr>
        <p:txBody>
          <a:bodyPr wrap="none" rtlCol="0">
            <a:spAutoFit/>
          </a:bodyPr>
          <a:lstStyle/>
          <a:p>
            <a:r>
              <a:rPr lang="en-US" sz="1000" dirty="0" smtClean="0">
                <a:latin typeface="Prata" panose="00000500000000000000" pitchFamily="2" charset="0"/>
              </a:rPr>
              <a:t>27</a:t>
            </a:r>
            <a:endParaRPr lang="en-US" sz="1000" dirty="0">
              <a:latin typeface="Prata" panose="00000500000000000000" pitchFamily="2" charset="0"/>
            </a:endParaRPr>
          </a:p>
        </p:txBody>
      </p:sp>
      <p:sp>
        <p:nvSpPr>
          <p:cNvPr id="16" name="TextBox 15">
            <a:extLst>
              <a:ext uri="{FF2B5EF4-FFF2-40B4-BE49-F238E27FC236}">
                <a16:creationId xmlns="" xmlns:a16="http://schemas.microsoft.com/office/drawing/2014/main" id="{CD12E014-7EC6-4A7B-BD4E-E8951D0B0108}"/>
              </a:ext>
            </a:extLst>
          </p:cNvPr>
          <p:cNvSpPr txBox="1"/>
          <p:nvPr/>
        </p:nvSpPr>
        <p:spPr>
          <a:xfrm>
            <a:off x="388345" y="5086829"/>
            <a:ext cx="3188282" cy="4555093"/>
          </a:xfrm>
          <a:prstGeom prst="rect">
            <a:avLst/>
          </a:prstGeom>
          <a:noFill/>
        </p:spPr>
        <p:txBody>
          <a:bodyPr wrap="square" rtlCol="0">
            <a:spAutoFit/>
          </a:bodyPr>
          <a:lstStyle/>
          <a:p>
            <a:pPr algn="just"/>
            <a:r>
              <a:rPr lang="vi-VN" sz="1000" dirty="0">
                <a:solidFill>
                  <a:prstClr val="black"/>
                </a:solidFill>
                <a:latin typeface="Muli Light" panose="00000400000000000000" pitchFamily="2" charset="0"/>
              </a:rPr>
              <a:t>Thực hiện Nghị quyết số 76/NQ-CP ngày 15-7-2021, Nghị quyết số 04-NQ/TU ngày 18-6-2021 của Ban Chấp hành Đảng bộ tỉnh</a:t>
            </a:r>
            <a:r>
              <a:rPr lang="en-US" sz="1000" dirty="0">
                <a:solidFill>
                  <a:prstClr val="black"/>
                </a:solidFill>
                <a:latin typeface="Muli Light" panose="00000400000000000000" pitchFamily="2" charset="0"/>
              </a:rPr>
              <a:t> Nam </a:t>
            </a:r>
            <a:r>
              <a:rPr lang="en-US" sz="1000" dirty="0" err="1">
                <a:solidFill>
                  <a:prstClr val="black"/>
                </a:solidFill>
                <a:latin typeface="Muli Light" panose="00000400000000000000" pitchFamily="2" charset="0"/>
              </a:rPr>
              <a:t>Định</a:t>
            </a:r>
            <a:r>
              <a:rPr lang="vi-VN" sz="1000" dirty="0">
                <a:solidFill>
                  <a:prstClr val="black"/>
                </a:solidFill>
                <a:latin typeface="Muli Light" panose="00000400000000000000" pitchFamily="2" charset="0"/>
              </a:rPr>
              <a:t>, ngày 20-8-2021 UBND tỉnh đã ban hành Kế hoạch số 99/KH-UBND về đẩy mạnh cải cách hành chính (CCHC), nâng cao năng lực cạnh tranh (NLCT), xúc tiến và thu hút đầu tư giai đoạn 2021-2025</a:t>
            </a:r>
            <a:r>
              <a:rPr lang="vi-VN" sz="1000" dirty="0" smtClean="0">
                <a:solidFill>
                  <a:prstClr val="black"/>
                </a:solidFill>
                <a:latin typeface="Muli Light" panose="00000400000000000000" pitchFamily="2" charset="0"/>
              </a:rPr>
              <a:t>.</a:t>
            </a:r>
            <a:endParaRPr lang="en-US" sz="1000" dirty="0" smtClean="0">
              <a:solidFill>
                <a:prstClr val="black"/>
              </a:solidFill>
              <a:latin typeface="Muli Light" panose="00000400000000000000" pitchFamily="2" charset="0"/>
            </a:endParaRPr>
          </a:p>
          <a:p>
            <a:pPr algn="just"/>
            <a:endParaRPr lang="en-US" sz="1000" dirty="0">
              <a:solidFill>
                <a:prstClr val="black"/>
              </a:solidFill>
              <a:latin typeface="Muli Light" panose="00000400000000000000" pitchFamily="2" charset="0"/>
            </a:endParaRPr>
          </a:p>
          <a:p>
            <a:pPr algn="just"/>
            <a:r>
              <a:rPr lang="vi-VN" sz="1000" dirty="0">
                <a:solidFill>
                  <a:prstClr val="black"/>
                </a:solidFill>
                <a:latin typeface="Muli Light" panose="00000400000000000000" pitchFamily="2" charset="0"/>
              </a:rPr>
              <a:t>Mục tiêu của kế hoạch là: Tạo dựng môi trường đầu tư kinh doanh thông thoáng, minh bạch, bình đẳng, thân thiện, giảm chi phí và thời gian của doanh nghiệp nhằm thu hút đầu tư, nâng cao NLCT của tỉnh. Tạo được sự chuyển biến sâu sắc trong nhận thức của cán bộ, công chức về ý nghĩa, tầm quan trọng của Chỉ số năng lực cạnh tranh cấp tỉnh (PCI), về trách nhiệm của các sở, ngành và địa phương trong việc nâng cao thứ bậc xếp hạng PCI của tỉnh, tăng sự hài lòng của người dân và doanh nghiệp. Phấn đấu nâng cao điểm số và xếp hạng PCI tỉnh trong giai đoạn 2021-2025 thuộc trong nhóm các tỉnh đạt điểm khá trở lên</a:t>
            </a:r>
            <a:r>
              <a:rPr lang="vi-VN" sz="1000" dirty="0" smtClean="0">
                <a:solidFill>
                  <a:prstClr val="black"/>
                </a:solidFill>
                <a:latin typeface="Muli Light" panose="00000400000000000000" pitchFamily="2" charset="0"/>
              </a:rPr>
              <a:t>.</a:t>
            </a:r>
            <a:endParaRPr lang="en-US" sz="1000" dirty="0" smtClean="0">
              <a:solidFill>
                <a:prstClr val="black"/>
              </a:solidFill>
              <a:latin typeface="Muli Light" panose="00000400000000000000" pitchFamily="2" charset="0"/>
            </a:endParaRPr>
          </a:p>
          <a:p>
            <a:pPr algn="just"/>
            <a:endParaRPr lang="en-US" sz="1000" dirty="0">
              <a:solidFill>
                <a:prstClr val="black"/>
              </a:solidFill>
              <a:latin typeface="Muli Light" panose="00000400000000000000" pitchFamily="2" charset="0"/>
            </a:endParaRPr>
          </a:p>
          <a:p>
            <a:pPr algn="just"/>
            <a:r>
              <a:rPr lang="vi-VN" sz="1000" dirty="0">
                <a:solidFill>
                  <a:prstClr val="black"/>
                </a:solidFill>
                <a:latin typeface="Muli Light" panose="00000400000000000000" pitchFamily="2" charset="0"/>
              </a:rPr>
              <a:t>Phấn đấu đến năm 2025, Chỉ số CCHC (Par Index), Chỉ số hài lòng của người dân, tổ chức đối với sự phục vụ của cơ quan hành chính Nhà nước tỉnh thuộc nhóm khá trong bảng xếp hạng của cả nước. Tiếp tục giữ vững vị trí thuộc nhóm các tỉnh có vị trí cao về Chỉ số hiệu quả quản trị hành chính.</a:t>
            </a:r>
            <a:endParaRPr lang="en-US" sz="1000" dirty="0">
              <a:solidFill>
                <a:prstClr val="black"/>
              </a:solidFill>
              <a:latin typeface="Muli Light" panose="00000400000000000000" pitchFamily="2" charset="0"/>
            </a:endParaRPr>
          </a:p>
          <a:p>
            <a:pPr algn="just"/>
            <a:endParaRPr lang="en-US" sz="1000" dirty="0" smtClean="0">
              <a:solidFill>
                <a:prstClr val="black"/>
              </a:solidFill>
              <a:latin typeface="Muli Light" panose="00000400000000000000" pitchFamily="2" charset="0"/>
            </a:endParaRPr>
          </a:p>
        </p:txBody>
      </p:sp>
      <p:sp>
        <p:nvSpPr>
          <p:cNvPr id="17" name="TextBox 16">
            <a:extLst>
              <a:ext uri="{FF2B5EF4-FFF2-40B4-BE49-F238E27FC236}">
                <a16:creationId xmlns="" xmlns:a16="http://schemas.microsoft.com/office/drawing/2014/main" id="{E08ED32D-28DC-4F1D-9986-7CE9139D62CF}"/>
              </a:ext>
            </a:extLst>
          </p:cNvPr>
          <p:cNvSpPr txBox="1"/>
          <p:nvPr/>
        </p:nvSpPr>
        <p:spPr>
          <a:xfrm>
            <a:off x="3727062" y="5086829"/>
            <a:ext cx="2808162" cy="4401205"/>
          </a:xfrm>
          <a:prstGeom prst="rect">
            <a:avLst/>
          </a:prstGeom>
          <a:noFill/>
        </p:spPr>
        <p:txBody>
          <a:bodyPr wrap="square" rtlCol="0">
            <a:spAutoFit/>
          </a:bodyPr>
          <a:lstStyle/>
          <a:p>
            <a:pPr algn="just"/>
            <a:r>
              <a:rPr lang="vi-VN" sz="1000" dirty="0" smtClean="0">
                <a:solidFill>
                  <a:prstClr val="black"/>
                </a:solidFill>
                <a:latin typeface="Muli Light" panose="00000400000000000000" pitchFamily="2" charset="0"/>
              </a:rPr>
              <a:t>Để </a:t>
            </a:r>
            <a:r>
              <a:rPr lang="vi-VN" sz="1000" dirty="0">
                <a:solidFill>
                  <a:prstClr val="black"/>
                </a:solidFill>
                <a:latin typeface="Muli Light" panose="00000400000000000000" pitchFamily="2" charset="0"/>
              </a:rPr>
              <a:t>đạt được các mục tiêu đề ra, UBND tỉnh yêu cầu người đứng đầu các sở, ngành và địa phương cần chỉ đạo tập trung triển khai mạnh mẽ, toàn diện và quyết liệt công tác cải thiện Chỉ số CCHC, Chỉ số </a:t>
            </a:r>
            <a:r>
              <a:rPr lang="en-US" sz="1000" dirty="0">
                <a:solidFill>
                  <a:prstClr val="black"/>
                </a:solidFill>
                <a:latin typeface="Muli Light" panose="00000400000000000000" pitchFamily="2" charset="0"/>
              </a:rPr>
              <a:t>PCI</a:t>
            </a:r>
            <a:r>
              <a:rPr lang="vi-VN" sz="1000" dirty="0">
                <a:solidFill>
                  <a:prstClr val="black"/>
                </a:solidFill>
                <a:latin typeface="Muli Light" panose="00000400000000000000" pitchFamily="2" charset="0"/>
              </a:rPr>
              <a:t> năm 2021, định hướng đến năm 2025, đồng thời chịu trách nhiệm toàn diện trước UBND tỉnh, </a:t>
            </a:r>
            <a:endParaRPr lang="en-US" sz="1000" dirty="0" smtClean="0">
              <a:solidFill>
                <a:prstClr val="black"/>
              </a:solidFill>
              <a:latin typeface="Muli Light" panose="00000400000000000000" pitchFamily="2" charset="0"/>
            </a:endParaRPr>
          </a:p>
          <a:p>
            <a:pPr algn="just"/>
            <a:endParaRPr lang="en-US" sz="1000" dirty="0">
              <a:solidFill>
                <a:prstClr val="black"/>
              </a:solidFill>
              <a:latin typeface="Muli Light" panose="00000400000000000000" pitchFamily="2" charset="0"/>
            </a:endParaRPr>
          </a:p>
          <a:p>
            <a:pPr algn="just"/>
            <a:r>
              <a:rPr lang="vi-VN" sz="1000" dirty="0" smtClean="0">
                <a:solidFill>
                  <a:prstClr val="black"/>
                </a:solidFill>
                <a:latin typeface="Muli Light" panose="00000400000000000000" pitchFamily="2" charset="0"/>
              </a:rPr>
              <a:t>Chủ </a:t>
            </a:r>
            <a:r>
              <a:rPr lang="vi-VN" sz="1000" dirty="0">
                <a:solidFill>
                  <a:prstClr val="black"/>
                </a:solidFill>
                <a:latin typeface="Muli Light" panose="00000400000000000000" pitchFamily="2" charset="0"/>
              </a:rPr>
              <a:t>tịch UBND tỉnh trong việc chỉ đạo thực hiện nhiệm vụ nâng cao </a:t>
            </a:r>
            <a:r>
              <a:rPr lang="en-US" sz="1000" dirty="0">
                <a:solidFill>
                  <a:prstClr val="black"/>
                </a:solidFill>
                <a:latin typeface="Muli Light" panose="00000400000000000000" pitchFamily="2" charset="0"/>
              </a:rPr>
              <a:t>PCI</a:t>
            </a:r>
            <a:r>
              <a:rPr lang="vi-VN" sz="1000" dirty="0">
                <a:solidFill>
                  <a:prstClr val="black"/>
                </a:solidFill>
                <a:latin typeface="Muli Light" panose="00000400000000000000" pitchFamily="2" charset="0"/>
              </a:rPr>
              <a:t> của đơn vị, địa phương. UBND tỉnh cũng đặt ra 9 nhóm nhiệm vụ chung các sở, ngành, địa phương cần tập trung thực hiện gồm: Cải thiện các chỉ số thành phần trong PCI; nâng cao chất lượng CCHC; nêu cao vai trò, trách nhiệm người đứng đầu; tăng cường phối hợp giữa các sở, ban, ngành và địa phương; nâng cao tính minh bạch và hỗ trợ doanh nghiệp tiếp cận thông tin; nâng cao hiệu quả thanh tra, kiểm tra đối với doanh nghiệp; đẩy mạnh ứng dụng công nghệ thông tin; nâng cao chất lượng phục vụ của cán bộ, công chức, viên chức; thực hiện tốt công tác quy hoạch, quản lý quy hoạch và huy động tối đa các nguồn lực để đầu tư xây dựng kết cấu hạ tầng kinh tế - xã hội./.</a:t>
            </a:r>
            <a:endParaRPr lang="en-US" sz="1000" dirty="0">
              <a:solidFill>
                <a:prstClr val="black"/>
              </a:solidFill>
              <a:latin typeface="Muli Light" panose="00000400000000000000" pitchFamily="2" charset="0"/>
            </a:endParaRPr>
          </a:p>
          <a:p>
            <a:pPr algn="just"/>
            <a:endParaRPr lang="en-US" sz="1000" dirty="0" smtClean="0">
              <a:solidFill>
                <a:prstClr val="black"/>
              </a:solidFill>
              <a:latin typeface="Muli Light" panose="00000400000000000000" pitchFamily="2" charset="0"/>
            </a:endParaRPr>
          </a:p>
          <a:p>
            <a:pPr algn="r"/>
            <a:r>
              <a:rPr lang="en-US" sz="1000" dirty="0" smtClean="0">
                <a:solidFill>
                  <a:prstClr val="black"/>
                </a:solidFill>
                <a:latin typeface="Muli Light" panose="00000400000000000000" pitchFamily="2" charset="0"/>
              </a:rPr>
              <a:t>Theo </a:t>
            </a:r>
            <a:r>
              <a:rPr lang="en-US" sz="1000" dirty="0" err="1">
                <a:solidFill>
                  <a:prstClr val="black"/>
                </a:solidFill>
                <a:latin typeface="Muli Light" panose="00000400000000000000" pitchFamily="2" charset="0"/>
                <a:hlinkClick r:id="rId3"/>
              </a:rPr>
              <a:t>Báo</a:t>
            </a:r>
            <a:r>
              <a:rPr lang="en-US" sz="1000" dirty="0">
                <a:solidFill>
                  <a:prstClr val="black"/>
                </a:solidFill>
                <a:latin typeface="Muli Light" panose="00000400000000000000" pitchFamily="2" charset="0"/>
                <a:hlinkClick r:id="rId3"/>
              </a:rPr>
              <a:t> Nam </a:t>
            </a:r>
            <a:r>
              <a:rPr lang="en-US" sz="1000" dirty="0" err="1">
                <a:solidFill>
                  <a:prstClr val="black"/>
                </a:solidFill>
                <a:latin typeface="Muli Light" panose="00000400000000000000" pitchFamily="2" charset="0"/>
                <a:hlinkClick r:id="rId3"/>
              </a:rPr>
              <a:t>Định</a:t>
            </a:r>
            <a:endParaRPr lang="en-US" sz="1000" dirty="0">
              <a:solidFill>
                <a:prstClr val="black"/>
              </a:solidFill>
              <a:latin typeface="Muli Light" panose="00000400000000000000" pitchFamily="2" charset="0"/>
            </a:endParaRPr>
          </a:p>
        </p:txBody>
      </p:sp>
      <p:sp>
        <p:nvSpPr>
          <p:cNvPr id="18" name="TextBox 17">
            <a:extLst>
              <a:ext uri="{FF2B5EF4-FFF2-40B4-BE49-F238E27FC236}">
                <a16:creationId xmlns="" xmlns:a16="http://schemas.microsoft.com/office/drawing/2014/main" id="{81B6447F-D2FF-4902-B54C-1EA5AD975CFB}"/>
              </a:ext>
            </a:extLst>
          </p:cNvPr>
          <p:cNvSpPr txBox="1"/>
          <p:nvPr/>
        </p:nvSpPr>
        <p:spPr>
          <a:xfrm>
            <a:off x="391583" y="3748284"/>
            <a:ext cx="6143641" cy="1200329"/>
          </a:xfrm>
          <a:prstGeom prst="rect">
            <a:avLst/>
          </a:prstGeom>
          <a:solidFill>
            <a:srgbClr val="022F43"/>
          </a:solidFill>
        </p:spPr>
        <p:txBody>
          <a:bodyPr wrap="square" rtlCol="0">
            <a:spAutoFit/>
          </a:bodyPr>
          <a:lstStyle/>
          <a:p>
            <a:r>
              <a:rPr lang="en-US" sz="2400" b="1" dirty="0">
                <a:solidFill>
                  <a:schemeClr val="bg1"/>
                </a:solidFill>
                <a:latin typeface="Prata" panose="00000500000000000000" pitchFamily="2" charset="0"/>
              </a:rPr>
              <a:t>Nam </a:t>
            </a:r>
            <a:r>
              <a:rPr lang="en-US" sz="2400" b="1" dirty="0" err="1">
                <a:solidFill>
                  <a:schemeClr val="bg1"/>
                </a:solidFill>
                <a:latin typeface="Prata" panose="00000500000000000000" pitchFamily="2" charset="0"/>
              </a:rPr>
              <a:t>Định</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Nâng</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cao</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chỉ</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số</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năng</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lực</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cạnh</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tranh</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cải</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cách</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hành</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chính</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của</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tỉnh</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giai</a:t>
            </a:r>
            <a:r>
              <a:rPr lang="en-US" sz="2400" b="1" dirty="0">
                <a:solidFill>
                  <a:schemeClr val="bg1"/>
                </a:solidFill>
                <a:latin typeface="Prata" panose="00000500000000000000" pitchFamily="2" charset="0"/>
              </a:rPr>
              <a:t> </a:t>
            </a:r>
            <a:r>
              <a:rPr lang="en-US" sz="2400" b="1" dirty="0" err="1">
                <a:solidFill>
                  <a:schemeClr val="bg1"/>
                </a:solidFill>
                <a:latin typeface="Prata" panose="00000500000000000000" pitchFamily="2" charset="0"/>
              </a:rPr>
              <a:t>đoạn</a:t>
            </a:r>
            <a:r>
              <a:rPr lang="en-US" sz="2400" b="1" dirty="0">
                <a:solidFill>
                  <a:schemeClr val="bg1"/>
                </a:solidFill>
                <a:latin typeface="Prata" panose="00000500000000000000" pitchFamily="2" charset="0"/>
              </a:rPr>
              <a:t> 2021-2025</a:t>
            </a:r>
          </a:p>
        </p:txBody>
      </p:sp>
      <p:sp>
        <p:nvSpPr>
          <p:cNvPr id="9" name="Rectangle 8">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11" name="Rectangle 10">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Tree>
    <p:extLst>
      <p:ext uri="{BB962C8B-B14F-4D97-AF65-F5344CB8AC3E}">
        <p14:creationId xmlns:p14="http://schemas.microsoft.com/office/powerpoint/2010/main" val="1372967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8 điểm check in đẹp và chất khi du lịch Quảng Nam - iVIVU.com"/>
          <p:cNvPicPr>
            <a:picLocks noChangeAspect="1" noChangeArrowheads="1"/>
          </p:cNvPicPr>
          <p:nvPr/>
        </p:nvPicPr>
        <p:blipFill rotWithShape="1">
          <a:blip r:embed="rId2">
            <a:extLst>
              <a:ext uri="{28A0092B-C50C-407E-A947-70E740481C1C}">
                <a14:useLocalDpi xmlns:a14="http://schemas.microsoft.com/office/drawing/2010/main" val="0"/>
              </a:ext>
            </a:extLst>
          </a:blip>
          <a:srcRect l="-278" t="22083" r="278" b="14067"/>
          <a:stretch/>
        </p:blipFill>
        <p:spPr bwMode="auto">
          <a:xfrm>
            <a:off x="-26670" y="581497"/>
            <a:ext cx="6884670" cy="29192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28</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528061" y="3648470"/>
            <a:ext cx="3023730" cy="6401753"/>
          </a:xfrm>
          <a:prstGeom prst="rect">
            <a:avLst/>
          </a:prstGeom>
          <a:noFill/>
        </p:spPr>
        <p:txBody>
          <a:bodyPr wrap="square" rtlCol="0">
            <a:spAutoFit/>
          </a:bodyPr>
          <a:lstStyle/>
          <a:p>
            <a:pPr algn="just"/>
            <a:r>
              <a:rPr lang="vi-VN" sz="1000" dirty="0" smtClean="0">
                <a:latin typeface="Muli Light" panose="00000400000000000000" pitchFamily="2" charset="0"/>
              </a:rPr>
              <a:t>Cụ thể, ban hành Hướng dẫn trình tự, thủ tục lựa chọn đầu tư thực hiện dự án đầu tư trên địa bàn tỉnh Quảng Nam với tinh thần vừa triển khai vừa đánh giá kết quả thực tế để cập nhật điều chỉnh, bổ sung kịp thời; trong </a:t>
            </a:r>
            <a:r>
              <a:rPr lang="vi-VN" sz="1000" dirty="0">
                <a:latin typeface="Muli Light" panose="00000400000000000000" pitchFamily="2" charset="0"/>
              </a:rPr>
              <a:t>đó lưu ý đối với dự án lựa chọn nhà đầu tư theo tiêu chí, hồ sơ đề xuất dự án của nhà đầu tư phải phù hợp thực tế và không quá chi tiết</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Bên cạnh việc đẩy nhanh tiến độ lập Quy hoạch tỉnh Quảng Nam thời kỳ 2021-2030, tầm nhìn đến năm 2050 đảm bảo đúng quy định của Luật Quy hoạch, Sở Kế hoạch và Đầu tư sẽ </a:t>
            </a:r>
            <a:r>
              <a:rPr lang="en-US" sz="1000" dirty="0">
                <a:latin typeface="Muli Light" panose="00000400000000000000" pitchFamily="2" charset="0"/>
              </a:rPr>
              <a:t>t</a:t>
            </a:r>
            <a:r>
              <a:rPr lang="vi-VN" sz="1000" dirty="0">
                <a:latin typeface="Muli Light" panose="00000400000000000000" pitchFamily="2" charset="0"/>
              </a:rPr>
              <a:t>ham mưu UBND tỉnh triển khai các kênh tương tác trực tiếp với doanh nghiệp theo nhiều hình thức khác nhau (trực tuyến, hotline, phần mềm ứng dụng…) để giải quyết kịp thời những khó khăn, vướng mắc của doanh nghiệp trong quá trình hoạt động đầu tư sản xuất kinh doanh trên địa bàn tỉnh</a:t>
            </a:r>
            <a:r>
              <a:rPr lang="en-US" sz="1000" dirty="0">
                <a:latin typeface="Muli Light" panose="00000400000000000000" pitchFamily="2" charset="0"/>
              </a:rPr>
              <a:t>,</a:t>
            </a:r>
            <a:r>
              <a:rPr lang="vi-VN" sz="1000" dirty="0">
                <a:latin typeface="Muli Light" panose="00000400000000000000" pitchFamily="2" charset="0"/>
              </a:rPr>
              <a:t> bên cạnh nhiều giải pháp khác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Bên cạnh đó, UBND thành phố Hội An cũng sẽ chủ trì, phối hợp với Sở Xây dựng và đơn vị tư vấn khẩn trương xây dựng Đề cương sơ bộ về định hướng quy hoạch phát triển đô thị của thành phố Hội An để tạo điều kiện bố trí các dự án đầu tư mới vào thành phố Hội An, trong đó đồ án quy hoạch phải đảm bảo chất lượng, phát huy tối đa giá trị lịch sử – văn hóa, di sản thiên nhiên và phù hợp với quy hoạch phát triển tổng thể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Kể từ năm 2021, các địa phương cũng được yêu cầu xây dựng Lịch Tiếp doanh nghiệp và công dân định kỳ do Chủ tịch, Phó Chủ tịch UBND cấp huyện chủ trì các buổi tiếp để giải quyết kịp thời và tháo gỡ khó khăn, vướng mắc cho người dân và doanh nghiệp tại địa phương</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3"/>
              </a:rPr>
              <a:t>TheSaigonTimes</a:t>
            </a:r>
            <a:endParaRPr lang="en-US" sz="1000" dirty="0">
              <a:latin typeface="Muli Light" panose="00000400000000000000" pitchFamily="2" charset="0"/>
            </a:endParaRPr>
          </a:p>
          <a:p>
            <a:pPr algn="just"/>
            <a:endParaRPr lang="vi-VN"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2724239"/>
            <a:ext cx="6858001" cy="800219"/>
          </a:xfrm>
          <a:prstGeom prst="rect">
            <a:avLst/>
          </a:prstGeom>
          <a:solidFill>
            <a:srgbClr val="022F43"/>
          </a:solidFill>
        </p:spPr>
        <p:txBody>
          <a:bodyPr wrap="square">
            <a:spAutoFit/>
          </a:bodyPr>
          <a:lstStyle/>
          <a:p>
            <a:r>
              <a:rPr lang="vi-VN" sz="2300" b="1" dirty="0" smtClean="0">
                <a:solidFill>
                  <a:schemeClr val="bg1"/>
                </a:solidFill>
                <a:latin typeface="Prata" panose="00000500000000000000" pitchFamily="2" charset="0"/>
              </a:rPr>
              <a:t>Quảng </a:t>
            </a:r>
            <a:r>
              <a:rPr lang="vi-VN" sz="2300" b="1" dirty="0">
                <a:solidFill>
                  <a:schemeClr val="bg1"/>
                </a:solidFill>
                <a:latin typeface="Prata" panose="00000500000000000000" pitchFamily="2" charset="0"/>
              </a:rPr>
              <a:t>Nam: Đặt mục tiêu vào Top 5 về </a:t>
            </a:r>
            <a:r>
              <a:rPr lang="vi-VN" sz="2300" b="1" dirty="0" smtClean="0">
                <a:solidFill>
                  <a:schemeClr val="bg1"/>
                </a:solidFill>
                <a:latin typeface="Prata" panose="00000500000000000000" pitchFamily="2" charset="0"/>
              </a:rPr>
              <a:t>PC</a:t>
            </a:r>
            <a:r>
              <a:rPr lang="en-US" sz="2300" b="1" dirty="0" smtClean="0">
                <a:solidFill>
                  <a:schemeClr val="bg1"/>
                </a:solidFill>
                <a:latin typeface="Prata" panose="00000500000000000000" pitchFamily="2" charset="0"/>
              </a:rPr>
              <a:t>I  </a:t>
            </a:r>
            <a:r>
              <a:rPr lang="en-US" sz="2300" b="1" dirty="0" err="1" smtClean="0">
                <a:solidFill>
                  <a:schemeClr val="bg1"/>
                </a:solidFill>
                <a:latin typeface="Prata" panose="00000500000000000000" pitchFamily="2" charset="0"/>
              </a:rPr>
              <a:t>năm</a:t>
            </a:r>
            <a:r>
              <a:rPr lang="en-US" sz="2300" b="1" dirty="0" smtClean="0">
                <a:solidFill>
                  <a:schemeClr val="bg1"/>
                </a:solidFill>
                <a:latin typeface="Prata" panose="00000500000000000000" pitchFamily="2" charset="0"/>
              </a:rPr>
              <a:t> 2025</a:t>
            </a:r>
            <a:endParaRPr lang="en-US" sz="23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310575" y="3687197"/>
            <a:ext cx="3091755" cy="5786199"/>
          </a:xfrm>
          <a:prstGeom prst="rect">
            <a:avLst/>
          </a:prstGeom>
          <a:noFill/>
        </p:spPr>
        <p:txBody>
          <a:bodyPr wrap="square" rtlCol="0">
            <a:spAutoFit/>
          </a:bodyPr>
          <a:lstStyle/>
          <a:p>
            <a:pPr algn="just"/>
            <a:r>
              <a:rPr lang="vi-VN" sz="1000" dirty="0">
                <a:latin typeface="Muli Light" panose="00000400000000000000" pitchFamily="2" charset="0"/>
              </a:rPr>
              <a:t>Quảng Nam sẽ cải thiện môi trường đầu tư, nâng cao thứ hạng Chỉ số năng lực cạnh tranh cấp tỉnh (PCI), vào danh sách 5 địa phương (Top 5) đứng đầu về PCI trong năm 2025</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Để làm được điều này, ông Lê Trí Thanh, Chủ tịch UBND tỉnh Quảng Nam, đã đưa ra nhiều yêu cầu và giải pháp trong kết luận của mình vừa được công bố sau Hội nghị trực tuyến Cải thiện môi trường đầu tư, nâng cao thứ hạng Chỉ số PCI Quảng Nam giai đoạn 2021-2025 và Công bố thứ hạng Chỉ số DDCI (Bộ chỉ số đánh giá năng lực điều hành cấp sở, ban, ngành và địa phương thuộc tỉnh) Quảng Nam năm 2019</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Cụ thể, theo ông Thanh, những thành quả đạt được trong cải thiện môi trường đầu tư, nâng cao thứ hạng Chỉ số PCI trong thời gian qua được cộng đồng doanh nghiệp đánh giá cao. Tuy nhiên, vẫn còn tồn tại trong công tác thu hút đầu tư, hỗ trợ triển khai dự án, tháo gỡ những vướng mắc trong quá trình sản xuất kinh doanh; công tác cải cách thủ tục hành chính; quản lý quy hoạch; xây dựng giá đất và tổ chức thực hiện kế hoạch sử dụng đất; công tác tổ chức bộ máy nhân sự và phối hợp trong thực thi công vụ liên quan đến giải quyết thủ tục đầu tư vẫn còn hạn chế</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Để khắc phục ngay những tồn tại nhằm tiếp tục cải thiện mạnh mẽ môi trường đầu tư kinh doanh, phấn đấu đến năm 2025 chỉ số PCI của tỉnh đạt vào Top 5 cả nước, Chủ tịch UBND tỉnh Quảng Nam yêu cầu Sở Kế hoạch và Đầu tư chủ trì, theo dõi, hướng dẫn và phối hợp với các đơn vị, địa phương liên quan triển khai thực hiện tốt Quyết định số 3376/QĐ-UBND ngày 01-12-2020 của UBND tỉnh. </a:t>
            </a:r>
          </a:p>
        </p:txBody>
      </p:sp>
    </p:spTree>
    <p:extLst>
      <p:ext uri="{BB962C8B-B14F-4D97-AF65-F5344CB8AC3E}">
        <p14:creationId xmlns:p14="http://schemas.microsoft.com/office/powerpoint/2010/main" val="2961259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op 23 Địa Điểm Du Lịch Vĩnh Long Khiến Du Khách Quên Lối Về - DaNangAZ"/>
          <p:cNvPicPr>
            <a:picLocks noChangeAspect="1" noChangeArrowheads="1"/>
          </p:cNvPicPr>
          <p:nvPr/>
        </p:nvPicPr>
        <p:blipFill rotWithShape="1">
          <a:blip r:embed="rId2">
            <a:extLst>
              <a:ext uri="{28A0092B-C50C-407E-A947-70E740481C1C}">
                <a14:useLocalDpi xmlns:a14="http://schemas.microsoft.com/office/drawing/2010/main" val="0"/>
              </a:ext>
            </a:extLst>
          </a:blip>
          <a:srcRect b="21751"/>
          <a:stretch/>
        </p:blipFill>
        <p:spPr bwMode="auto">
          <a:xfrm>
            <a:off x="0" y="591426"/>
            <a:ext cx="6858001" cy="30185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29</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4155620"/>
            <a:ext cx="2948799" cy="5478423"/>
          </a:xfrm>
          <a:prstGeom prst="rect">
            <a:avLst/>
          </a:prstGeom>
          <a:noFill/>
        </p:spPr>
        <p:txBody>
          <a:bodyPr wrap="square" rtlCol="0">
            <a:spAutoFit/>
          </a:bodyPr>
          <a:lstStyle/>
          <a:p>
            <a:pPr algn="just"/>
            <a:r>
              <a:rPr lang="vi-VN" sz="1000" dirty="0" smtClean="0">
                <a:latin typeface="Muli Light" panose="00000400000000000000" pitchFamily="2" charset="0"/>
              </a:rPr>
              <a:t>Nâng </a:t>
            </a:r>
            <a:r>
              <a:rPr lang="vi-VN" sz="1000" dirty="0">
                <a:latin typeface="Muli Light" panose="00000400000000000000" pitchFamily="2" charset="0"/>
              </a:rPr>
              <a:t>cao hiệu lực, hiệu quả công tác quản lý nhà nước trong giải quyết khó khăn, hỗ trợ, phát triển doanh nghiệp</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smtClean="0">
                <a:latin typeface="Muli Light" panose="00000400000000000000" pitchFamily="2" charset="0"/>
              </a:rPr>
              <a:t>Đẩy </a:t>
            </a:r>
            <a:r>
              <a:rPr lang="vi-VN" sz="1000" dirty="0">
                <a:latin typeface="Muli Light" panose="00000400000000000000" pitchFamily="2" charset="0"/>
              </a:rPr>
              <a:t>mạnh cung cấp các dịch vụ hỗ trợ doanh nghiệp, khuyến khích doanh nghiệp khởi nghiệp sáng tạo</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Tăng cường kiểm tra để thực hiện ngày càng tốt hơn tính minh bạch, giảm chi phí không chính thức, tạo cạnh tranh bình đẳng cho doanh nghiệp</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Tăng cường gặp gỡ, đối thoại, giải quyết các khó khăn, vướng mắc của doanh nghiệp</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Chủ tịch UBND tỉnh Vĩnh Long yêu cầu Thủ trưởng các Sở, ban, ngành tỉnh, Chủ tịch UBND các huyện, thị xã, thành phố xem việc cải thiện môi trường kinh doanh, nâng cao năng lực cạnh tranh là nhiệm vụ trọng tâm ưu tiên, trực tiếp chỉ đạo, chịu trách nhiệm trước UBND Tỉnh, Chủ tịch UBND Tỉnh về kết quả cải thiện môi trường kinh doanh, nâng cao năng lực cạnh tranh trên lĩnh vực, địa bàn quản lý</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Theo kết quả công bố PCI năm 2020, tỉnh Vĩnh Long đạt 69,34 điểm và đứng vị trí thứ 6/63 tỉnh, thành phố trong cả nước (giảm 3 bậc so với năm 2019); xếp hạng 3 trong khu vực Đồng bằng sông Cửu Long (sau tỉnh Đồng Tháp và Long An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3"/>
              </a:rPr>
              <a:t>Báo</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Đầu</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tư</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1" y="3217560"/>
            <a:ext cx="6858001" cy="784830"/>
          </a:xfrm>
          <a:prstGeom prst="rect">
            <a:avLst/>
          </a:prstGeom>
          <a:solidFill>
            <a:srgbClr val="022F43"/>
          </a:solidFill>
        </p:spPr>
        <p:txBody>
          <a:bodyPr wrap="square">
            <a:spAutoFit/>
          </a:bodyPr>
          <a:lstStyle/>
          <a:p>
            <a:r>
              <a:rPr lang="vi-VN" sz="2250" b="1" dirty="0">
                <a:solidFill>
                  <a:schemeClr val="bg1"/>
                </a:solidFill>
                <a:latin typeface="Prata" panose="00000500000000000000" pitchFamily="2" charset="0"/>
              </a:rPr>
              <a:t>Vĩnh Long: Thực hiện 6 biện pháp nhằm nâng cao chỉ số năng lực cạnh tranh</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49902" y="4155620"/>
            <a:ext cx="3187005" cy="5632311"/>
          </a:xfrm>
          <a:prstGeom prst="rect">
            <a:avLst/>
          </a:prstGeom>
          <a:noFill/>
        </p:spPr>
        <p:txBody>
          <a:bodyPr wrap="square" rtlCol="0">
            <a:spAutoFit/>
          </a:bodyPr>
          <a:lstStyle/>
          <a:p>
            <a:pPr algn="just"/>
            <a:r>
              <a:rPr lang="vi-VN" sz="1000" dirty="0">
                <a:latin typeface="Muli Light" panose="00000400000000000000" pitchFamily="2" charset="0"/>
              </a:rPr>
              <a:t>Ngày 14/9, Chủ tịch UBND tỉnh Vĩnh Long, ông Lữ Quang Ngời đã ký ban hành Chỉ thị về việc tăng cường thực hiện các biện pháp nhằm nâng cao Chỉ số năng lực cạnh tranh của tỉnh Vĩnh Long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Theo UBND tỉnh Vĩnh Long, kết quả khảo sát điều tra Chỉ số năng lực cạnh tranh cấp tỉnh (PCI) năm 2020 của Phòng Thương mại và Công nghiệp Việt Nam (VCCI) cho thấy, cộng đồng doanh nghiệp cảm nhận, đánh giá về chất lượng điều hành kinh tế và môi trường kinh doanh của Tỉnh vẫn còn một số mặt chưa tốt, thể hiện ở các lĩnh vực có chỉ số thành phần tụt giảm điểm số hoặc thứ hạng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Do đó, tỉnh Vĩnh Long cần nỗ lực nhiều hơn để tạo môi trường kinh doanh thuận lợi cho doanh nghiệp, thu hút nhiều nhà đầu tư đến Vĩnh Long. Đồng thời, phải quyết liệt hơn trong việc khắc phục những hạn chế nhằm cải thiện cả về điểm số và thứ hạng đối với các chỉ số trong thời gian tới</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Để tiếp tục cải thiện chỉ số PCI của Tỉnh trong năm 2021 và những năm tiếp theo, Chủ tịch UBND tỉnh Vĩnh Long chỉ thị các cấp, các ngành và địa phương tập trung thực hiện tốt 6 nội dung quan trọng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Đó là, tăng cường trách nhiệm, tính chủ động của các sở, ban, ngành và các đơn vị được phân công chủ trì cải thiện chỉ số PCI và từng chỉ số PCI thành phần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a:latin typeface="Muli Light" panose="00000400000000000000" pitchFamily="2" charset="0"/>
              </a:rPr>
              <a:t>Đẩy mạnh cải cách hành chính, rút ngắn thời gian thực hiện thủ tục hành chính liên quan đến hoạt động đầu tư, kinh doanh của doanh nghiệp.</a:t>
            </a:r>
            <a:endParaRPr lang="en-US" sz="1000" dirty="0">
              <a:latin typeface="Muli Light" panose="00000400000000000000" pitchFamily="2" charset="0"/>
            </a:endParaRPr>
          </a:p>
          <a:p>
            <a:pPr algn="just"/>
            <a:endParaRPr lang="vi-VN" sz="1000" dirty="0">
              <a:latin typeface="Muli Light" panose="00000400000000000000" pitchFamily="2" charset="0"/>
            </a:endParaRPr>
          </a:p>
          <a:p>
            <a:pPr algn="just"/>
            <a:endParaRPr lang="vi-VN" sz="1000" dirty="0">
              <a:latin typeface="Muli Light" panose="00000400000000000000" pitchFamily="2" charset="0"/>
            </a:endParaRPr>
          </a:p>
        </p:txBody>
      </p:sp>
    </p:spTree>
    <p:extLst>
      <p:ext uri="{BB962C8B-B14F-4D97-AF65-F5344CB8AC3E}">
        <p14:creationId xmlns:p14="http://schemas.microsoft.com/office/powerpoint/2010/main" val="316206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ld economics forex trading blue background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396" t="36056" r="396" b="16336"/>
          <a:stretch/>
        </p:blipFill>
        <p:spPr bwMode="auto">
          <a:xfrm>
            <a:off x="330246" y="496161"/>
            <a:ext cx="6299154" cy="1997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2ED93C3-C7AA-467F-BBEA-AE2F250C73E8}"/>
              </a:ext>
            </a:extLst>
          </p:cNvPr>
          <p:cNvSpPr txBox="1"/>
          <p:nvPr/>
        </p:nvSpPr>
        <p:spPr>
          <a:xfrm>
            <a:off x="9520" y="178836"/>
            <a:ext cx="354584" cy="246221"/>
          </a:xfrm>
          <a:prstGeom prst="rect">
            <a:avLst/>
          </a:prstGeom>
          <a:noFill/>
        </p:spPr>
        <p:txBody>
          <a:bodyPr wrap="none" rtlCol="0">
            <a:spAutoFit/>
          </a:bodyPr>
          <a:lstStyle/>
          <a:p>
            <a:r>
              <a:rPr lang="en-US" sz="1000" dirty="0" smtClean="0">
                <a:latin typeface="Prata" panose="00000500000000000000" pitchFamily="2" charset="0"/>
              </a:rPr>
              <a:t>03</a:t>
            </a:r>
            <a:endParaRPr lang="en-US" sz="1000" dirty="0">
              <a:latin typeface="Prata" panose="00000500000000000000" pitchFamily="2" charset="0"/>
            </a:endParaRPr>
          </a:p>
        </p:txBody>
      </p:sp>
      <p:sp>
        <p:nvSpPr>
          <p:cNvPr id="11" name="Rectangle 10">
            <a:extLst>
              <a:ext uri="{FF2B5EF4-FFF2-40B4-BE49-F238E27FC236}">
                <a16:creationId xmlns:a16="http://schemas.microsoft.com/office/drawing/2014/main" xmlns="" id="{3EFA6CF9-FB1E-4ACD-875F-1E6349E083DC}"/>
              </a:ext>
            </a:extLst>
          </p:cNvPr>
          <p:cNvSpPr/>
          <p:nvPr/>
        </p:nvSpPr>
        <p:spPr>
          <a:xfrm>
            <a:off x="364104" y="817004"/>
            <a:ext cx="6265296" cy="1154162"/>
          </a:xfrm>
          <a:prstGeom prst="rect">
            <a:avLst/>
          </a:prstGeom>
          <a:noFill/>
        </p:spPr>
        <p:txBody>
          <a:bodyPr wrap="square">
            <a:spAutoFit/>
          </a:bodyPr>
          <a:lstStyle/>
          <a:p>
            <a:pPr fontAlgn="base"/>
            <a:r>
              <a:rPr lang="en-US" sz="2300" b="1" dirty="0" err="1" smtClean="0">
                <a:solidFill>
                  <a:schemeClr val="bg1"/>
                </a:solidFill>
                <a:latin typeface="Prata" panose="00000500000000000000" pitchFamily="2" charset="0"/>
              </a:rPr>
              <a:t>Định</a:t>
            </a:r>
            <a:r>
              <a:rPr lang="en-US" sz="2300" b="1" dirty="0" smtClean="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vị</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nền</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kinh</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tế</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Việt</a:t>
            </a:r>
            <a:r>
              <a:rPr lang="en-US" sz="2300" b="1" dirty="0">
                <a:solidFill>
                  <a:schemeClr val="bg1"/>
                </a:solidFill>
                <a:latin typeface="Prata" panose="00000500000000000000" pitchFamily="2" charset="0"/>
              </a:rPr>
              <a:t> Nam </a:t>
            </a:r>
            <a:r>
              <a:rPr lang="en-US" sz="2300" b="1" dirty="0" err="1">
                <a:solidFill>
                  <a:schemeClr val="bg1"/>
                </a:solidFill>
                <a:latin typeface="Prata" panose="00000500000000000000" pitchFamily="2" charset="0"/>
              </a:rPr>
              <a:t>trong</a:t>
            </a:r>
            <a:r>
              <a:rPr lang="en-US" sz="2300" b="1" dirty="0">
                <a:solidFill>
                  <a:schemeClr val="bg1"/>
                </a:solidFill>
                <a:latin typeface="Prata" panose="00000500000000000000" pitchFamily="2" charset="0"/>
              </a:rPr>
              <a:t> </a:t>
            </a:r>
            <a:endParaRPr lang="en-US" sz="2300" b="1" dirty="0" smtClean="0">
              <a:solidFill>
                <a:schemeClr val="bg1"/>
              </a:solidFill>
              <a:latin typeface="Prata" panose="00000500000000000000" pitchFamily="2" charset="0"/>
            </a:endParaRPr>
          </a:p>
          <a:p>
            <a:pPr fontAlgn="base"/>
            <a:r>
              <a:rPr lang="en-US" sz="2300" b="1" dirty="0" err="1" smtClean="0">
                <a:solidFill>
                  <a:schemeClr val="bg1"/>
                </a:solidFill>
                <a:latin typeface="Prata" panose="00000500000000000000" pitchFamily="2" charset="0"/>
              </a:rPr>
              <a:t>bối</a:t>
            </a:r>
            <a:r>
              <a:rPr lang="en-US" sz="2300" b="1" dirty="0" smtClean="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cảnh</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biến</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động</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toàn</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cầu</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Thời</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cơ</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và</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thách</a:t>
            </a:r>
            <a:r>
              <a:rPr lang="en-US" sz="2300" b="1" dirty="0">
                <a:solidFill>
                  <a:schemeClr val="bg1"/>
                </a:solidFill>
                <a:latin typeface="Prata" panose="00000500000000000000" pitchFamily="2" charset="0"/>
              </a:rPr>
              <a:t> </a:t>
            </a:r>
            <a:r>
              <a:rPr lang="en-US" sz="2300" b="1" dirty="0" err="1">
                <a:solidFill>
                  <a:schemeClr val="bg1"/>
                </a:solidFill>
                <a:latin typeface="Prata" panose="00000500000000000000" pitchFamily="2" charset="0"/>
              </a:rPr>
              <a:t>thức</a:t>
            </a:r>
            <a:endParaRPr lang="en-US" sz="2300" b="1" dirty="0">
              <a:solidFill>
                <a:schemeClr val="bg1"/>
              </a:solidFill>
              <a:latin typeface="Prata" panose="00000500000000000000" pitchFamily="2" charset="0"/>
            </a:endParaRPr>
          </a:p>
        </p:txBody>
      </p:sp>
      <p:sp>
        <p:nvSpPr>
          <p:cNvPr id="16" name="TextBox 15">
            <a:extLst>
              <a:ext uri="{FF2B5EF4-FFF2-40B4-BE49-F238E27FC236}">
                <a16:creationId xmlns:a16="http://schemas.microsoft.com/office/drawing/2014/main" xmlns="" id="{CD12E014-7EC6-4A7B-BD4E-E8951D0B0108}"/>
              </a:ext>
            </a:extLst>
          </p:cNvPr>
          <p:cNvSpPr txBox="1"/>
          <p:nvPr/>
        </p:nvSpPr>
        <p:spPr>
          <a:xfrm>
            <a:off x="278961" y="2602675"/>
            <a:ext cx="3138816" cy="7325082"/>
          </a:xfrm>
          <a:prstGeom prst="rect">
            <a:avLst/>
          </a:prstGeom>
          <a:noFill/>
        </p:spPr>
        <p:txBody>
          <a:bodyPr wrap="square" rtlCol="0">
            <a:spAutoFit/>
          </a:bodyPr>
          <a:lstStyle/>
          <a:p>
            <a:pPr algn="just" fontAlgn="base"/>
            <a:r>
              <a:rPr lang="en-US" sz="1000" dirty="0" err="1">
                <a:latin typeface="Muli Light" panose="00000400000000000000" pitchFamily="2" charset="0"/>
              </a:rPr>
              <a:t>Sáng</a:t>
            </a:r>
            <a:r>
              <a:rPr lang="en-US" sz="1000" dirty="0">
                <a:latin typeface="Muli Light" panose="00000400000000000000" pitchFamily="2" charset="0"/>
              </a:rPr>
              <a:t> 29/7, </a:t>
            </a:r>
            <a:r>
              <a:rPr lang="en-US" sz="1000" dirty="0" err="1">
                <a:latin typeface="Muli Light" panose="00000400000000000000" pitchFamily="2" charset="0"/>
              </a:rPr>
              <a:t>Viện</a:t>
            </a:r>
            <a:r>
              <a:rPr lang="en-US" sz="1000" dirty="0">
                <a:latin typeface="Muli Light" panose="00000400000000000000" pitchFamily="2" charset="0"/>
              </a:rPr>
              <a:t> </a:t>
            </a:r>
            <a:r>
              <a:rPr lang="en-US" sz="1000" dirty="0" err="1">
                <a:latin typeface="Muli Light" panose="00000400000000000000" pitchFamily="2" charset="0"/>
              </a:rPr>
              <a:t>nghiên</a:t>
            </a:r>
            <a:r>
              <a:rPr lang="en-US" sz="1000" dirty="0">
                <a:latin typeface="Muli Light" panose="00000400000000000000" pitchFamily="2" charset="0"/>
              </a:rPr>
              <a:t> </a:t>
            </a:r>
            <a:r>
              <a:rPr lang="en-US" sz="1000" dirty="0" err="1">
                <a:latin typeface="Muli Light" panose="00000400000000000000" pitchFamily="2" charset="0"/>
              </a:rPr>
              <a:t>cứu</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sách</a:t>
            </a:r>
            <a:r>
              <a:rPr lang="en-US" sz="1000" dirty="0">
                <a:latin typeface="Muli Light" panose="00000400000000000000" pitchFamily="2" charset="0"/>
              </a:rPr>
              <a:t> (VEPR)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học</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học</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a:t>
            </a:r>
            <a:r>
              <a:rPr lang="en-US" sz="1000" dirty="0" err="1">
                <a:latin typeface="Muli Light" panose="00000400000000000000" pitchFamily="2" charset="0"/>
              </a:rPr>
              <a:t>Hà</a:t>
            </a:r>
            <a:r>
              <a:rPr lang="en-US" sz="1000" dirty="0">
                <a:latin typeface="Muli Light" panose="00000400000000000000" pitchFamily="2" charset="0"/>
              </a:rPr>
              <a:t> </a:t>
            </a:r>
            <a:r>
              <a:rPr lang="en-US" sz="1000" dirty="0" err="1">
                <a:latin typeface="Muli Light" panose="00000400000000000000" pitchFamily="2" charset="0"/>
              </a:rPr>
              <a:t>Nội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Viện</a:t>
            </a:r>
            <a:r>
              <a:rPr lang="en-US" sz="1000" dirty="0">
                <a:latin typeface="Muli Light" panose="00000400000000000000" pitchFamily="2" charset="0"/>
              </a:rPr>
              <a:t> Friedrich </a:t>
            </a:r>
            <a:r>
              <a:rPr lang="en-US" sz="1000" dirty="0" err="1">
                <a:latin typeface="Muli Light" panose="00000400000000000000" pitchFamily="2" charset="0"/>
              </a:rPr>
              <a:t>Naumann</a:t>
            </a:r>
            <a:r>
              <a:rPr lang="en-US" sz="1000" dirty="0">
                <a:latin typeface="Muli Light" panose="00000400000000000000" pitchFamily="2" charset="0"/>
              </a:rPr>
              <a:t> Foundation (FNF)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thảo</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tuyến</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bố</a:t>
            </a:r>
            <a:r>
              <a:rPr lang="en-US" sz="1000" dirty="0">
                <a:latin typeface="Muli Light" panose="00000400000000000000" pitchFamily="2" charset="0"/>
              </a:rPr>
              <a:t> </a:t>
            </a:r>
            <a:r>
              <a:rPr lang="en-US" sz="1000" dirty="0" err="1">
                <a:latin typeface="Muli Light" panose="00000400000000000000" pitchFamily="2" charset="0"/>
              </a:rPr>
              <a:t>Báo</a:t>
            </a:r>
            <a:r>
              <a:rPr lang="en-US" sz="1000" dirty="0">
                <a:latin typeface="Muli Light" panose="00000400000000000000" pitchFamily="2" charset="0"/>
              </a:rPr>
              <a:t> </a:t>
            </a:r>
            <a:r>
              <a:rPr lang="en-US" sz="1000" dirty="0" err="1">
                <a:latin typeface="Muli Light" panose="00000400000000000000" pitchFamily="2" charset="0"/>
              </a:rPr>
              <a:t>cáo</a:t>
            </a:r>
            <a:r>
              <a:rPr lang="en-US" sz="1000" dirty="0">
                <a:latin typeface="Muli Light" panose="00000400000000000000" pitchFamily="2" charset="0"/>
              </a:rPr>
              <a:t> </a:t>
            </a:r>
            <a:r>
              <a:rPr lang="en-US" sz="1000" dirty="0" err="1">
                <a:latin typeface="Muli Light" panose="00000400000000000000" pitchFamily="2" charset="0"/>
              </a:rPr>
              <a:t>thường</a:t>
            </a:r>
            <a:r>
              <a:rPr lang="en-US" sz="1000" dirty="0">
                <a:latin typeface="Muli Light" panose="00000400000000000000" pitchFamily="2" charset="0"/>
              </a:rPr>
              <a:t> </a:t>
            </a:r>
            <a:r>
              <a:rPr lang="en-US" sz="1000" dirty="0" err="1">
                <a:latin typeface="Muli Light" panose="00000400000000000000" pitchFamily="2" charset="0"/>
              </a:rPr>
              <a:t>niên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2021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bối</a:t>
            </a:r>
            <a:r>
              <a:rPr lang="en-US" sz="1000" dirty="0">
                <a:latin typeface="Muli Light" panose="00000400000000000000" pitchFamily="2" charset="0"/>
              </a:rPr>
              <a:t> </a:t>
            </a:r>
            <a:r>
              <a:rPr lang="en-US" sz="1000" dirty="0" err="1">
                <a:latin typeface="Muli Light" panose="00000400000000000000" pitchFamily="2" charset="0"/>
              </a:rPr>
              <a:t>cảnh</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thế</a:t>
            </a:r>
            <a:r>
              <a:rPr lang="en-US" sz="1000" dirty="0">
                <a:latin typeface="Muli Light" panose="00000400000000000000" pitchFamily="2" charset="0"/>
              </a:rPr>
              <a:t> </a:t>
            </a:r>
            <a:r>
              <a:rPr lang="en-US" sz="1000" dirty="0" err="1">
                <a:latin typeface="Muli Light" panose="00000400000000000000" pitchFamily="2" charset="0"/>
              </a:rPr>
              <a:t>giới</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2020, PGS.TS </a:t>
            </a:r>
            <a:r>
              <a:rPr lang="en-US" sz="1000" dirty="0" err="1">
                <a:latin typeface="Muli Light" panose="00000400000000000000" pitchFamily="2" charset="0"/>
              </a:rPr>
              <a:t>Nguyễn</a:t>
            </a:r>
            <a:r>
              <a:rPr lang="en-US" sz="1000" dirty="0">
                <a:latin typeface="Muli Light" panose="00000400000000000000" pitchFamily="2" charset="0"/>
              </a:rPr>
              <a:t> </a:t>
            </a:r>
            <a:r>
              <a:rPr lang="en-US" sz="1000" dirty="0" err="1">
                <a:latin typeface="Muli Light" panose="00000400000000000000" pitchFamily="2" charset="0"/>
              </a:rPr>
              <a:t>Anh</a:t>
            </a:r>
            <a:r>
              <a:rPr lang="en-US" sz="1000" dirty="0">
                <a:latin typeface="Muli Light" panose="00000400000000000000" pitchFamily="2" charset="0"/>
              </a:rPr>
              <a:t> Thu - </a:t>
            </a:r>
            <a:r>
              <a:rPr lang="en-US" sz="1000" dirty="0" err="1">
                <a:latin typeface="Muli Light" panose="00000400000000000000" pitchFamily="2" charset="0"/>
              </a:rPr>
              <a:t>Phó</a:t>
            </a:r>
            <a:r>
              <a:rPr lang="en-US" sz="1000" dirty="0">
                <a:latin typeface="Muli Light" panose="00000400000000000000" pitchFamily="2" charset="0"/>
              </a:rPr>
              <a:t> </a:t>
            </a:r>
            <a:r>
              <a:rPr lang="en-US" sz="1000" dirty="0" err="1">
                <a:latin typeface="Muli Light" panose="00000400000000000000" pitchFamily="2" charset="0"/>
              </a:rPr>
              <a:t>Hiệu</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học</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Viện</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Viện</a:t>
            </a:r>
            <a:r>
              <a:rPr lang="en-US" sz="1000" dirty="0">
                <a:latin typeface="Muli Light" panose="00000400000000000000" pitchFamily="2" charset="0"/>
              </a:rPr>
              <a:t> </a:t>
            </a:r>
            <a:r>
              <a:rPr lang="en-US" sz="1000" dirty="0" err="1">
                <a:latin typeface="Muli Light" panose="00000400000000000000" pitchFamily="2" charset="0"/>
              </a:rPr>
              <a:t>nghiên</a:t>
            </a:r>
            <a:r>
              <a:rPr lang="en-US" sz="1000" dirty="0">
                <a:latin typeface="Muli Light" panose="00000400000000000000" pitchFamily="2" charset="0"/>
              </a:rPr>
              <a:t> </a:t>
            </a:r>
            <a:r>
              <a:rPr lang="en-US" sz="1000" dirty="0" err="1">
                <a:latin typeface="Muli Light" panose="00000400000000000000" pitchFamily="2" charset="0"/>
              </a:rPr>
              <a:t>cứu</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sách</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bối</a:t>
            </a:r>
            <a:r>
              <a:rPr lang="en-US" sz="1000" dirty="0">
                <a:latin typeface="Muli Light" panose="00000400000000000000" pitchFamily="2" charset="0"/>
              </a:rPr>
              <a:t> </a:t>
            </a:r>
            <a:r>
              <a:rPr lang="en-US" sz="1000" dirty="0" err="1">
                <a:latin typeface="Muli Light" panose="00000400000000000000" pitchFamily="2" charset="0"/>
              </a:rPr>
              <a:t>cảnh</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vài</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gần</a:t>
            </a:r>
            <a:r>
              <a:rPr lang="en-US" sz="1000" dirty="0">
                <a:latin typeface="Muli Light" panose="00000400000000000000" pitchFamily="2" charset="0"/>
              </a:rPr>
              <a:t> </a:t>
            </a:r>
            <a:r>
              <a:rPr lang="en-US" sz="1000" dirty="0" err="1">
                <a:latin typeface="Muli Light" panose="00000400000000000000" pitchFamily="2" charset="0"/>
              </a:rPr>
              <a:t>đây</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đặc</a:t>
            </a:r>
            <a:r>
              <a:rPr lang="en-US" sz="1000" dirty="0">
                <a:latin typeface="Muli Light" panose="00000400000000000000" pitchFamily="2" charset="0"/>
              </a:rPr>
              <a:t> </a:t>
            </a:r>
            <a:r>
              <a:rPr lang="en-US" sz="1000" dirty="0" err="1">
                <a:latin typeface="Muli Light" panose="00000400000000000000" pitchFamily="2" charset="0"/>
              </a:rPr>
              <a:t>biệt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bùng</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Covid-19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làm</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suy</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đoán</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cập</a:t>
            </a:r>
            <a:r>
              <a:rPr lang="en-US" sz="1000" dirty="0">
                <a:latin typeface="Muli Light" panose="00000400000000000000" pitchFamily="2" charset="0"/>
              </a:rPr>
              <a:t> </a:t>
            </a:r>
            <a:r>
              <a:rPr lang="en-US" sz="1000" dirty="0" err="1">
                <a:latin typeface="Muli Light" panose="00000400000000000000" pitchFamily="2" charset="0"/>
              </a:rPr>
              <a:t>tới</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vọng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2021, TS Vũ </a:t>
            </a:r>
            <a:r>
              <a:rPr lang="en-US" sz="1000" dirty="0" err="1">
                <a:latin typeface="Muli Light" panose="00000400000000000000" pitchFamily="2" charset="0"/>
              </a:rPr>
              <a:t>Thanh</a:t>
            </a:r>
            <a:r>
              <a:rPr lang="en-US" sz="1000" dirty="0">
                <a:latin typeface="Muli Light" panose="00000400000000000000" pitchFamily="2" charset="0"/>
              </a:rPr>
              <a:t> </a:t>
            </a:r>
            <a:r>
              <a:rPr lang="en-US" sz="1000" dirty="0" err="1">
                <a:latin typeface="Muli Light" panose="00000400000000000000" pitchFamily="2" charset="0"/>
              </a:rPr>
              <a:t>Hương</a:t>
            </a:r>
            <a:r>
              <a:rPr lang="en-US" sz="1000" dirty="0">
                <a:latin typeface="Muli Light" panose="00000400000000000000" pitchFamily="2" charset="0"/>
              </a:rPr>
              <a:t> - </a:t>
            </a:r>
            <a:r>
              <a:rPr lang="en-US" sz="1000" dirty="0" err="1">
                <a:latin typeface="Muli Light" panose="00000400000000000000" pitchFamily="2" charset="0"/>
              </a:rPr>
              <a:t>Phó</a:t>
            </a:r>
            <a:r>
              <a:rPr lang="en-US" sz="1000" dirty="0">
                <a:latin typeface="Muli Light" panose="00000400000000000000" pitchFamily="2" charset="0"/>
              </a:rPr>
              <a:t>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Khoa</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học</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bình</a:t>
            </a:r>
            <a:r>
              <a:rPr lang="en-US" sz="1000" dirty="0">
                <a:latin typeface="Muli Light" panose="00000400000000000000" pitchFamily="2" charset="0"/>
              </a:rPr>
              <a:t> </a:t>
            </a:r>
            <a:r>
              <a:rPr lang="en-US" sz="1000" dirty="0" err="1">
                <a:latin typeface="Muli Light" panose="00000400000000000000" pitchFamily="2" charset="0"/>
              </a:rPr>
              <a:t>luận</a:t>
            </a:r>
            <a:r>
              <a:rPr lang="en-US" sz="1000" dirty="0">
                <a:latin typeface="Muli Light" panose="00000400000000000000" pitchFamily="2" charset="0"/>
              </a:rPr>
              <a:t>, </a:t>
            </a:r>
            <a:r>
              <a:rPr lang="en-US" sz="1000" dirty="0" err="1">
                <a:latin typeface="Muli Light" panose="00000400000000000000" pitchFamily="2" charset="0"/>
              </a:rPr>
              <a:t>bức</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sáng</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2021 </a:t>
            </a:r>
            <a:r>
              <a:rPr lang="en-US" sz="1000" dirty="0" err="1">
                <a:latin typeface="Muli Light" panose="00000400000000000000" pitchFamily="2" charset="0"/>
              </a:rPr>
              <a:t>nhưng</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đều</a:t>
            </a:r>
            <a:r>
              <a:rPr lang="en-US" sz="1000" dirty="0">
                <a:latin typeface="Muli Light" panose="00000400000000000000" pitchFamily="2" charset="0"/>
              </a:rPr>
              <a:t> </a:t>
            </a:r>
            <a:r>
              <a:rPr lang="en-US" sz="1000" dirty="0" err="1">
                <a:latin typeface="Muli Light" panose="00000400000000000000" pitchFamily="2" charset="0"/>
              </a:rPr>
              <a:t>giữa</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khu</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còn</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bất</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nền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báo</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khẩu</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việc</a:t>
            </a:r>
            <a:r>
              <a:rPr lang="en-US" sz="1000" dirty="0">
                <a:latin typeface="Muli Light" panose="00000400000000000000" pitchFamily="2" charset="0"/>
              </a:rPr>
              <a:t> </a:t>
            </a:r>
            <a:r>
              <a:rPr lang="en-US" sz="1000" dirty="0" err="1">
                <a:latin typeface="Muli Light" panose="00000400000000000000" pitchFamily="2" charset="0"/>
              </a:rPr>
              <a:t>dòng</a:t>
            </a:r>
            <a:r>
              <a:rPr lang="en-US" sz="1000" dirty="0">
                <a:latin typeface="Muli Light" panose="00000400000000000000" pitchFamily="2" charset="0"/>
              </a:rPr>
              <a:t> </a:t>
            </a:r>
            <a:r>
              <a:rPr lang="en-US" sz="1000" dirty="0" err="1">
                <a:latin typeface="Muli Light" panose="00000400000000000000" pitchFamily="2" charset="0"/>
              </a:rPr>
              <a:t>vốn</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ngoài</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đổ</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mặc</a:t>
            </a:r>
            <a:r>
              <a:rPr lang="en-US" sz="1000" dirty="0">
                <a:latin typeface="Muli Light" panose="00000400000000000000" pitchFamily="2" charset="0"/>
              </a:rPr>
              <a:t> </a:t>
            </a:r>
            <a:r>
              <a:rPr lang="en-US" sz="1000" dirty="0" err="1">
                <a:latin typeface="Muli Light" panose="00000400000000000000" pitchFamily="2" charset="0"/>
              </a:rPr>
              <a:t>dù</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chậm</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do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thì</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khẩu</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khu</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này</a:t>
            </a:r>
            <a:r>
              <a:rPr lang="en-US" sz="1000" dirty="0">
                <a:latin typeface="Muli Light" panose="00000400000000000000" pitchFamily="2" charset="0"/>
              </a:rPr>
              <a:t>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đóng</a:t>
            </a:r>
            <a:r>
              <a:rPr lang="en-US" sz="1000" dirty="0">
                <a:latin typeface="Muli Light" panose="00000400000000000000" pitchFamily="2" charset="0"/>
              </a:rPr>
              <a:t> </a:t>
            </a:r>
            <a:r>
              <a:rPr lang="en-US" sz="1000" dirty="0" err="1">
                <a:latin typeface="Muli Light" panose="00000400000000000000" pitchFamily="2" charset="0"/>
              </a:rPr>
              <a:t>vai</a:t>
            </a:r>
            <a:r>
              <a:rPr lang="en-US" sz="1000" dirty="0">
                <a:latin typeface="Muli Light" panose="00000400000000000000" pitchFamily="2" charset="0"/>
              </a:rPr>
              <a:t> </a:t>
            </a:r>
            <a:r>
              <a:rPr lang="en-US" sz="1000" dirty="0" err="1">
                <a:latin typeface="Muli Light" panose="00000400000000000000" pitchFamily="2" charset="0"/>
              </a:rPr>
              <a:t>trò</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nền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tới</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a:r>
              <a:rPr lang="en-US" sz="1000" dirty="0" err="1">
                <a:latin typeface="Muli Light" panose="00000400000000000000" pitchFamily="2" charset="0"/>
              </a:rPr>
              <a:t>Tuy</a:t>
            </a:r>
            <a:r>
              <a:rPr lang="en-US" sz="1000" dirty="0">
                <a:latin typeface="Muli Light" panose="00000400000000000000" pitchFamily="2" charset="0"/>
              </a:rPr>
              <a:t> </a:t>
            </a:r>
            <a:r>
              <a:rPr lang="en-US" sz="1000" dirty="0" err="1">
                <a:latin typeface="Muli Light" panose="00000400000000000000" pitchFamily="2" charset="0"/>
              </a:rPr>
              <a:t>nhiên</a:t>
            </a:r>
            <a:r>
              <a:rPr lang="en-US" sz="1000" dirty="0">
                <a:latin typeface="Muli Light" panose="00000400000000000000" pitchFamily="2" charset="0"/>
              </a:rPr>
              <a:t>, </a:t>
            </a:r>
            <a:r>
              <a:rPr lang="en-US" sz="1000" dirty="0" err="1">
                <a:latin typeface="Muli Light" panose="00000400000000000000" pitchFamily="2" charset="0"/>
              </a:rPr>
              <a:t>tốc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khẩu</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phụ</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hồi</a:t>
            </a:r>
            <a:r>
              <a:rPr lang="en-US" sz="1000" dirty="0">
                <a:latin typeface="Muli Light" panose="00000400000000000000" pitchFamily="2" charset="0"/>
              </a:rPr>
              <a:t> </a:t>
            </a:r>
            <a:r>
              <a:rPr lang="en-US" sz="1000" dirty="0" err="1">
                <a:latin typeface="Muli Light" panose="00000400000000000000" pitchFamily="2" charset="0"/>
              </a:rPr>
              <a:t>phục</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thế</a:t>
            </a:r>
            <a:r>
              <a:rPr lang="en-US" sz="1000" dirty="0">
                <a:latin typeface="Muli Light" panose="00000400000000000000" pitchFamily="2" charset="0"/>
              </a:rPr>
              <a:t> </a:t>
            </a:r>
            <a:r>
              <a:rPr lang="en-US" sz="1000" dirty="0" err="1">
                <a:latin typeface="Muli Light" panose="00000400000000000000" pitchFamily="2" charset="0"/>
              </a:rPr>
              <a:t>giới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khẩu</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mặt</a:t>
            </a:r>
            <a:r>
              <a:rPr lang="en-US" sz="1000" dirty="0">
                <a:latin typeface="Muli Light" panose="00000400000000000000" pitchFamily="2" charset="0"/>
              </a:rPr>
              <a:t> </a:t>
            </a:r>
            <a:r>
              <a:rPr lang="en-US" sz="1000" dirty="0" err="1">
                <a:latin typeface="Muli Light" panose="00000400000000000000" pitchFamily="2" charset="0"/>
              </a:rPr>
              <a:t>hàng</a:t>
            </a:r>
            <a:r>
              <a:rPr lang="en-US" sz="1000" dirty="0">
                <a:latin typeface="Muli Light" panose="00000400000000000000" pitchFamily="2" charset="0"/>
              </a:rPr>
              <a:t> </a:t>
            </a:r>
            <a:r>
              <a:rPr lang="en-US" sz="1000" dirty="0" err="1">
                <a:latin typeface="Muli Light" panose="00000400000000000000" pitchFamily="2" charset="0"/>
              </a:rPr>
              <a:t>truyền</a:t>
            </a:r>
            <a:r>
              <a:rPr lang="en-US" sz="1000" dirty="0">
                <a:latin typeface="Muli Light" panose="00000400000000000000" pitchFamily="2" charset="0"/>
              </a:rPr>
              <a:t> </a:t>
            </a:r>
            <a:r>
              <a:rPr lang="en-US" sz="1000" dirty="0" err="1">
                <a:latin typeface="Muli Light" panose="00000400000000000000" pitchFamily="2" charset="0"/>
              </a:rPr>
              <a:t>thống</a:t>
            </a:r>
            <a:r>
              <a:rPr lang="en-US" sz="1000" dirty="0">
                <a:latin typeface="Muli Light" panose="00000400000000000000" pitchFamily="2" charset="0"/>
              </a:rPr>
              <a:t> </a:t>
            </a:r>
            <a:r>
              <a:rPr lang="en-US" sz="1000" dirty="0" err="1">
                <a:latin typeface="Muli Light" panose="00000400000000000000" pitchFamily="2" charset="0"/>
              </a:rPr>
              <a:t>vốn</a:t>
            </a:r>
            <a:r>
              <a:rPr lang="en-US" sz="1000" dirty="0">
                <a:latin typeface="Muli Light" panose="00000400000000000000" pitchFamily="2" charset="0"/>
              </a:rPr>
              <a:t> </a:t>
            </a:r>
            <a:r>
              <a:rPr lang="en-US" sz="1000" dirty="0" err="1">
                <a:latin typeface="Muli Light" panose="00000400000000000000" pitchFamily="2" charset="0"/>
              </a:rPr>
              <a:t>chịu</a:t>
            </a:r>
            <a:r>
              <a:rPr lang="en-US" sz="1000" dirty="0">
                <a:latin typeface="Muli Light" panose="00000400000000000000" pitchFamily="2" charset="0"/>
              </a:rPr>
              <a:t> </a:t>
            </a:r>
            <a:r>
              <a:rPr lang="en-US" sz="1000" dirty="0" err="1">
                <a:latin typeface="Muli Light" panose="00000400000000000000" pitchFamily="2" charset="0"/>
              </a:rPr>
              <a:t>ảnh</a:t>
            </a:r>
            <a:r>
              <a:rPr lang="en-US" sz="1000" dirty="0">
                <a:latin typeface="Muli Light" panose="00000400000000000000" pitchFamily="2" charset="0"/>
              </a:rPr>
              <a:t> </a:t>
            </a:r>
            <a:r>
              <a:rPr lang="en-US" sz="1000" dirty="0" err="1">
                <a:latin typeface="Muli Light" panose="00000400000000000000" pitchFamily="2" charset="0"/>
              </a:rPr>
              <a:t>hưởng</a:t>
            </a:r>
            <a:r>
              <a:rPr lang="en-US" sz="1000" dirty="0">
                <a:latin typeface="Muli Light" panose="00000400000000000000" pitchFamily="2" charset="0"/>
              </a:rPr>
              <a:t> </a:t>
            </a:r>
            <a:r>
              <a:rPr lang="en-US" sz="1000" dirty="0" err="1">
                <a:latin typeface="Muli Light" panose="00000400000000000000" pitchFamily="2" charset="0"/>
              </a:rPr>
              <a:t>nặng</a:t>
            </a:r>
            <a:r>
              <a:rPr lang="en-US" sz="1000" dirty="0">
                <a:latin typeface="Muli Light" panose="00000400000000000000" pitchFamily="2" charset="0"/>
              </a:rPr>
              <a:t> </a:t>
            </a:r>
            <a:r>
              <a:rPr lang="en-US" sz="1000" dirty="0" err="1">
                <a:latin typeface="Muli Light" panose="00000400000000000000" pitchFamily="2" charset="0"/>
              </a:rPr>
              <a:t>nề</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qua.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khi</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đóng</a:t>
            </a:r>
            <a:r>
              <a:rPr lang="en-US" sz="1000" dirty="0">
                <a:latin typeface="Muli Light" panose="00000400000000000000" pitchFamily="2" charset="0"/>
              </a:rPr>
              <a:t> </a:t>
            </a:r>
            <a:r>
              <a:rPr lang="en-US" sz="1000" dirty="0" err="1">
                <a:latin typeface="Muli Light" panose="00000400000000000000" pitchFamily="2" charset="0"/>
              </a:rPr>
              <a:t>góp</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như</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2020, do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hẹp</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nguồn</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tài</a:t>
            </a:r>
            <a:r>
              <a:rPr lang="en-US" sz="1000" dirty="0">
                <a:latin typeface="Muli Light" panose="00000400000000000000" pitchFamily="2" charset="0"/>
              </a:rPr>
              <a:t> </a:t>
            </a:r>
            <a:r>
              <a:rPr lang="en-US" sz="1000" dirty="0" err="1">
                <a:latin typeface="Muli Light" panose="00000400000000000000" pitchFamily="2" charset="0"/>
              </a:rPr>
              <a:t>khóa</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Đưa</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khuyến</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sách</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chiến</a:t>
            </a:r>
            <a:r>
              <a:rPr lang="en-US" sz="1000" dirty="0">
                <a:latin typeface="Muli Light" panose="00000400000000000000" pitchFamily="2" charset="0"/>
              </a:rPr>
              <a:t> </a:t>
            </a:r>
            <a:r>
              <a:rPr lang="en-US" sz="1000" dirty="0" err="1">
                <a:latin typeface="Muli Light" panose="00000400000000000000" pitchFamily="2" charset="0"/>
              </a:rPr>
              <a:t>lược</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a:t>
            </a:r>
            <a:r>
              <a:rPr lang="en-US" sz="1000" dirty="0" err="1">
                <a:latin typeface="Muli Light" panose="00000400000000000000" pitchFamily="2" charset="0"/>
              </a:rPr>
              <a:t>nền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bối</a:t>
            </a:r>
            <a:r>
              <a:rPr lang="en-US" sz="1000" dirty="0">
                <a:latin typeface="Muli Light" panose="00000400000000000000" pitchFamily="2" charset="0"/>
              </a:rPr>
              <a:t> </a:t>
            </a:r>
            <a:r>
              <a:rPr lang="en-US" sz="1000" dirty="0" err="1">
                <a:latin typeface="Muli Light" panose="00000400000000000000" pitchFamily="2" charset="0"/>
              </a:rPr>
              <a:t>cảnh</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PGS. TS </a:t>
            </a:r>
            <a:r>
              <a:rPr lang="en-US" sz="1000" dirty="0" err="1">
                <a:latin typeface="Muli Light" panose="00000400000000000000" pitchFamily="2" charset="0"/>
              </a:rPr>
              <a:t>Nguyễn</a:t>
            </a:r>
            <a:r>
              <a:rPr lang="en-US" sz="1000" dirty="0">
                <a:latin typeface="Muli Light" panose="00000400000000000000" pitchFamily="2" charset="0"/>
              </a:rPr>
              <a:t> </a:t>
            </a:r>
            <a:r>
              <a:rPr lang="en-US" sz="1000" dirty="0" err="1">
                <a:latin typeface="Muli Light" panose="00000400000000000000" pitchFamily="2" charset="0"/>
              </a:rPr>
              <a:t>Anh</a:t>
            </a:r>
            <a:r>
              <a:rPr lang="en-US" sz="1000" dirty="0">
                <a:latin typeface="Muli Light" panose="00000400000000000000" pitchFamily="2" charset="0"/>
              </a:rPr>
              <a:t> Thu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ngắn</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nỗ</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biện</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khống</a:t>
            </a:r>
            <a:r>
              <a:rPr lang="en-US" sz="1000" dirty="0">
                <a:latin typeface="Muli Light" panose="00000400000000000000" pitchFamily="2" charset="0"/>
              </a:rPr>
              <a:t> </a:t>
            </a:r>
            <a:r>
              <a:rPr lang="en-US" sz="1000" dirty="0" err="1">
                <a:latin typeface="Muli Light" panose="00000400000000000000" pitchFamily="2" charset="0"/>
              </a:rPr>
              <a:t>chế</a:t>
            </a:r>
            <a:r>
              <a:rPr lang="en-US" sz="1000" dirty="0">
                <a:latin typeface="Muli Light" panose="00000400000000000000" pitchFamily="2" charset="0"/>
              </a:rPr>
              <a:t> Covid-19,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tiêm</a:t>
            </a:r>
            <a:r>
              <a:rPr lang="en-US" sz="1000" dirty="0">
                <a:latin typeface="Muli Light" panose="00000400000000000000" pitchFamily="2" charset="0"/>
              </a:rPr>
              <a:t> vaccine </a:t>
            </a:r>
            <a:r>
              <a:rPr lang="en-US" sz="1000" dirty="0" err="1">
                <a:latin typeface="Muli Light" panose="00000400000000000000" pitchFamily="2" charset="0"/>
              </a:rPr>
              <a:t>nhanh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hiệu</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a:t>
            </a:r>
          </a:p>
          <a:p>
            <a:pPr algn="just"/>
            <a:endParaRPr lang="en-US" sz="1000" dirty="0" smtClean="0">
              <a:latin typeface="Muli Light" panose="00000400000000000000" pitchFamily="2" charset="0"/>
            </a:endParaRPr>
          </a:p>
          <a:p>
            <a:pPr algn="just"/>
            <a:endParaRPr lang="en-US" sz="1000" dirty="0">
              <a:latin typeface="Muli Light" panose="00000400000000000000" pitchFamily="2" charset="0"/>
            </a:endParaRPr>
          </a:p>
        </p:txBody>
      </p:sp>
      <p:sp>
        <p:nvSpPr>
          <p:cNvPr id="19" name="TextBox 18">
            <a:extLst>
              <a:ext uri="{FF2B5EF4-FFF2-40B4-BE49-F238E27FC236}">
                <a16:creationId xmlns:a16="http://schemas.microsoft.com/office/drawing/2014/main" xmlns="" id="{4F68D42C-5960-4B02-AB27-F3B1E8422804}"/>
              </a:ext>
            </a:extLst>
          </p:cNvPr>
          <p:cNvSpPr txBox="1"/>
          <p:nvPr/>
        </p:nvSpPr>
        <p:spPr>
          <a:xfrm>
            <a:off x="3417777" y="2587631"/>
            <a:ext cx="3211623" cy="8094524"/>
          </a:xfrm>
          <a:prstGeom prst="rect">
            <a:avLst/>
          </a:prstGeom>
          <a:noFill/>
        </p:spPr>
        <p:txBody>
          <a:bodyPr wrap="square" rtlCol="0">
            <a:spAutoFit/>
          </a:bodyPr>
          <a:lstStyle/>
          <a:p>
            <a:pPr algn="just" fontAlgn="base"/>
            <a:r>
              <a:rPr lang="en-US" sz="1000" dirty="0" smtClean="0">
                <a:latin typeface="Muli Light" panose="00000400000000000000" pitchFamily="2" charset="0"/>
              </a:rPr>
              <a:t>Do </a:t>
            </a:r>
            <a:r>
              <a:rPr lang="en-US" sz="1000" dirty="0" err="1">
                <a:latin typeface="Muli Light" panose="00000400000000000000" pitchFamily="2" charset="0"/>
              </a:rPr>
              <a:t>nguồn</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tài</a:t>
            </a:r>
            <a:r>
              <a:rPr lang="en-US" sz="1000" dirty="0">
                <a:latin typeface="Muli Light" panose="00000400000000000000" pitchFamily="2" charset="0"/>
              </a:rPr>
              <a:t> </a:t>
            </a:r>
            <a:r>
              <a:rPr lang="en-US" sz="1000" dirty="0" err="1">
                <a:latin typeface="Muli Light" panose="00000400000000000000" pitchFamily="2" charset="0"/>
              </a:rPr>
              <a:t>khóa</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hẹp</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sách</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dân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kì</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phải</a:t>
            </a:r>
            <a:r>
              <a:rPr lang="en-US" sz="1000" dirty="0">
                <a:latin typeface="Muli Light" panose="00000400000000000000" pitchFamily="2" charset="0"/>
              </a:rPr>
              <a:t> </a:t>
            </a:r>
            <a:r>
              <a:rPr lang="en-US" sz="1000" dirty="0" err="1">
                <a:latin typeface="Muli Light" panose="00000400000000000000" pitchFamily="2" charset="0"/>
              </a:rPr>
              <a:t>đúng</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tâm</a:t>
            </a:r>
            <a:r>
              <a:rPr lang="en-US" sz="1000" dirty="0">
                <a:latin typeface="Muli Light" panose="00000400000000000000" pitchFamily="2" charset="0"/>
              </a:rPr>
              <a:t>, </a:t>
            </a:r>
            <a:r>
              <a:rPr lang="en-US" sz="1000" dirty="0" err="1">
                <a:latin typeface="Muli Light" panose="00000400000000000000" pitchFamily="2" charset="0"/>
              </a:rPr>
              <a:t>tiết</a:t>
            </a:r>
            <a:r>
              <a:rPr lang="en-US" sz="1000" dirty="0">
                <a:latin typeface="Muli Light" panose="00000400000000000000" pitchFamily="2" charset="0"/>
              </a:rPr>
              <a:t> </a:t>
            </a:r>
            <a:r>
              <a:rPr lang="en-US" sz="1000" dirty="0" err="1">
                <a:latin typeface="Muli Light" panose="00000400000000000000" pitchFamily="2" charset="0"/>
              </a:rPr>
              <a:t>kiệm</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đúng</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Sớm</a:t>
            </a:r>
            <a:r>
              <a:rPr lang="en-US" sz="1000" dirty="0">
                <a:latin typeface="Muli Light" panose="00000400000000000000" pitchFamily="2" charset="0"/>
              </a:rPr>
              <a:t> </a:t>
            </a:r>
            <a:r>
              <a:rPr lang="en-US" sz="1000" dirty="0" err="1">
                <a:latin typeface="Muli Light" panose="00000400000000000000" pitchFamily="2" charset="0"/>
              </a:rPr>
              <a:t>thiết</a:t>
            </a:r>
            <a:r>
              <a:rPr lang="en-US" sz="1000" dirty="0">
                <a:latin typeface="Muli Light" panose="00000400000000000000" pitchFamily="2" charset="0"/>
              </a:rPr>
              <a:t> </a:t>
            </a:r>
            <a:r>
              <a:rPr lang="en-US" sz="1000" dirty="0" err="1">
                <a:latin typeface="Muli Light" panose="00000400000000000000" pitchFamily="2" charset="0"/>
              </a:rPr>
              <a:t>kế</a:t>
            </a:r>
            <a:r>
              <a:rPr lang="en-US" sz="1000" dirty="0">
                <a:latin typeface="Muli Light" panose="00000400000000000000" pitchFamily="2" charset="0"/>
              </a:rPr>
              <a:t> </a:t>
            </a:r>
            <a:r>
              <a:rPr lang="en-US" sz="1000" dirty="0" err="1">
                <a:latin typeface="Muli Light" panose="00000400000000000000" pitchFamily="2" charset="0"/>
              </a:rPr>
              <a:t>gói</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sách</a:t>
            </a:r>
            <a:r>
              <a:rPr lang="en-US" sz="1000" dirty="0">
                <a:latin typeface="Muli Light" panose="00000400000000000000" pitchFamily="2" charset="0"/>
              </a:rPr>
              <a:t> </a:t>
            </a:r>
            <a:r>
              <a:rPr lang="en-US" sz="1000" dirty="0" err="1">
                <a:latin typeface="Muli Light" panose="00000400000000000000" pitchFamily="2" charset="0"/>
              </a:rPr>
              <a:t>kích</a:t>
            </a:r>
            <a:r>
              <a:rPr lang="en-US" sz="1000" dirty="0">
                <a:latin typeface="Muli Light" panose="00000400000000000000" pitchFamily="2" charset="0"/>
              </a:rPr>
              <a:t> </a:t>
            </a:r>
            <a:r>
              <a:rPr lang="en-US" sz="1000" dirty="0" err="1">
                <a:latin typeface="Muli Light" panose="00000400000000000000" pitchFamily="2" charset="0"/>
              </a:rPr>
              <a:t>thích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phục</a:t>
            </a:r>
            <a:r>
              <a:rPr lang="en-US" sz="1000" dirty="0">
                <a:latin typeface="Muli Light" panose="00000400000000000000" pitchFamily="2" charset="0"/>
              </a:rPr>
              <a:t> </a:t>
            </a:r>
            <a:r>
              <a:rPr lang="en-US" sz="1000" dirty="0" err="1">
                <a:latin typeface="Muli Light" panose="00000400000000000000" pitchFamily="2" charset="0"/>
              </a:rPr>
              <a:t>hồi</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chung</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loại</a:t>
            </a:r>
            <a:r>
              <a:rPr lang="en-US" sz="1000" dirty="0">
                <a:latin typeface="Muli Light" panose="00000400000000000000" pitchFamily="2" charset="0"/>
              </a:rPr>
              <a:t> </a:t>
            </a:r>
            <a:r>
              <a:rPr lang="en-US" sz="1000" dirty="0" err="1">
                <a:latin typeface="Muli Light" panose="00000400000000000000" pitchFamily="2" charset="0"/>
              </a:rPr>
              <a:t>hình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hộ</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sách</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a:t>
            </a:r>
            <a:r>
              <a:rPr lang="en-US" sz="1000" dirty="0" err="1">
                <a:latin typeface="Muli Light" panose="00000400000000000000" pitchFamily="2" charset="0"/>
              </a:rPr>
              <a:t>bảo</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tín</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đặc</a:t>
            </a:r>
            <a:r>
              <a:rPr lang="en-US" sz="1000" dirty="0">
                <a:latin typeface="Muli Light" panose="00000400000000000000" pitchFamily="2" charset="0"/>
              </a:rPr>
              <a:t> </a:t>
            </a:r>
            <a:r>
              <a:rPr lang="en-US" sz="1000" dirty="0" err="1">
                <a:latin typeface="Muli Light" panose="00000400000000000000" pitchFamily="2" charset="0"/>
              </a:rPr>
              <a:t>biệt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vừa</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nhỏ</a:t>
            </a:r>
            <a:r>
              <a:rPr lang="en-US" sz="1000" dirty="0">
                <a:latin typeface="Muli Light" panose="00000400000000000000" pitchFamily="2" charset="0"/>
              </a:rPr>
              <a:t>/</a:t>
            </a:r>
            <a:r>
              <a:rPr lang="en-US" sz="1000" dirty="0" err="1">
                <a:latin typeface="Muli Light" panose="00000400000000000000" pitchFamily="2" charset="0"/>
              </a:rPr>
              <a:t>siêu</a:t>
            </a:r>
            <a:r>
              <a:rPr lang="en-US" sz="1000" dirty="0">
                <a:latin typeface="Muli Light" panose="00000400000000000000" pitchFamily="2" charset="0"/>
              </a:rPr>
              <a:t> </a:t>
            </a:r>
            <a:r>
              <a:rPr lang="en-US" sz="1000" dirty="0" err="1">
                <a:latin typeface="Muli Light" panose="00000400000000000000" pitchFamily="2" charset="0"/>
              </a:rPr>
              <a:t>nhỏ</a:t>
            </a:r>
            <a:r>
              <a:rPr lang="en-US" sz="1000" dirty="0">
                <a:latin typeface="Muli Light" panose="00000400000000000000" pitchFamily="2" charset="0"/>
              </a:rPr>
              <a:t>. </a:t>
            </a:r>
            <a:r>
              <a:rPr lang="en-US" sz="1000" dirty="0" err="1">
                <a:latin typeface="Muli Light" panose="00000400000000000000" pitchFamily="2" charset="0"/>
              </a:rPr>
              <a:t>Tất</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biện</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thuế</a:t>
            </a:r>
            <a:r>
              <a:rPr lang="en-US" sz="1000" dirty="0">
                <a:latin typeface="Muli Light" panose="00000400000000000000" pitchFamily="2" charset="0"/>
              </a:rPr>
              <a:t> </a:t>
            </a:r>
            <a:r>
              <a:rPr lang="en-US" sz="1000" dirty="0" err="1">
                <a:latin typeface="Muli Light" panose="00000400000000000000" pitchFamily="2" charset="0"/>
              </a:rPr>
              <a:t>thu</a:t>
            </a:r>
            <a:r>
              <a:rPr lang="en-US" sz="1000" dirty="0">
                <a:latin typeface="Muli Light" panose="00000400000000000000" pitchFamily="2" charset="0"/>
              </a:rPr>
              <a:t> </a:t>
            </a:r>
            <a:r>
              <a:rPr lang="en-US" sz="1000" dirty="0" err="1">
                <a:latin typeface="Muli Light" panose="00000400000000000000" pitchFamily="2" charset="0"/>
              </a:rPr>
              <a:t>nhập</a:t>
            </a:r>
            <a:r>
              <a:rPr lang="en-US" sz="1000" dirty="0">
                <a:latin typeface="Muli Light" panose="00000400000000000000" pitchFamily="2" charset="0"/>
              </a:rPr>
              <a:t> hay chi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hàng</a:t>
            </a:r>
            <a:r>
              <a:rPr lang="en-US" sz="1000" dirty="0">
                <a:latin typeface="Muli Light" panose="00000400000000000000" pitchFamily="2" charset="0"/>
              </a:rPr>
              <a:t> </a:t>
            </a:r>
            <a:r>
              <a:rPr lang="en-US" sz="1000" dirty="0" err="1">
                <a:latin typeface="Muli Light" panose="00000400000000000000" pitchFamily="2" charset="0"/>
              </a:rPr>
              <a:t>xa</a:t>
            </a:r>
            <a:r>
              <a:rPr lang="en-US" sz="1000" dirty="0">
                <a:latin typeface="Muli Light" panose="00000400000000000000" pitchFamily="2" charset="0"/>
              </a:rPr>
              <a:t> </a:t>
            </a:r>
            <a:r>
              <a:rPr lang="en-US" sz="1000" dirty="0" err="1">
                <a:latin typeface="Muli Light" panose="00000400000000000000" pitchFamily="2" charset="0"/>
              </a:rPr>
              <a:t>xỉ</a:t>
            </a:r>
            <a:r>
              <a:rPr lang="en-US" sz="1000" dirty="0">
                <a:latin typeface="Muli Light" panose="00000400000000000000" pitchFamily="2" charset="0"/>
              </a:rPr>
              <a:t> </a:t>
            </a:r>
            <a:r>
              <a:rPr lang="en-US" sz="1000" dirty="0" err="1">
                <a:latin typeface="Muli Light" panose="00000400000000000000" pitchFamily="2" charset="0"/>
              </a:rPr>
              <a:t>nên</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xóa</a:t>
            </a:r>
            <a:r>
              <a:rPr lang="en-US" sz="1000" dirty="0">
                <a:latin typeface="Muli Light" panose="00000400000000000000" pitchFamily="2" charset="0"/>
              </a:rPr>
              <a:t> </a:t>
            </a:r>
            <a:r>
              <a:rPr lang="en-US" sz="1000" dirty="0" err="1">
                <a:latin typeface="Muli Light" panose="00000400000000000000" pitchFamily="2" charset="0"/>
              </a:rPr>
              <a:t>bỏ</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Bên</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nên</a:t>
            </a:r>
            <a:r>
              <a:rPr lang="en-US" sz="1000" dirty="0">
                <a:latin typeface="Muli Light" panose="00000400000000000000" pitchFamily="2" charset="0"/>
              </a:rPr>
              <a:t> </a:t>
            </a:r>
            <a:r>
              <a:rPr lang="en-US" sz="1000" dirty="0" err="1">
                <a:latin typeface="Muli Light" panose="00000400000000000000" pitchFamily="2" charset="0"/>
              </a:rPr>
              <a:t>tập</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nhanh</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kế</a:t>
            </a:r>
            <a:r>
              <a:rPr lang="en-US" sz="1000" dirty="0">
                <a:latin typeface="Muli Light" panose="00000400000000000000" pitchFamily="2" charset="0"/>
              </a:rPr>
              <a:t> </a:t>
            </a:r>
            <a:r>
              <a:rPr lang="en-US" sz="1000" dirty="0" err="1">
                <a:latin typeface="Muli Light" panose="00000400000000000000" pitchFamily="2" charset="0"/>
              </a:rPr>
              <a:t>hoạch</a:t>
            </a:r>
            <a:r>
              <a:rPr lang="en-US" sz="1000" dirty="0">
                <a:latin typeface="Muli Light" panose="00000400000000000000" pitchFamily="2" charset="0"/>
              </a:rPr>
              <a:t>. </a:t>
            </a:r>
            <a:r>
              <a:rPr lang="en-US" sz="1000" dirty="0" err="1">
                <a:latin typeface="Muli Light" panose="00000400000000000000" pitchFamily="2" charset="0"/>
              </a:rPr>
              <a:t>Tiết</a:t>
            </a:r>
            <a:r>
              <a:rPr lang="en-US" sz="1000" dirty="0">
                <a:latin typeface="Muli Light" panose="00000400000000000000" pitchFamily="2" charset="0"/>
              </a:rPr>
              <a:t> </a:t>
            </a:r>
            <a:r>
              <a:rPr lang="en-US" sz="1000" dirty="0" err="1">
                <a:latin typeface="Muli Light" panose="00000400000000000000" pitchFamily="2" charset="0"/>
              </a:rPr>
              <a:t>kiệm</a:t>
            </a:r>
            <a:r>
              <a:rPr lang="en-US" sz="1000" dirty="0">
                <a:latin typeface="Muli Light" panose="00000400000000000000" pitchFamily="2" charset="0"/>
              </a:rPr>
              <a:t> chi </a:t>
            </a:r>
            <a:r>
              <a:rPr lang="en-US" sz="1000" dirty="0" err="1">
                <a:latin typeface="Muli Light" panose="00000400000000000000" pitchFamily="2" charset="0"/>
              </a:rPr>
              <a:t>thường</a:t>
            </a:r>
            <a:r>
              <a:rPr lang="en-US" sz="1000" dirty="0">
                <a:latin typeface="Muli Light" panose="00000400000000000000" pitchFamily="2" charset="0"/>
              </a:rPr>
              <a:t> </a:t>
            </a:r>
            <a:r>
              <a:rPr lang="en-US" sz="1000" dirty="0" err="1">
                <a:latin typeface="Muli Light" panose="00000400000000000000" pitchFamily="2" charset="0"/>
              </a:rPr>
              <a:t>xuyên</a:t>
            </a:r>
            <a:r>
              <a:rPr lang="en-US" sz="1000" dirty="0">
                <a:latin typeface="Muli Light" panose="00000400000000000000" pitchFamily="2" charset="0"/>
              </a:rPr>
              <a:t>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hướng</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khi</a:t>
            </a:r>
            <a:r>
              <a:rPr lang="en-US" sz="1000" dirty="0">
                <a:latin typeface="Muli Light" panose="00000400000000000000" pitchFamily="2" charset="0"/>
              </a:rPr>
              <a:t> Covid-19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ẩn</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tương</a:t>
            </a:r>
            <a:r>
              <a:rPr lang="en-US" sz="1000" dirty="0">
                <a:latin typeface="Muli Light" panose="00000400000000000000" pitchFamily="2" charset="0"/>
              </a:rPr>
              <a:t> </a:t>
            </a:r>
            <a:r>
              <a:rPr lang="en-US" sz="1000" dirty="0" err="1">
                <a:latin typeface="Muli Light" panose="00000400000000000000" pitchFamily="2" charset="0"/>
              </a:rPr>
              <a:t>lai</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nền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còn</a:t>
            </a:r>
            <a:r>
              <a:rPr lang="en-US" sz="1000" dirty="0">
                <a:latin typeface="Muli Light" panose="00000400000000000000" pitchFamily="2" charset="0"/>
              </a:rPr>
              <a:t> </a:t>
            </a:r>
            <a:r>
              <a:rPr lang="en-US" sz="1000" dirty="0" err="1">
                <a:latin typeface="Muli Light" panose="00000400000000000000" pitchFamily="2" charset="0"/>
              </a:rPr>
              <a:t>bất</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yêu</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thường</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Đặc</a:t>
            </a:r>
            <a:r>
              <a:rPr lang="en-US" sz="1000" dirty="0">
                <a:latin typeface="Muli Light" panose="00000400000000000000" pitchFamily="2" charset="0"/>
              </a:rPr>
              <a:t> </a:t>
            </a:r>
            <a:r>
              <a:rPr lang="en-US" sz="1000" dirty="0" err="1">
                <a:latin typeface="Muli Light" panose="00000400000000000000" pitchFamily="2" charset="0"/>
              </a:rPr>
              <a:t>biệt</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qua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trụ</a:t>
            </a:r>
            <a:r>
              <a:rPr lang="en-US" sz="1000" dirty="0">
                <a:latin typeface="Muli Light" panose="00000400000000000000" pitchFamily="2" charset="0"/>
              </a:rPr>
              <a:t> </a:t>
            </a:r>
            <a:r>
              <a:rPr lang="en-US" sz="1000" dirty="0" err="1">
                <a:latin typeface="Muli Light" panose="00000400000000000000" pitchFamily="2" charset="0"/>
              </a:rPr>
              <a:t>cột</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(PCI). PGS. TS </a:t>
            </a:r>
            <a:r>
              <a:rPr lang="en-US" sz="1000" dirty="0" err="1">
                <a:latin typeface="Muli Light" panose="00000400000000000000" pitchFamily="2" charset="0"/>
              </a:rPr>
              <a:t>Nguyễn</a:t>
            </a:r>
            <a:r>
              <a:rPr lang="en-US" sz="1000" dirty="0">
                <a:latin typeface="Muli Light" panose="00000400000000000000" pitchFamily="2" charset="0"/>
              </a:rPr>
              <a:t> </a:t>
            </a:r>
            <a:r>
              <a:rPr lang="en-US" sz="1000" dirty="0" err="1">
                <a:latin typeface="Muli Light" panose="00000400000000000000" pitchFamily="2" charset="0"/>
              </a:rPr>
              <a:t>Anh</a:t>
            </a:r>
            <a:r>
              <a:rPr lang="en-US" sz="1000" dirty="0">
                <a:latin typeface="Muli Light" panose="00000400000000000000" pitchFamily="2" charset="0"/>
              </a:rPr>
              <a:t> Thu </a:t>
            </a:r>
            <a:r>
              <a:rPr lang="en-US" sz="1000" dirty="0" err="1">
                <a:latin typeface="Muli Light" panose="00000400000000000000" pitchFamily="2" charset="0"/>
              </a:rPr>
              <a:t>nói</a:t>
            </a:r>
            <a:r>
              <a:rPr lang="en-US" sz="1000" dirty="0">
                <a:latin typeface="Muli Light" panose="00000400000000000000" pitchFamily="2" charset="0"/>
              </a:rPr>
              <a:t>: "</a:t>
            </a:r>
            <a:r>
              <a:rPr lang="en-US" sz="1000" dirty="0" err="1">
                <a:latin typeface="Muli Light" panose="00000400000000000000" pitchFamily="2" charset="0"/>
              </a:rPr>
              <a:t>Mặc</a:t>
            </a:r>
            <a:r>
              <a:rPr lang="en-US" sz="1000" dirty="0">
                <a:latin typeface="Muli Light" panose="00000400000000000000" pitchFamily="2" charset="0"/>
              </a:rPr>
              <a:t> </a:t>
            </a:r>
            <a:r>
              <a:rPr lang="en-US" sz="1000" dirty="0" err="1">
                <a:latin typeface="Muli Light" panose="00000400000000000000" pitchFamily="2" charset="0"/>
              </a:rPr>
              <a:t>dù</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lựa</a:t>
            </a:r>
            <a:r>
              <a:rPr lang="en-US" sz="1000" dirty="0">
                <a:latin typeface="Muli Light" panose="00000400000000000000" pitchFamily="2" charset="0"/>
              </a:rPr>
              <a:t> </a:t>
            </a:r>
            <a:r>
              <a:rPr lang="en-US" sz="1000" dirty="0" err="1">
                <a:latin typeface="Muli Light" panose="00000400000000000000" pitchFamily="2" charset="0"/>
              </a:rPr>
              <a:t>chọn</a:t>
            </a:r>
            <a:r>
              <a:rPr lang="en-US" sz="1000" dirty="0">
                <a:latin typeface="Muli Light" panose="00000400000000000000" pitchFamily="2" charset="0"/>
              </a:rPr>
              <a:t>, song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nhanh</a:t>
            </a:r>
            <a:r>
              <a:rPr lang="en-US" sz="1000" dirty="0">
                <a:latin typeface="Muli Light" panose="00000400000000000000" pitchFamily="2" charset="0"/>
              </a:rPr>
              <a:t> </a:t>
            </a:r>
            <a:r>
              <a:rPr lang="en-US" sz="1000" dirty="0" err="1">
                <a:latin typeface="Muli Light" panose="00000400000000000000" pitchFamily="2" charset="0"/>
              </a:rPr>
              <a:t>chóng</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hệ</a:t>
            </a:r>
            <a:r>
              <a:rPr lang="en-US" sz="1000" dirty="0">
                <a:latin typeface="Muli Light" panose="00000400000000000000" pitchFamily="2" charset="0"/>
              </a:rPr>
              <a:t> </a:t>
            </a:r>
            <a:r>
              <a:rPr lang="en-US" sz="1000" dirty="0" err="1">
                <a:latin typeface="Muli Light" panose="00000400000000000000" pitchFamily="2" charset="0"/>
              </a:rPr>
              <a:t>thống</a:t>
            </a:r>
            <a:r>
              <a:rPr lang="en-US" sz="1000" dirty="0">
                <a:latin typeface="Muli Light" panose="00000400000000000000" pitchFamily="2" charset="0"/>
              </a:rPr>
              <a:t> </a:t>
            </a:r>
            <a:r>
              <a:rPr lang="en-US" sz="1000" dirty="0" err="1">
                <a:latin typeface="Muli Light" panose="00000400000000000000" pitchFamily="2" charset="0"/>
              </a:rPr>
              <a:t>vận</a:t>
            </a:r>
            <a:r>
              <a:rPr lang="en-US" sz="1000" dirty="0">
                <a:latin typeface="Muli Light" panose="00000400000000000000" pitchFamily="2" charset="0"/>
              </a:rPr>
              <a:t> </a:t>
            </a:r>
            <a:r>
              <a:rPr lang="en-US" sz="1000" dirty="0" err="1">
                <a:latin typeface="Muli Light" panose="00000400000000000000" pitchFamily="2" charset="0"/>
              </a:rPr>
              <a:t>tải</a:t>
            </a:r>
            <a:r>
              <a:rPr lang="en-US" sz="1000" dirty="0">
                <a:latin typeface="Muli Light" panose="00000400000000000000" pitchFamily="2" charset="0"/>
              </a:rPr>
              <a:t>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thúc</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lưu</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a:t>
            </a:r>
            <a:r>
              <a:rPr lang="en-US" sz="1000" dirty="0" err="1">
                <a:latin typeface="Muli Light" panose="00000400000000000000" pitchFamily="2" charset="0"/>
              </a:rPr>
              <a:t>hoạt</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thương</a:t>
            </a:r>
            <a:r>
              <a:rPr lang="en-US" sz="1000" dirty="0">
                <a:latin typeface="Muli Light" panose="00000400000000000000" pitchFamily="2" charset="0"/>
              </a:rPr>
              <a:t> </a:t>
            </a:r>
            <a:r>
              <a:rPr lang="en-US" sz="1000" dirty="0" err="1">
                <a:latin typeface="Muli Light" panose="00000400000000000000" pitchFamily="2" charset="0"/>
              </a:rPr>
              <a:t>mại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tận</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FTA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cắt</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giản</a:t>
            </a:r>
            <a:r>
              <a:rPr lang="en-US" sz="1000" dirty="0">
                <a:latin typeface="Muli Light" panose="00000400000000000000" pitchFamily="2" charset="0"/>
              </a:rPr>
              <a:t> </a:t>
            </a:r>
            <a:r>
              <a:rPr lang="en-US" sz="1000" dirty="0" err="1">
                <a:latin typeface="Muli Light" panose="00000400000000000000" pitchFamily="2" charset="0"/>
              </a:rPr>
              <a:t>hóa</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hải</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thuận</a:t>
            </a:r>
            <a:r>
              <a:rPr lang="en-US" sz="1000" dirty="0">
                <a:latin typeface="Muli Light" panose="00000400000000000000" pitchFamily="2" charset="0"/>
              </a:rPr>
              <a:t> </a:t>
            </a:r>
            <a:r>
              <a:rPr lang="en-US" sz="1000" dirty="0" err="1">
                <a:latin typeface="Muli Light" panose="00000400000000000000" pitchFamily="2" charset="0"/>
              </a:rPr>
              <a:t>lợi</a:t>
            </a:r>
            <a:r>
              <a:rPr lang="en-US" sz="1000" dirty="0">
                <a:latin typeface="Muli Light" panose="00000400000000000000" pitchFamily="2" charset="0"/>
              </a:rPr>
              <a:t> </a:t>
            </a:r>
            <a:r>
              <a:rPr lang="en-US" sz="1000" dirty="0" err="1">
                <a:latin typeface="Muli Light" panose="00000400000000000000" pitchFamily="2" charset="0"/>
              </a:rPr>
              <a:t>hóa</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hoạt</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smtClean="0">
                <a:latin typeface="Muli Light" panose="00000400000000000000" pitchFamily="2" charset="0"/>
              </a:rPr>
              <a:t>thương</a:t>
            </a:r>
            <a:r>
              <a:rPr lang="en-US" sz="1000" dirty="0" smtClean="0">
                <a:latin typeface="Muli Light" panose="00000400000000000000" pitchFamily="2" charset="0"/>
              </a:rPr>
              <a:t>. </a:t>
            </a:r>
            <a:r>
              <a:rPr lang="en-US" sz="1000" dirty="0" err="1" smtClean="0">
                <a:latin typeface="Muli Light" panose="00000400000000000000" pitchFamily="2" charset="0"/>
              </a:rPr>
              <a:t>Doanh</a:t>
            </a:r>
            <a:r>
              <a:rPr lang="en-US" sz="1000" dirty="0" smtClean="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hiểu</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đảm</a:t>
            </a:r>
            <a:r>
              <a:rPr lang="en-US" sz="1000" dirty="0">
                <a:latin typeface="Muli Light" panose="00000400000000000000" pitchFamily="2" charset="0"/>
              </a:rPr>
              <a:t> </a:t>
            </a:r>
            <a:r>
              <a:rPr lang="en-US" sz="1000" dirty="0" err="1">
                <a:latin typeface="Muli Light" panose="00000400000000000000" pitchFamily="2" charset="0"/>
              </a:rPr>
              <a:t>bảo</a:t>
            </a:r>
            <a:r>
              <a:rPr lang="en-US" sz="1000" dirty="0">
                <a:latin typeface="Muli Light" panose="00000400000000000000" pitchFamily="2" charset="0"/>
              </a:rPr>
              <a:t> </a:t>
            </a:r>
            <a:r>
              <a:rPr lang="en-US" sz="1000" dirty="0" err="1">
                <a:latin typeface="Muli Light" panose="00000400000000000000" pitchFamily="2" charset="0"/>
              </a:rPr>
              <a:t>khả</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đáp</a:t>
            </a:r>
            <a:r>
              <a:rPr lang="en-US" sz="1000" dirty="0">
                <a:latin typeface="Muli Light" panose="00000400000000000000" pitchFamily="2" charset="0"/>
              </a:rPr>
              <a:t> </a:t>
            </a:r>
            <a:r>
              <a:rPr lang="en-US" sz="1000" dirty="0" err="1">
                <a:latin typeface="Muli Light" panose="00000400000000000000" pitchFamily="2" charset="0"/>
              </a:rPr>
              <a:t>ứng</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chuẩn</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chất</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phẩm</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xứ</a:t>
            </a:r>
            <a:r>
              <a:rPr lang="en-US" sz="1000" dirty="0">
                <a:latin typeface="Muli Light" panose="00000400000000000000" pitchFamily="2" charset="0"/>
              </a:rPr>
              <a:t>... </a:t>
            </a:r>
            <a:r>
              <a:rPr lang="en-US" sz="1000" dirty="0" err="1">
                <a:latin typeface="Muli Light" panose="00000400000000000000" pitchFamily="2" charset="0"/>
              </a:rPr>
              <a:t>khẳng</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thế</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mình</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sân</a:t>
            </a:r>
            <a:r>
              <a:rPr lang="en-US" sz="1000" dirty="0">
                <a:latin typeface="Muli Light" panose="00000400000000000000" pitchFamily="2" charset="0"/>
              </a:rPr>
              <a:t> </a:t>
            </a:r>
            <a:r>
              <a:rPr lang="en-US" sz="1000" dirty="0" err="1">
                <a:latin typeface="Muli Light" panose="00000400000000000000" pitchFamily="2" charset="0"/>
              </a:rPr>
              <a:t>chơi</a:t>
            </a:r>
            <a:r>
              <a:rPr lang="en-US" sz="1000" dirty="0">
                <a:latin typeface="Muli Light" panose="00000400000000000000" pitchFamily="2" charset="0"/>
              </a:rPr>
              <a:t> </a:t>
            </a:r>
            <a:r>
              <a:rPr lang="en-US" sz="1000" dirty="0" err="1">
                <a:latin typeface="Muli Light" panose="00000400000000000000" pitchFamily="2" charset="0"/>
              </a:rPr>
              <a:t>thế</a:t>
            </a:r>
            <a:r>
              <a:rPr lang="en-US" sz="1000" dirty="0">
                <a:latin typeface="Muli Light" panose="00000400000000000000" pitchFamily="2" charset="0"/>
              </a:rPr>
              <a:t> </a:t>
            </a:r>
            <a:r>
              <a:rPr lang="en-US" sz="1000" dirty="0" err="1">
                <a:latin typeface="Muli Light" panose="00000400000000000000" pitchFamily="2" charset="0"/>
              </a:rPr>
              <a:t>giới</a:t>
            </a:r>
            <a:r>
              <a:rPr lang="en-US" sz="1000" dirty="0">
                <a:latin typeface="Muli Light" panose="00000400000000000000" pitchFamily="2" charset="0"/>
              </a:rPr>
              <a:t>. </a:t>
            </a:r>
            <a:r>
              <a:rPr lang="en-US" sz="1000" dirty="0" err="1">
                <a:latin typeface="Muli Light" panose="00000400000000000000" pitchFamily="2" charset="0"/>
              </a:rPr>
              <a:t>Bên</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trình</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chất</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nguồn</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hưởng</a:t>
            </a:r>
            <a:r>
              <a:rPr lang="en-US" sz="1000" dirty="0">
                <a:latin typeface="Muli Light" panose="00000400000000000000" pitchFamily="2" charset="0"/>
              </a:rPr>
              <a:t> </a:t>
            </a:r>
            <a:r>
              <a:rPr lang="en-US" sz="1000" dirty="0" err="1">
                <a:latin typeface="Muli Light" panose="00000400000000000000" pitchFamily="2" charset="0"/>
              </a:rPr>
              <a:t>lợi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tận</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tối</a:t>
            </a:r>
            <a:r>
              <a:rPr lang="en-US" sz="1000" dirty="0">
                <a:latin typeface="Muli Light" panose="00000400000000000000" pitchFamily="2" charset="0"/>
              </a:rPr>
              <a:t> </a:t>
            </a:r>
            <a:r>
              <a:rPr lang="en-US" sz="1000" dirty="0" err="1">
                <a:latin typeface="Muli Light" panose="00000400000000000000" pitchFamily="2" charset="0"/>
              </a:rPr>
              <a:t>ưu</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nghệ</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khoa</a:t>
            </a:r>
            <a:r>
              <a:rPr lang="en-US" sz="1000" dirty="0">
                <a:latin typeface="Muli Light" panose="00000400000000000000" pitchFamily="2" charset="0"/>
              </a:rPr>
              <a:t> </a:t>
            </a:r>
            <a:r>
              <a:rPr lang="en-US" sz="1000" dirty="0" err="1">
                <a:latin typeface="Muli Light" panose="00000400000000000000" pitchFamily="2" charset="0"/>
              </a:rPr>
              <a:t>học</a:t>
            </a:r>
            <a:r>
              <a:rPr lang="en-US" sz="1000" dirty="0">
                <a:latin typeface="Muli Light" panose="00000400000000000000" pitchFamily="2" charset="0"/>
              </a:rPr>
              <a:t> </a:t>
            </a:r>
            <a:r>
              <a:rPr lang="en-US" sz="1000" dirty="0" err="1">
                <a:latin typeface="Muli Light" panose="00000400000000000000" pitchFamily="2" charset="0"/>
              </a:rPr>
              <a:t>kỹ</a:t>
            </a:r>
            <a:r>
              <a:rPr lang="en-US" sz="1000" dirty="0">
                <a:latin typeface="Muli Light" panose="00000400000000000000" pitchFamily="2" charset="0"/>
              </a:rPr>
              <a:t> </a:t>
            </a:r>
            <a:r>
              <a:rPr lang="en-US" sz="1000" dirty="0" err="1">
                <a:latin typeface="Muli Light" panose="00000400000000000000" pitchFamily="2" charset="0"/>
              </a:rPr>
              <a:t>thuật</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ngoài</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Ngoài</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chuyên</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a:t>
            </a:r>
            <a:r>
              <a:rPr lang="en-US" sz="1000" dirty="0" err="1">
                <a:latin typeface="Muli Light" panose="00000400000000000000" pitchFamily="2" charset="0"/>
              </a:rPr>
              <a:t>nhấn</a:t>
            </a:r>
            <a:r>
              <a:rPr lang="en-US" sz="1000" dirty="0">
                <a:latin typeface="Muli Light" panose="00000400000000000000" pitchFamily="2" charset="0"/>
              </a:rPr>
              <a:t> </a:t>
            </a:r>
            <a:r>
              <a:rPr lang="en-US" sz="1000" dirty="0" err="1">
                <a:latin typeface="Muli Light" panose="00000400000000000000" pitchFamily="2" charset="0"/>
              </a:rPr>
              <a:t>mạnh</a:t>
            </a:r>
            <a:r>
              <a:rPr lang="en-US" sz="1000" dirty="0">
                <a:latin typeface="Muli Light" panose="00000400000000000000" pitchFamily="2" charset="0"/>
              </a:rPr>
              <a:t>, </a:t>
            </a:r>
            <a:r>
              <a:rPr lang="en-US" sz="1000" dirty="0" err="1">
                <a:latin typeface="Muli Light" panose="00000400000000000000" pitchFamily="2" charset="0"/>
              </a:rPr>
              <a:t>xu</a:t>
            </a:r>
            <a:r>
              <a:rPr lang="en-US" sz="1000" dirty="0">
                <a:latin typeface="Muli Light" panose="00000400000000000000" pitchFamily="2" charset="0"/>
              </a:rPr>
              <a:t> </a:t>
            </a:r>
            <a:r>
              <a:rPr lang="en-US" sz="1000" dirty="0" err="1">
                <a:latin typeface="Muli Light" panose="00000400000000000000" pitchFamily="2" charset="0"/>
              </a:rPr>
              <a:t>hướng</a:t>
            </a:r>
            <a:r>
              <a:rPr lang="en-US" sz="1000" dirty="0">
                <a:latin typeface="Muli Light" panose="00000400000000000000" pitchFamily="2" charset="0"/>
              </a:rPr>
              <a:t> </a:t>
            </a:r>
            <a:r>
              <a:rPr lang="en-US" sz="1000" dirty="0" err="1">
                <a:latin typeface="Muli Light" panose="00000400000000000000" pitchFamily="2" charset="0"/>
              </a:rPr>
              <a:t>xanh</a:t>
            </a:r>
            <a:r>
              <a:rPr lang="en-US" sz="1000" dirty="0">
                <a:latin typeface="Muli Light" panose="00000400000000000000" pitchFamily="2" charset="0"/>
              </a:rPr>
              <a:t> </a:t>
            </a:r>
            <a:r>
              <a:rPr lang="en-US" sz="1000" dirty="0" err="1">
                <a:latin typeface="Muli Light" panose="00000400000000000000" pitchFamily="2" charset="0"/>
              </a:rPr>
              <a:t>hóa</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hóa</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mạnh</a:t>
            </a:r>
            <a:r>
              <a:rPr lang="en-US" sz="1000" dirty="0">
                <a:latin typeface="Muli Light" panose="00000400000000000000" pitchFamily="2" charset="0"/>
              </a:rPr>
              <a:t> </a:t>
            </a:r>
            <a:r>
              <a:rPr lang="en-US" sz="1000" dirty="0" err="1">
                <a:latin typeface="Muli Light" panose="00000400000000000000" pitchFamily="2" charset="0"/>
              </a:rPr>
              <a:t>mở</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làm</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hầu</a:t>
            </a:r>
            <a:r>
              <a:rPr lang="en-US" sz="1000" dirty="0">
                <a:latin typeface="Muli Light" panose="00000400000000000000" pitchFamily="2" charset="0"/>
              </a:rPr>
              <a:t> </a:t>
            </a:r>
            <a:r>
              <a:rPr lang="en-US" sz="1000" dirty="0" err="1">
                <a:latin typeface="Muli Light" panose="00000400000000000000" pitchFamily="2" charset="0"/>
              </a:rPr>
              <a:t>hết</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2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điện</a:t>
            </a:r>
            <a:r>
              <a:rPr lang="en-US" sz="1000" dirty="0">
                <a:latin typeface="Muli Light" panose="00000400000000000000" pitchFamily="2" charset="0"/>
              </a:rPr>
              <a:t> </a:t>
            </a:r>
            <a:r>
              <a:rPr lang="en-US" sz="1000" dirty="0" err="1">
                <a:latin typeface="Muli Light" panose="00000400000000000000" pitchFamily="2" charset="0"/>
              </a:rPr>
              <a:t>tử</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phẩm</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nghiên</a:t>
            </a:r>
            <a:r>
              <a:rPr lang="en-US" sz="1000" dirty="0">
                <a:latin typeface="Muli Light" panose="00000400000000000000" pitchFamily="2" charset="0"/>
              </a:rPr>
              <a:t> </a:t>
            </a:r>
            <a:r>
              <a:rPr lang="en-US" sz="1000" dirty="0" err="1">
                <a:latin typeface="Muli Light" panose="00000400000000000000" pitchFamily="2" charset="0"/>
              </a:rPr>
              <a:t>cứu</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làm</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như</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phân</a:t>
            </a:r>
            <a:r>
              <a:rPr lang="en-US" sz="1000" dirty="0">
                <a:latin typeface="Muli Light" panose="00000400000000000000" pitchFamily="2" charset="0"/>
              </a:rPr>
              <a:t> </a:t>
            </a:r>
            <a:r>
              <a:rPr lang="en-US" sz="1000" dirty="0" err="1">
                <a:latin typeface="Muli Light" panose="00000400000000000000" pitchFamily="2" charset="0"/>
              </a:rPr>
              <a:t>khúc</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phẩm</a:t>
            </a:r>
            <a:r>
              <a:rPr lang="en-US" sz="1000" dirty="0">
                <a:latin typeface="Muli Light" panose="00000400000000000000" pitchFamily="2" charset="0"/>
              </a:rPr>
              <a:t> </a:t>
            </a:r>
            <a:r>
              <a:rPr lang="en-US" sz="1000" dirty="0" err="1">
                <a:latin typeface="Muli Light" panose="00000400000000000000" pitchFamily="2" charset="0"/>
              </a:rPr>
              <a:t>sạch</a:t>
            </a:r>
            <a:r>
              <a:rPr lang="en-US" sz="1000" dirty="0">
                <a:latin typeface="Muli Light" panose="00000400000000000000" pitchFamily="2" charset="0"/>
              </a:rPr>
              <a:t>, organic;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thương</a:t>
            </a:r>
            <a:r>
              <a:rPr lang="en-US" sz="1000" dirty="0">
                <a:latin typeface="Muli Light" panose="00000400000000000000" pitchFamily="2" charset="0"/>
              </a:rPr>
              <a:t> </a:t>
            </a:r>
            <a:r>
              <a:rPr lang="en-US" sz="1000" dirty="0" err="1">
                <a:latin typeface="Muli Light" panose="00000400000000000000" pitchFamily="2" charset="0"/>
              </a:rPr>
              <a:t>mại</a:t>
            </a:r>
            <a:r>
              <a:rPr lang="en-US" sz="1000" dirty="0">
                <a:latin typeface="Muli Light" panose="00000400000000000000" pitchFamily="2" charset="0"/>
              </a:rPr>
              <a:t> (</a:t>
            </a:r>
            <a:r>
              <a:rPr lang="en-US" sz="1000" dirty="0" err="1">
                <a:latin typeface="Muli Light" panose="00000400000000000000" pitchFamily="2" charset="0"/>
              </a:rPr>
              <a:t>sử</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sàn</a:t>
            </a:r>
            <a:r>
              <a:rPr lang="en-US" sz="1000" dirty="0">
                <a:latin typeface="Muli Light" panose="00000400000000000000" pitchFamily="2" charset="0"/>
              </a:rPr>
              <a:t> </a:t>
            </a:r>
            <a:r>
              <a:rPr lang="en-US" sz="1000" dirty="0" err="1">
                <a:latin typeface="Muli Light" panose="00000400000000000000" pitchFamily="2" charset="0"/>
              </a:rPr>
              <a:t>thương</a:t>
            </a:r>
            <a:r>
              <a:rPr lang="en-US" sz="1000" dirty="0">
                <a:latin typeface="Muli Light" panose="00000400000000000000" pitchFamily="2" charset="0"/>
              </a:rPr>
              <a:t> </a:t>
            </a:r>
            <a:r>
              <a:rPr lang="en-US" sz="1000" dirty="0" err="1">
                <a:latin typeface="Muli Light" panose="00000400000000000000" pitchFamily="2" charset="0"/>
              </a:rPr>
              <a:t>mại</a:t>
            </a:r>
            <a:r>
              <a:rPr lang="en-US" sz="1000" dirty="0">
                <a:latin typeface="Muli Light" panose="00000400000000000000" pitchFamily="2" charset="0"/>
              </a:rPr>
              <a: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phẩm</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r" fontAlgn="base"/>
            <a:r>
              <a:rPr lang="en-US" sz="1000" dirty="0">
                <a:latin typeface="Muli Light" panose="00000400000000000000" pitchFamily="2" charset="0"/>
              </a:rPr>
              <a:t>Theo </a:t>
            </a:r>
            <a:r>
              <a:rPr lang="en-US" sz="1000" dirty="0" err="1">
                <a:latin typeface="Muli Light" panose="00000400000000000000" pitchFamily="2" charset="0"/>
                <a:hlinkClick r:id="rId3"/>
              </a:rPr>
              <a:t>Kinh</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tê</a:t>
            </a:r>
            <a:r>
              <a:rPr lang="en-US" sz="1000" dirty="0">
                <a:latin typeface="Muli Light" panose="00000400000000000000" pitchFamily="2" charset="0"/>
                <a:hlinkClick r:id="rId3"/>
              </a:rPr>
              <a:t>́ &amp; </a:t>
            </a:r>
            <a:r>
              <a:rPr lang="en-US" sz="1000" dirty="0" err="1">
                <a:latin typeface="Muli Light" panose="00000400000000000000" pitchFamily="2" charset="0"/>
                <a:hlinkClick r:id="rId3"/>
              </a:rPr>
              <a:t>Đô</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thi</a:t>
            </a:r>
            <a:r>
              <a:rPr lang="en-US" sz="1000" dirty="0">
                <a:latin typeface="Muli Light" panose="00000400000000000000" pitchFamily="2" charset="0"/>
                <a:hlinkClick r:id="rId3"/>
              </a:rPr>
              <a:t>̣</a:t>
            </a:r>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p:txBody>
      </p:sp>
      <p:sp>
        <p:nvSpPr>
          <p:cNvPr id="12" name="Rectangle 11">
            <a:extLst>
              <a:ext uri="{FF2B5EF4-FFF2-40B4-BE49-F238E27FC236}">
                <a16:creationId xmlns="" xmlns:a16="http://schemas.microsoft.com/office/drawing/2014/main" id="{03ED1E89-093F-4F16-99E6-79AA585834CC}"/>
              </a:ext>
            </a:extLst>
          </p:cNvPr>
          <p:cNvSpPr/>
          <p:nvPr/>
        </p:nvSpPr>
        <p:spPr>
          <a:xfrm>
            <a:off x="330246" y="178836"/>
            <a:ext cx="6527753" cy="23117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5" name="Rectangle 1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Tree>
    <p:extLst>
      <p:ext uri="{BB962C8B-B14F-4D97-AF65-F5344CB8AC3E}">
        <p14:creationId xmlns:p14="http://schemas.microsoft.com/office/powerpoint/2010/main" val="1419815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3d money energy pulse sign with included clipping path Premium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31" t="10661" r="5752" b="16528"/>
          <a:stretch/>
        </p:blipFill>
        <p:spPr bwMode="auto">
          <a:xfrm>
            <a:off x="-1" y="576442"/>
            <a:ext cx="6858001" cy="32526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30</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572511" y="3959964"/>
            <a:ext cx="2948799" cy="5324535"/>
          </a:xfrm>
          <a:prstGeom prst="rect">
            <a:avLst/>
          </a:prstGeom>
          <a:noFill/>
        </p:spPr>
        <p:txBody>
          <a:bodyPr wrap="square" rtlCol="0">
            <a:spAutoFit/>
          </a:bodyPr>
          <a:lstStyle/>
          <a:p>
            <a:pPr algn="just"/>
            <a:r>
              <a:rPr lang="vi-VN" sz="1000" dirty="0">
                <a:latin typeface="Muli Light" panose="00000400000000000000" pitchFamily="2" charset="0"/>
              </a:rPr>
              <a:t>Theo đó, tỉnh đã ban hành quy chế phối hợp giữa các sở, ban, ngành, chính quyền địa phương để hỗ trợ nhà đầu tư một số TTHC đối với các dự án đầu tư theo hình thức thỏa thuận, nhận chuyển nhượng, thuê quyền sử dụng đất (QSDĐ), nhận góp vốn bằng QSDĐ trên địa bàn tỉnh. Ban hành văn bản hướng dẫn một số thủ tục về đấu giá QSDĐ; nhận chuyển nhượng, nhận góp vốn, cho thuê QSDĐ nông nghiệp để thực hiện dự án đầu tư phi nông nghiệp và hướng dẫn thực hiện các thủ tục đấu giá QSDĐ gắn với tài sản trên đất theo Nghị định số 167/2017/NĐ-CP quy định việc sắp xếp lại, xử lý tài sản công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Đồng thời, UBND tỉnh xây dựng quy định trình tự thực hiện các TTHC đối với dự án có sử dụng đất, đầu tư bằng vốn ngoài ngân sách nhà nước trên địa bàn tỉnh; chỉ đạo xây dựng tiêu chí áp dụng lựa chọn hình thức đấu giá quyền sử dụng đất, đấu thầu lựa chọn nhà đầu tư để thực hiện dự án đầu tư sử dụng đất trên địa bàn tỉnh; chỉ đạo UBND các huyện, thành phố tiếp tục phối hợp chặt chẽ, hỗ trợ nhà đầu tư thực hiện công tác giải phóng mặt bằng để sớm có mặt bằng thực hiện dự án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Theo đồng chí Bùi Văn Khánh, Phó Bí thư Tỉnh ủy, Chủ tịch UBND tỉnh Hoà Bình, cần khẩn trương hoàn thành, công khai quy hoạch tỉnh thời kỳ 2021-2030, tầm nhìn đến năm 2050 và quy hoạch xây dựng, quy hoạch sử dụng đất, trong đó cần xác định rõ các vị trí có lợi thế để kêu gọi, thu hút đầu tư.</a:t>
            </a:r>
          </a:p>
        </p:txBody>
      </p:sp>
      <p:sp>
        <p:nvSpPr>
          <p:cNvPr id="20" name="Rectangle 19">
            <a:extLst>
              <a:ext uri="{FF2B5EF4-FFF2-40B4-BE49-F238E27FC236}">
                <a16:creationId xmlns:a16="http://schemas.microsoft.com/office/drawing/2014/main" xmlns="" id="{BE4F4E47-8E07-4143-A741-19E985C5BEFC}"/>
              </a:ext>
            </a:extLst>
          </p:cNvPr>
          <p:cNvSpPr/>
          <p:nvPr/>
        </p:nvSpPr>
        <p:spPr>
          <a:xfrm>
            <a:off x="-2" y="3044220"/>
            <a:ext cx="6858001" cy="784830"/>
          </a:xfrm>
          <a:prstGeom prst="rect">
            <a:avLst/>
          </a:prstGeom>
          <a:solidFill>
            <a:schemeClr val="accent1">
              <a:lumMod val="50000"/>
            </a:schemeClr>
          </a:solidFill>
        </p:spPr>
        <p:txBody>
          <a:bodyPr wrap="square">
            <a:spAutoFit/>
          </a:bodyPr>
          <a:lstStyle/>
          <a:p>
            <a:r>
              <a:rPr lang="vi-VN" sz="2250" b="1" dirty="0">
                <a:solidFill>
                  <a:schemeClr val="bg1"/>
                </a:solidFill>
                <a:latin typeface="Prata" panose="00000500000000000000" pitchFamily="2" charset="0"/>
              </a:rPr>
              <a:t>Hoà Bình: Chuẩn bị môi trường kinh doanh thuận lợi để đón làn sóng đầu tư</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5325" y="3965120"/>
            <a:ext cx="3187005" cy="5632311"/>
          </a:xfrm>
          <a:prstGeom prst="rect">
            <a:avLst/>
          </a:prstGeom>
          <a:noFill/>
        </p:spPr>
        <p:txBody>
          <a:bodyPr wrap="square" rtlCol="0">
            <a:spAutoFit/>
          </a:bodyPr>
          <a:lstStyle/>
          <a:p>
            <a:pPr algn="just"/>
            <a:r>
              <a:rPr lang="vi-VN" sz="1000" dirty="0">
                <a:latin typeface="Muli Light" panose="00000400000000000000" pitchFamily="2" charset="0"/>
              </a:rPr>
              <a:t>Với sự cải thiện mạnh mẽ môi trường đầu tư kinh doanh, những năm gần đây, nhiều nhà đầu tư đã tin tưởng đến với tỉnh Hoà Bình, trong đó có những nhà đầu tư lớn, tiềm năng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Để có sự phát triển đột phá hơn về năng lực cạnh tranh, môi trường kinh doanh để thu hút dòng vốn đầu tư, Tỉnh ủy, UBND tỉnh Hoà Bình luôn quan tâm chỉ đạo việc thúc đẩy năng lực cạnh tranh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Với mục tiêu thu hút các doanh nghiệp có năng lực đến đầu tư tại tỉnh, góp phần tạo nguồn lực thực hiện thắng lợi nhiệm vụ phát triển KT-XH, tỉnh Hoà Bình đã chú trọng xây dựng, triển khai nhiều cơ chế, chính sách ưu đãi với nhà đầu tư. Cụ thể, tỉnh đã chỉ đạo đẩy mạnh cải cách hành chính, trọng tâm là cải cách thủ tục hành chính (TTHC); nâng cao hiệu quả công tác phối hợp giữa các cơ quan trong việc giải quyết thủ tục liên quan đến quy hoạch, đầu tư, xây dựng... Các cấp ủy, chính quyền, sở, ngành chức năng luôn lắng nghe những đề xuất, kiến nghị của doanh nghiệp, nhà đầu tư để có hướng giải quyết phù hợp. Đồng thời, tập trung tháo gỡ khó khăn cho SX-KD, tạo thuận lợi về tiếp cận vốn, tín dụng, tài chính, thuế, BHXH, lao động...; rà soát, cắt giảm TTHC, chi phí cho doanh nghiệp</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Những tháng đầu năm 2021, UBND tỉnh, Tổ công tác đôn đốc triển khai các dự án trọng điểm của tỉnh đã tổ chức 3 hội nghị đối thoại với các nhà đầu tư dự án để nắm bắt tình hình triển khai thực hiện và tổ chức các buổi làm việc, kiểm tra thực địa các dự án. Đồng thời, giao nhiệm vụ cụ thể cho các sở, ban, ngành, UBND các huyện, thành phố đẩy nhanh tiến độ thực hiện các TTHC, tập trung gỡ khó cho nhà đầu tư.</a:t>
            </a:r>
          </a:p>
        </p:txBody>
      </p:sp>
    </p:spTree>
    <p:extLst>
      <p:ext uri="{BB962C8B-B14F-4D97-AF65-F5344CB8AC3E}">
        <p14:creationId xmlns:p14="http://schemas.microsoft.com/office/powerpoint/2010/main" val="3876403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64217" y="698425"/>
            <a:ext cx="3261634" cy="3939540"/>
          </a:xfrm>
          <a:prstGeom prst="rect">
            <a:avLst/>
          </a:prstGeom>
        </p:spPr>
        <p:txBody>
          <a:bodyPr wrap="square">
            <a:spAutoFit/>
          </a:bodyPr>
          <a:lstStyle/>
          <a:p>
            <a:pPr algn="just"/>
            <a:r>
              <a:rPr lang="vi-VN" sz="1000" dirty="0">
                <a:latin typeface="Muli Light" panose="00000400000000000000" pitchFamily="2" charset="0"/>
              </a:rPr>
              <a:t>Ngoài ra, chuẩn bị sẵn sàng các điều kiện, thủ tục pháp lý để nhà đầu tư có thể triển khai ngay dự án sau khi được quyết định chủ trương đầu tư, cấp giấy chứng nhận đăng ký đầu tư. Thường xuyên nắm bắt tình hình hoạt động của các doanh nghiệp để kịp thời tháo gỡ khó khăn, vướng mắc, hỗ trợ thúc đẩy phát triển doanh nghiệp. Khẩn trương hoàn thành thử nghiệm Bộ chỉ số năng lực cạnh tranh cấp huyện và các sở, ngành (DDCI) để đưa vào áp dụng từ năm 2022, qua đó thúc đẩy hoạt động của các cơ quan Nhà nước trên địa bàn, góp phần cải thiện môi trường kinh doanh, nâng cao năng lực cạnh tranh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Với sự cải thiện mạnh mẽ môi trường đầu tư kinh doanh, những năm gần đây, nhiều nhà đầu tư đã tin tưởng đến với tỉnh, trong đó có những nhà đầu tư lớn, tiềm năng. Hiện, trên địa bàn tỉnh có 624 dự án đầu tư còn hiệu lực hoạt động, trong đó có 40 dự án đầu tư nước ngoài với tổng vốn đầu tư đăng ký khoảng 593,806 triệu USD và 584 dự án đầu tư trong nước với tổng vốn đầu tư đăng ký khoảng 105.894 tỷ đồng. Có 463 dự án đầu tư ngoài khu, cụm công nghiệp; 101 dự án đầu tư trong các khu công nghiệp; 27 dự án đầu tư trong nước trong các cụm công nghiệp và 33 dự án đầu tư xây dựng nhà ở thương mại. </a:t>
            </a:r>
          </a:p>
        </p:txBody>
      </p:sp>
      <p:sp>
        <p:nvSpPr>
          <p:cNvPr id="35" name="Rectangle 34"/>
          <p:cNvSpPr/>
          <p:nvPr/>
        </p:nvSpPr>
        <p:spPr>
          <a:xfrm>
            <a:off x="3770486" y="698425"/>
            <a:ext cx="2771284" cy="4093428"/>
          </a:xfrm>
          <a:prstGeom prst="rect">
            <a:avLst/>
          </a:prstGeom>
        </p:spPr>
        <p:txBody>
          <a:bodyPr wrap="square">
            <a:spAutoFit/>
          </a:bodyPr>
          <a:lstStyle/>
          <a:p>
            <a:pPr algn="just"/>
            <a:r>
              <a:rPr lang="vi-VN" sz="1000" dirty="0">
                <a:latin typeface="Muli Light" panose="00000400000000000000" pitchFamily="2" charset="0"/>
              </a:rPr>
              <a:t>Có 345 dự án đầu tư đã hoàn thành đầu tư xây dựng, đi vào hoạt động SX-KD; 279 dự án đầu tư đang trong giai đoạn thực hiện các thủ tục về đất đai, đầu tư xây dựng và các thủ tục pháp lý khác. Năm 2020, Chỉ số nâng cao năng lực cạnh tranh cấp tỉnh (PCI) của Hoà Bình tăng 4 bậc so với năm trước là minh chứng ghi nhận cho những nỗ lực của tỉnh.</a:t>
            </a:r>
          </a:p>
          <a:p>
            <a:pPr algn="just"/>
            <a:endParaRPr lang="en-US" sz="1000" dirty="0">
              <a:latin typeface="Muli Light" panose="00000400000000000000" pitchFamily="2" charset="0"/>
            </a:endParaRPr>
          </a:p>
          <a:p>
            <a:pPr algn="just"/>
            <a:r>
              <a:rPr lang="vi-VN" sz="1000" dirty="0">
                <a:latin typeface="Muli Light" panose="00000400000000000000" pitchFamily="2" charset="0"/>
              </a:rPr>
              <a:t>Để cải thiện mạnh môi trường đầu tư, nâng cao điểm số và cải thiện thứ hạng PCI, UBND tỉnh Hoà Bình yêu cầu, bên cạnh việc tiếp tục triển khai thực hiện có hiệu quả các nhiệm vụ, giải pháp đã đề ra tại các nghị quyết của Chính phủ, chỉ thị, quyết định của Chủ tịch UBND tỉnh thì các cấp, ngành, địa phương cần gắn trách nhiệm trong cải thiện chỉ số, đưa nội dung này vào kiểm điểm, đánh giá việc hoàn thành nhiệm vụ và thi đua khen thưởng hằng năm của cơ quan, cán bộ, công chức, viên chức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r"/>
            <a:r>
              <a:rPr lang="en-US" sz="1000" dirty="0" smtClean="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Chính</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phu</a:t>
            </a:r>
            <a:r>
              <a:rPr lang="en-US" sz="1000" dirty="0">
                <a:latin typeface="Muli Light" panose="00000400000000000000" pitchFamily="2" charset="0"/>
                <a:hlinkClick r:id="rId2"/>
              </a:rPr>
              <a:t>̉</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31</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29698" name="Picture 2" descr="Top 12 điểm du lịch nổi tiếng tại Hòa Bình thu hút khách du lịch nhất -  Toplist.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60" y="5325951"/>
            <a:ext cx="6142910" cy="405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49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form word watch"/>
          <p:cNvPicPr>
            <a:picLocks noChangeAspect="1" noChangeArrowheads="1"/>
          </p:cNvPicPr>
          <p:nvPr/>
        </p:nvPicPr>
        <p:blipFill rotWithShape="1">
          <a:blip r:embed="rId2">
            <a:extLst>
              <a:ext uri="{28A0092B-C50C-407E-A947-70E740481C1C}">
                <a14:useLocalDpi xmlns:a14="http://schemas.microsoft.com/office/drawing/2010/main" val="0"/>
              </a:ext>
            </a:extLst>
          </a:blip>
          <a:srcRect l="9446" t="15594" r="-126" b="7673"/>
          <a:stretch/>
        </p:blipFill>
        <p:spPr bwMode="auto">
          <a:xfrm>
            <a:off x="1" y="602882"/>
            <a:ext cx="6858000" cy="3515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32</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4384220"/>
            <a:ext cx="2948799" cy="4555093"/>
          </a:xfrm>
          <a:prstGeom prst="rect">
            <a:avLst/>
          </a:prstGeom>
          <a:noFill/>
        </p:spPr>
        <p:txBody>
          <a:bodyPr wrap="square" rtlCol="0">
            <a:spAutoFit/>
          </a:bodyPr>
          <a:lstStyle/>
          <a:p>
            <a:pPr algn="just"/>
            <a:r>
              <a:rPr lang="vi-VN" sz="1000" dirty="0">
                <a:latin typeface="Muli Light" panose="00000400000000000000" pitchFamily="2" charset="0"/>
              </a:rPr>
              <a:t>Tiếp tục rà soát các TTHC, đảm bảo hệ thống văn bản quy phạm pháp luật quy định về TTHC và hệ thống TTHC áp dụng trên địa bàn tỉnh được ban hành đúng quy định, đảm bảo chất lượng, hướng tới mục tiêu CCHC và xây dựng nền hành chính phục vụ người dân, doanh nghiệp.</a:t>
            </a:r>
          </a:p>
          <a:p>
            <a:pPr algn="just"/>
            <a:endParaRPr lang="en-US" sz="1000" dirty="0" smtClean="0">
              <a:latin typeface="Muli Light" panose="00000400000000000000" pitchFamily="2" charset="0"/>
            </a:endParaRPr>
          </a:p>
          <a:p>
            <a:pPr algn="just"/>
            <a:r>
              <a:rPr lang="vi-VN" sz="1000" dirty="0" smtClean="0">
                <a:latin typeface="Muli Light" panose="00000400000000000000" pitchFamily="2" charset="0"/>
              </a:rPr>
              <a:t>Đã </a:t>
            </a:r>
            <a:r>
              <a:rPr lang="vi-VN" sz="1000" dirty="0">
                <a:latin typeface="Muli Light" panose="00000400000000000000" pitchFamily="2" charset="0"/>
              </a:rPr>
              <a:t>tham mưu ban hành Quyết định số 873/QĐ-UBND ngày 13/5/2021, về việc công bố danh mục TTHC mới ban hành; sửa đổi, bổ sung danh mục TTHC (lĩnh vực tài nguyên nước) thuộc phạm vi chức năng quản lý của Sở TN&amp;MT. Duy trì hệ thống tiêu chuẩn chất lượng trong giải quyết hồ sơ công việc theo tiêu chuẩn ISO 9001:2015</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Hướng tới mục tiêu xây dựng và phát triển Chính phủ điện tử, Sở TN&amp;MT đã ban hành Kế hoạch về ứng dụng công nghệ thông tin trong hoạt động của Sở năm 2021. </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smtClean="0">
                <a:latin typeface="Muli Light" panose="00000400000000000000" pitchFamily="2" charset="0"/>
              </a:rPr>
              <a:t>Song </a:t>
            </a:r>
            <a:r>
              <a:rPr lang="vi-VN" sz="1000" dirty="0">
                <a:latin typeface="Muli Light" panose="00000400000000000000" pitchFamily="2" charset="0"/>
              </a:rPr>
              <a:t>song đó, tiếp tục tổ chức triển khai dịch vụ công trực tuyến mức độ 3 đối với 11 thủ tục, xây dựng cung cấp dịch vụ công trực tuyến mức độ 4 đối với 3 thủ tục; 32 thủ tục hành chính được triển khai tiếp nhận hồ sơ và trả kết quả giải quyết TTHC qua dịch vụ bưu chính công ích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3333295"/>
            <a:ext cx="6857999" cy="784830"/>
          </a:xfrm>
          <a:prstGeom prst="rect">
            <a:avLst/>
          </a:prstGeom>
          <a:solidFill>
            <a:schemeClr val="accent1">
              <a:lumMod val="50000"/>
            </a:schemeClr>
          </a:solidFill>
        </p:spPr>
        <p:txBody>
          <a:bodyPr wrap="square">
            <a:spAutoFit/>
          </a:bodyPr>
          <a:lstStyle/>
          <a:p>
            <a:r>
              <a:rPr lang="vi-VN" sz="2250" b="1" dirty="0">
                <a:solidFill>
                  <a:schemeClr val="bg1"/>
                </a:solidFill>
                <a:latin typeface="Prata" panose="00000500000000000000" pitchFamily="2" charset="0"/>
              </a:rPr>
              <a:t>Sơn La: Sở </a:t>
            </a:r>
            <a:r>
              <a:rPr lang="vi-VN" sz="2250" b="1" dirty="0" smtClean="0">
                <a:solidFill>
                  <a:schemeClr val="bg1"/>
                </a:solidFill>
                <a:latin typeface="Prata" panose="00000500000000000000" pitchFamily="2" charset="0"/>
              </a:rPr>
              <a:t>TN</a:t>
            </a:r>
            <a:r>
              <a:rPr lang="en-US" sz="2250" b="1" dirty="0" smtClean="0">
                <a:solidFill>
                  <a:schemeClr val="bg1"/>
                </a:solidFill>
                <a:latin typeface="Prata" panose="00000500000000000000" pitchFamily="2" charset="0"/>
              </a:rPr>
              <a:t> </a:t>
            </a:r>
            <a:r>
              <a:rPr lang="en-US" sz="2250" dirty="0" smtClean="0">
                <a:solidFill>
                  <a:schemeClr val="bg1"/>
                </a:solidFill>
                <a:latin typeface="Prata" panose="00000500000000000000" pitchFamily="2" charset="0"/>
              </a:rPr>
              <a:t>&amp;</a:t>
            </a:r>
            <a:r>
              <a:rPr lang="en-US" sz="2250" b="1" dirty="0" smtClean="0">
                <a:solidFill>
                  <a:schemeClr val="bg1"/>
                </a:solidFill>
                <a:latin typeface="Prata" panose="00000500000000000000" pitchFamily="2" charset="0"/>
              </a:rPr>
              <a:t> </a:t>
            </a:r>
            <a:r>
              <a:rPr lang="vi-VN" sz="2250" b="1" dirty="0" smtClean="0">
                <a:solidFill>
                  <a:schemeClr val="bg1"/>
                </a:solidFill>
                <a:latin typeface="Prata" panose="00000500000000000000" pitchFamily="2" charset="0"/>
              </a:rPr>
              <a:t>MT </a:t>
            </a:r>
            <a:r>
              <a:rPr lang="vi-VN" sz="2250" b="1" dirty="0">
                <a:solidFill>
                  <a:schemeClr val="bg1"/>
                </a:solidFill>
                <a:latin typeface="Prata" panose="00000500000000000000" pitchFamily="2" charset="0"/>
              </a:rPr>
              <a:t>đảm bảo tỷ lệ giải quyết TTHC sớm và đúng hạn đạt 100%</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41995" y="4384220"/>
            <a:ext cx="3187005" cy="4708981"/>
          </a:xfrm>
          <a:prstGeom prst="rect">
            <a:avLst/>
          </a:prstGeom>
          <a:noFill/>
        </p:spPr>
        <p:txBody>
          <a:bodyPr wrap="square" rtlCol="0">
            <a:spAutoFit/>
          </a:bodyPr>
          <a:lstStyle/>
          <a:p>
            <a:pPr algn="just"/>
            <a:r>
              <a:rPr lang="vi-VN" sz="1000" dirty="0">
                <a:latin typeface="Muli Light" panose="00000400000000000000" pitchFamily="2" charset="0"/>
              </a:rPr>
              <a:t>Xác định cải cách hành chính (CCHC) luôn là một trong những nhiệm vụ trọng tâm, ngay từ đầu năm 2021, Sở TN&amp;MT Sơn La đã chỉ đạo các phòng, đơn vị thường xuyên rà soát văn bản quy phạm pháp luật theo quy định để kịp thời sửa đổi, bổ sung, bãi bỏ hoặc kiến nghị cơ quan có thẩm quyền sửa đổi, bổ sung, bãi bỏ cho phù hợp với thực tiễn và quy định của pháp luật hiện hành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Theo lãnh đạo Sở TN&amp;MT Sơn La, trong 7 tháng đầu năm 2021, Sở TN&amp;MT đã tham mưu trình HĐND, UBND tỉnh ban hành trên 400 văn bản về cơ chế, chính sách và xử lý những vướng mắc trong bồi thường, hỗ trợ, tái định cư để giải phóng mặt bằng, quản lý tài nguyên và bảo vệ môi trường, trong đó có 2 Nghị quyết và 4 văn bản quy phạm pháp luật</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Đồng thời, trình UBND tỉnh thành lập các tổ công tác, đoàn kiểm tra thực hiện giải quyết khó khăn, vướng mắc về đất đai, các dự án trọng tâm, trọng điểm, tình hình sử dụng đất của các doanh nghiệp trên địa bàn.. và các dự án liên quan đến môi trường, khai thác khoáng sản</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Triển khai thực hiện kế hoạch CCHC năm 2021, giai đoạn 2021-2025 gắn với thực hiện các giải pháp về nâng cao chỉ số năng lực cạnh tranh PCI, nâng cao chỉ số hiệu quả quản trị và hành chính công PAPI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p:txBody>
      </p:sp>
    </p:spTree>
    <p:extLst>
      <p:ext uri="{BB962C8B-B14F-4D97-AF65-F5344CB8AC3E}">
        <p14:creationId xmlns:p14="http://schemas.microsoft.com/office/powerpoint/2010/main" val="982477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1621" y="612700"/>
            <a:ext cx="2814979" cy="3785652"/>
          </a:xfrm>
          <a:prstGeom prst="rect">
            <a:avLst/>
          </a:prstGeom>
        </p:spPr>
        <p:txBody>
          <a:bodyPr wrap="square">
            <a:spAutoFit/>
          </a:bodyPr>
          <a:lstStyle/>
          <a:p>
            <a:pPr algn="just"/>
            <a:r>
              <a:rPr lang="vi-VN" sz="1000" dirty="0">
                <a:latin typeface="Muli Light" panose="00000400000000000000" pitchFamily="2" charset="0"/>
              </a:rPr>
              <a:t>Công tác tuyên truyền CCHC tiếp tục được quán triệt đầy đủ tới cán bộ, công chức và người lao động toàn ngành. Hình thức tuyên truyền đa dạng, trên cổng thông tin điện tử của Sở, thường xuyên tuyên truyền lồng ghép với các hội nghị, các cuộc họp giao ban của Sở…</a:t>
            </a:r>
            <a:endParaRPr lang="en-US" sz="1000" dirty="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smtClean="0">
                <a:latin typeface="Muli Light" panose="00000400000000000000" pitchFamily="2" charset="0"/>
              </a:rPr>
              <a:t>Từ </a:t>
            </a:r>
            <a:r>
              <a:rPr lang="vi-VN" sz="1000" dirty="0">
                <a:latin typeface="Muli Light" panose="00000400000000000000" pitchFamily="2" charset="0"/>
              </a:rPr>
              <a:t>năm 2020 tới nay, Sở TN&amp;MT đã tổ chức 4 Hội nghị đối thoại với doanh nghiệp trên địa bàn tỉnh, qua đó, kịp thời tháo gỡ khó khăn, vướng mắc liên quan tới các lĩnh vực của ngành cho các doanh nghiệp.</a:t>
            </a:r>
          </a:p>
          <a:p>
            <a:pPr algn="just"/>
            <a:endParaRPr lang="en-US" sz="1000" dirty="0" smtClean="0">
              <a:latin typeface="Muli Light" panose="00000400000000000000" pitchFamily="2" charset="0"/>
            </a:endParaRPr>
          </a:p>
          <a:p>
            <a:pPr algn="just"/>
            <a:r>
              <a:rPr lang="en-US" sz="1000" dirty="0" err="1" smtClean="0">
                <a:latin typeface="Muli Light" panose="00000400000000000000" pitchFamily="2" charset="0"/>
              </a:rPr>
              <a:t>Hàng</a:t>
            </a:r>
            <a:r>
              <a:rPr lang="en-US" sz="1000" dirty="0" smtClean="0">
                <a:latin typeface="Muli Light" panose="00000400000000000000" pitchFamily="2" charset="0"/>
              </a:rPr>
              <a:t> </a:t>
            </a:r>
            <a:r>
              <a:rPr lang="en-US" sz="1000" dirty="0" err="1">
                <a:latin typeface="Muli Light" panose="00000400000000000000" pitchFamily="2" charset="0"/>
              </a:rPr>
              <a:t>tuần</a:t>
            </a:r>
            <a:r>
              <a:rPr lang="en-US" sz="1000" dirty="0">
                <a:latin typeface="Muli Light" panose="00000400000000000000" pitchFamily="2" charset="0"/>
              </a:rPr>
              <a:t>, </a:t>
            </a:r>
            <a:r>
              <a:rPr lang="en-US" sz="1000" dirty="0" err="1">
                <a:latin typeface="Muli Light" panose="00000400000000000000" pitchFamily="2" charset="0"/>
              </a:rPr>
              <a:t>tháng</a:t>
            </a:r>
            <a:r>
              <a:rPr lang="en-US" sz="1000" dirty="0">
                <a:latin typeface="Muli Light" panose="00000400000000000000" pitchFamily="2" charset="0"/>
              </a:rPr>
              <a:t>, </a:t>
            </a:r>
            <a:r>
              <a:rPr lang="en-US" sz="1000" dirty="0" err="1">
                <a:latin typeface="Muli Light" panose="00000400000000000000" pitchFamily="2" charset="0"/>
              </a:rPr>
              <a:t>quý</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qua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cuộc</a:t>
            </a:r>
            <a:r>
              <a:rPr lang="en-US" sz="1000" dirty="0">
                <a:latin typeface="Muli Light" panose="00000400000000000000" pitchFamily="2" charset="0"/>
              </a:rPr>
              <a:t> </a:t>
            </a:r>
            <a:r>
              <a:rPr lang="en-US" sz="1000" dirty="0" err="1">
                <a:latin typeface="Muli Light" panose="00000400000000000000" pitchFamily="2" charset="0"/>
              </a:rPr>
              <a:t>họp</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ban </a:t>
            </a:r>
            <a:r>
              <a:rPr lang="en-US" sz="1000" dirty="0" err="1">
                <a:latin typeface="Muli Light" panose="00000400000000000000" pitchFamily="2" charset="0"/>
              </a:rPr>
              <a:t>giữa</a:t>
            </a:r>
            <a:r>
              <a:rPr lang="en-US" sz="1000" dirty="0">
                <a:latin typeface="Muli Light" panose="00000400000000000000" pitchFamily="2" charset="0"/>
              </a:rPr>
              <a:t> </a:t>
            </a:r>
            <a:r>
              <a:rPr lang="en-US" sz="1000" dirty="0" err="1">
                <a:latin typeface="Muli Light" panose="00000400000000000000" pitchFamily="2" charset="0"/>
              </a:rPr>
              <a:t>Giám</a:t>
            </a:r>
            <a:r>
              <a:rPr lang="en-US" sz="1000" dirty="0">
                <a:latin typeface="Muli Light" panose="00000400000000000000" pitchFamily="2" charset="0"/>
              </a:rPr>
              <a:t> </a:t>
            </a:r>
            <a:r>
              <a:rPr lang="en-US" sz="1000" dirty="0" err="1">
                <a:latin typeface="Muli Light" panose="00000400000000000000" pitchFamily="2" charset="0"/>
              </a:rPr>
              <a:t>đốc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kiểm</a:t>
            </a:r>
            <a:r>
              <a:rPr lang="en-US" sz="1000" dirty="0">
                <a:latin typeface="Muli Light" panose="00000400000000000000" pitchFamily="2" charset="0"/>
              </a:rPr>
              <a:t> </a:t>
            </a:r>
            <a:r>
              <a:rPr lang="en-US" sz="1000" dirty="0" err="1">
                <a:latin typeface="Muli Light" panose="00000400000000000000" pitchFamily="2" charset="0"/>
              </a:rPr>
              <a:t>tra</a:t>
            </a:r>
            <a:r>
              <a:rPr lang="en-US" sz="1000" dirty="0">
                <a:latin typeface="Muli Light" panose="00000400000000000000" pitchFamily="2" charset="0"/>
              </a:rPr>
              <a:t>, </a:t>
            </a:r>
            <a:r>
              <a:rPr lang="en-US" sz="1000" dirty="0" err="1">
                <a:latin typeface="Muli Light" panose="00000400000000000000" pitchFamily="2" charset="0"/>
              </a:rPr>
              <a:t>giám</a:t>
            </a:r>
            <a:r>
              <a:rPr lang="en-US" sz="1000" dirty="0">
                <a:latin typeface="Muli Light" panose="00000400000000000000" pitchFamily="2" charset="0"/>
              </a:rPr>
              <a:t> </a:t>
            </a:r>
            <a:r>
              <a:rPr lang="en-US" sz="1000" dirty="0" err="1">
                <a:latin typeface="Muli Light" panose="00000400000000000000" pitchFamily="2" charset="0"/>
              </a:rPr>
              <a:t>sát</a:t>
            </a:r>
            <a:r>
              <a:rPr lang="en-US" sz="1000" dirty="0">
                <a:latin typeface="Muli Light" panose="00000400000000000000" pitchFamily="2" charset="0"/>
              </a:rPr>
              <a:t> </a:t>
            </a:r>
            <a:r>
              <a:rPr lang="en-US" sz="1000" dirty="0" err="1">
                <a:latin typeface="Muli Light" panose="00000400000000000000" pitchFamily="2" charset="0"/>
              </a:rPr>
              <a:t>việc</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trách</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viên</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Kịp</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khắc</a:t>
            </a:r>
            <a:r>
              <a:rPr lang="en-US" sz="1000" dirty="0">
                <a:latin typeface="Muli Light" panose="00000400000000000000" pitchFamily="2" charset="0"/>
              </a:rPr>
              <a:t> </a:t>
            </a:r>
            <a:r>
              <a:rPr lang="en-US" sz="1000" dirty="0" err="1">
                <a:latin typeface="Muli Light" panose="00000400000000000000" pitchFamily="2" charset="0"/>
              </a:rPr>
              <a:t>phục</a:t>
            </a:r>
            <a:r>
              <a:rPr lang="en-US" sz="1000" dirty="0">
                <a:latin typeface="Muli Light" panose="00000400000000000000" pitchFamily="2" charset="0"/>
              </a:rPr>
              <a:t>, </a:t>
            </a:r>
            <a:r>
              <a:rPr lang="en-US" sz="1000" dirty="0" err="1">
                <a:latin typeface="Muli Light" panose="00000400000000000000" pitchFamily="2" charset="0"/>
              </a:rPr>
              <a:t>chấn</a:t>
            </a:r>
            <a:r>
              <a:rPr lang="en-US" sz="1000" dirty="0">
                <a:latin typeface="Muli Light" panose="00000400000000000000" pitchFamily="2" charset="0"/>
              </a:rPr>
              <a:t> </a:t>
            </a:r>
            <a:r>
              <a:rPr lang="en-US" sz="1000" dirty="0" err="1">
                <a:latin typeface="Muli Light" panose="00000400000000000000" pitchFamily="2" charset="0"/>
              </a:rPr>
              <a:t>chỉnh</a:t>
            </a:r>
            <a:r>
              <a:rPr lang="en-US" sz="1000" dirty="0">
                <a:latin typeface="Muli Light" panose="00000400000000000000" pitchFamily="2" charset="0"/>
              </a:rPr>
              <a:t>, </a:t>
            </a:r>
            <a:r>
              <a:rPr lang="en-US" sz="1000" dirty="0" err="1">
                <a:latin typeface="Muli Light" panose="00000400000000000000" pitchFamily="2" charset="0"/>
              </a:rPr>
              <a:t>nhắc</a:t>
            </a:r>
            <a:r>
              <a:rPr lang="en-US" sz="1000" dirty="0">
                <a:latin typeface="Muli Light" panose="00000400000000000000" pitchFamily="2" charset="0"/>
              </a:rPr>
              <a:t> </a:t>
            </a:r>
            <a:r>
              <a:rPr lang="en-US" sz="1000" dirty="0" err="1">
                <a:latin typeface="Muli Light" panose="00000400000000000000" pitchFamily="2" charset="0"/>
              </a:rPr>
              <a:t>nhở</a:t>
            </a:r>
            <a:r>
              <a:rPr lang="en-US" sz="1000" dirty="0">
                <a:latin typeface="Muli Light" panose="00000400000000000000" pitchFamily="2" charset="0"/>
              </a:rPr>
              <a:t>, </a:t>
            </a:r>
            <a:r>
              <a:rPr lang="en-US" sz="1000" dirty="0" err="1">
                <a:latin typeface="Muli Light" panose="00000400000000000000" pitchFamily="2" charset="0"/>
              </a:rPr>
              <a:t>phê</a:t>
            </a:r>
            <a:r>
              <a:rPr lang="en-US" sz="1000" dirty="0">
                <a:latin typeface="Muli Light" panose="00000400000000000000" pitchFamily="2" charset="0"/>
              </a:rPr>
              <a:t> </a:t>
            </a:r>
            <a:r>
              <a:rPr lang="en-US" sz="1000" dirty="0" err="1">
                <a:latin typeface="Muli Light" panose="00000400000000000000" pitchFamily="2" charset="0"/>
              </a:rPr>
              <a:t>bình</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chưa</a:t>
            </a:r>
            <a:r>
              <a:rPr lang="en-US" sz="1000" dirty="0">
                <a:latin typeface="Muli Light" panose="00000400000000000000" pitchFamily="2" charset="0"/>
              </a:rPr>
              <a:t> </a:t>
            </a:r>
            <a:r>
              <a:rPr lang="en-US" sz="1000" dirty="0" err="1">
                <a:latin typeface="Muli Light" panose="00000400000000000000" pitchFamily="2" charset="0"/>
              </a:rPr>
              <a:t>hoàn</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hoặc</a:t>
            </a:r>
            <a:r>
              <a:rPr lang="en-US" sz="1000" dirty="0">
                <a:latin typeface="Muli Light" panose="00000400000000000000" pitchFamily="2" charset="0"/>
              </a:rPr>
              <a:t> </a:t>
            </a:r>
            <a:r>
              <a:rPr lang="en-US" sz="1000" dirty="0" err="1">
                <a:latin typeface="Muli Light" panose="00000400000000000000" pitchFamily="2" charset="0"/>
              </a:rPr>
              <a:t>hoàn</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nhưng</a:t>
            </a:r>
            <a:r>
              <a:rPr lang="en-US" sz="1000" dirty="0">
                <a:latin typeface="Muli Light" panose="00000400000000000000" pitchFamily="2" charset="0"/>
              </a:rPr>
              <a:t> </a:t>
            </a:r>
            <a:r>
              <a:rPr lang="en-US" sz="1000" dirty="0" err="1">
                <a:latin typeface="Muli Light" panose="00000400000000000000" pitchFamily="2" charset="0"/>
              </a:rPr>
              <a:t>chất</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chưa</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p:txBody>
      </p:sp>
      <p:sp>
        <p:nvSpPr>
          <p:cNvPr id="35" name="Rectangle 34"/>
          <p:cNvSpPr/>
          <p:nvPr/>
        </p:nvSpPr>
        <p:spPr>
          <a:xfrm>
            <a:off x="3609976" y="612700"/>
            <a:ext cx="2859920" cy="3631763"/>
          </a:xfrm>
          <a:prstGeom prst="rect">
            <a:avLst/>
          </a:prstGeom>
        </p:spPr>
        <p:txBody>
          <a:bodyPr wrap="square">
            <a:spAutoFit/>
          </a:bodyPr>
          <a:lstStyle/>
          <a:p>
            <a:pPr algn="just"/>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máy</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xây</a:t>
            </a:r>
            <a:r>
              <a:rPr lang="en-US" sz="1000" dirty="0">
                <a:latin typeface="Muli Light" panose="00000400000000000000" pitchFamily="2" charset="0"/>
              </a:rPr>
              <a:t> </a:t>
            </a:r>
            <a:r>
              <a:rPr lang="en-US" sz="1000" dirty="0" err="1">
                <a:latin typeface="Muli Light" panose="00000400000000000000" pitchFamily="2" charset="0"/>
              </a:rPr>
              <a:t>dựng</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kiện</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sắp</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cấu</a:t>
            </a:r>
            <a:r>
              <a:rPr lang="en-US" sz="1000" dirty="0">
                <a:latin typeface="Muli Light" panose="00000400000000000000" pitchFamily="2" charset="0"/>
              </a:rPr>
              <a:t>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bên</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phó</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sắp</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lập</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smtClean="0">
                <a:latin typeface="Muli Light" panose="00000400000000000000" pitchFamily="2" charset="0"/>
              </a:rPr>
              <a:t>Rà</a:t>
            </a:r>
            <a:r>
              <a:rPr lang="en-US" sz="1000" dirty="0" smtClean="0">
                <a:latin typeface="Muli Light" panose="00000400000000000000" pitchFamily="2" charset="0"/>
              </a:rPr>
              <a:t> </a:t>
            </a:r>
            <a:r>
              <a:rPr lang="en-US" sz="1000" dirty="0" err="1">
                <a:latin typeface="Muli Light" panose="00000400000000000000" pitchFamily="2" charset="0"/>
              </a:rPr>
              <a:t>soát</a:t>
            </a:r>
            <a:r>
              <a:rPr lang="en-US" sz="1000" dirty="0">
                <a:latin typeface="Muli Light" panose="00000400000000000000" pitchFamily="2" charset="0"/>
              </a:rPr>
              <a:t>, </a:t>
            </a:r>
            <a:r>
              <a:rPr lang="en-US" sz="1000" dirty="0" err="1">
                <a:latin typeface="Muli Light" panose="00000400000000000000" pitchFamily="2" charset="0"/>
              </a:rPr>
              <a:t>bổ</a:t>
            </a:r>
            <a:r>
              <a:rPr lang="en-US" sz="1000" dirty="0">
                <a:latin typeface="Muli Light" panose="00000400000000000000" pitchFamily="2" charset="0"/>
              </a:rPr>
              <a:t> sung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hoạch</a:t>
            </a:r>
            <a:r>
              <a:rPr lang="en-US" sz="1000" dirty="0">
                <a:latin typeface="Muli Light" panose="00000400000000000000" pitchFamily="2" charset="0"/>
              </a:rPr>
              <a:t> </a:t>
            </a:r>
            <a:r>
              <a:rPr lang="en-US" sz="1000" dirty="0" err="1">
                <a:latin typeface="Muli Light" panose="00000400000000000000" pitchFamily="2" charset="0"/>
              </a:rPr>
              <a:t>cán</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danh</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phó</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TN&amp;MT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kỳ</a:t>
            </a:r>
            <a:r>
              <a:rPr lang="en-US" sz="1000" dirty="0">
                <a:latin typeface="Muli Light" panose="00000400000000000000" pitchFamily="2" charset="0"/>
              </a:rPr>
              <a:t> 2016-2021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kỳ</a:t>
            </a:r>
            <a:r>
              <a:rPr lang="en-US" sz="1000" dirty="0">
                <a:latin typeface="Muli Light" panose="00000400000000000000" pitchFamily="2" charset="0"/>
              </a:rPr>
              <a:t> 2021-2026.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nghiêm</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trình</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bổ</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4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viên</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quản</a:t>
            </a:r>
            <a:r>
              <a:rPr lang="en-US" sz="1000" dirty="0">
                <a:latin typeface="Muli Light" panose="00000400000000000000" pitchFamily="2" charset="0"/>
              </a:rPr>
              <a:t> </a:t>
            </a:r>
            <a:r>
              <a:rPr lang="en-US" sz="1000" dirty="0" err="1">
                <a:latin typeface="Muli Light" panose="00000400000000000000" pitchFamily="2" charset="0"/>
              </a:rPr>
              <a:t>lý</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2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Cử</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18 </a:t>
            </a:r>
            <a:r>
              <a:rPr lang="en-US" sz="1000" dirty="0" err="1">
                <a:latin typeface="Muli Light" panose="00000400000000000000" pitchFamily="2" charset="0"/>
              </a:rPr>
              <a:t>lượt</a:t>
            </a:r>
            <a:r>
              <a:rPr lang="en-US" sz="1000" dirty="0">
                <a:latin typeface="Muli Light" panose="00000400000000000000" pitchFamily="2" charset="0"/>
              </a:rPr>
              <a:t> </a:t>
            </a:r>
            <a:r>
              <a:rPr lang="en-US" sz="1000" dirty="0" err="1">
                <a:latin typeface="Muli Light" panose="00000400000000000000" pitchFamily="2" charset="0"/>
              </a:rPr>
              <a:t>cán</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đi</a:t>
            </a:r>
            <a:r>
              <a:rPr lang="en-US" sz="1000" dirty="0">
                <a:latin typeface="Muli Light" panose="00000400000000000000" pitchFamily="2" charset="0"/>
              </a:rPr>
              <a:t> </a:t>
            </a:r>
            <a:r>
              <a:rPr lang="en-US" sz="1000" dirty="0" err="1">
                <a:latin typeface="Muli Light" panose="00000400000000000000" pitchFamily="2" charset="0"/>
              </a:rPr>
              <a:t>đào</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bồi</a:t>
            </a:r>
            <a:r>
              <a:rPr lang="en-US" sz="1000" dirty="0">
                <a:latin typeface="Muli Light" panose="00000400000000000000" pitchFamily="2" charset="0"/>
              </a:rPr>
              <a:t> </a:t>
            </a:r>
            <a:r>
              <a:rPr lang="en-US" sz="1000" dirty="0" err="1">
                <a:latin typeface="Muli Light" panose="00000400000000000000" pitchFamily="2" charset="0"/>
              </a:rPr>
              <a:t>dưỡng</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kế</a:t>
            </a:r>
            <a:r>
              <a:rPr lang="en-US" sz="1000" dirty="0">
                <a:latin typeface="Muli Light" panose="00000400000000000000" pitchFamily="2" charset="0"/>
              </a:rPr>
              <a:t> </a:t>
            </a:r>
            <a:r>
              <a:rPr lang="en-US" sz="1000" dirty="0" err="1">
                <a:latin typeface="Muli Light" panose="00000400000000000000" pitchFamily="2" charset="0"/>
              </a:rPr>
              <a:t>hoạch</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17/20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tượng</a:t>
            </a:r>
            <a:r>
              <a:rPr lang="en-US" sz="1000" dirty="0">
                <a:latin typeface="Muli Light" panose="00000400000000000000" pitchFamily="2" charset="0"/>
              </a:rPr>
              <a:t> </a:t>
            </a:r>
            <a:r>
              <a:rPr lang="en-US" sz="1000" dirty="0" err="1">
                <a:latin typeface="Muli Light" panose="00000400000000000000" pitchFamily="2" charset="0"/>
              </a:rPr>
              <a:t>phải</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a:t>
            </a:r>
          </a:p>
          <a:p>
            <a:pPr algn="just"/>
            <a:endParaRPr lang="en-US" sz="1000" dirty="0" smtClean="0">
              <a:latin typeface="Muli Light" panose="00000400000000000000" pitchFamily="2" charset="0"/>
            </a:endParaRPr>
          </a:p>
          <a:p>
            <a:pPr algn="just"/>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r"/>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Tài</a:t>
            </a:r>
            <a:r>
              <a:rPr lang="en-US" sz="1000" dirty="0">
                <a:latin typeface="Muli Light" panose="00000400000000000000" pitchFamily="2" charset="0"/>
                <a:hlinkClick r:id="rId2"/>
              </a:rPr>
              <a:t> Nguyên &amp; </a:t>
            </a:r>
            <a:r>
              <a:rPr lang="en-US" sz="1000" dirty="0" err="1">
                <a:latin typeface="Muli Light" panose="00000400000000000000" pitchFamily="2" charset="0"/>
                <a:hlinkClick r:id="rId2"/>
              </a:rPr>
              <a:t>Môi</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trường</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33</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30722" name="Picture 2" descr="Kinh nghiệm du lịch Sơn La (Cập nhật 10/2021) | Phượt Sơn La tự tú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22" y="4885661"/>
            <a:ext cx="6008274" cy="347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21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oncept creative idea and innovation. paper scrap ball yellow colour outstanding different group with light bulb symbol Premium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39" t="29815" r="139" b="-686"/>
          <a:stretch/>
        </p:blipFill>
        <p:spPr bwMode="auto">
          <a:xfrm>
            <a:off x="-4" y="591426"/>
            <a:ext cx="6858003" cy="32376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a:latin typeface="Prata" panose="00000500000000000000" pitchFamily="2" charset="0"/>
              </a:rPr>
              <a:t>3</a:t>
            </a:r>
            <a:r>
              <a:rPr lang="en-US" sz="1000" dirty="0" smtClean="0">
                <a:latin typeface="Prata" panose="00000500000000000000" pitchFamily="2" charset="0"/>
              </a:rPr>
              <a:t>4</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7120" y="3959964"/>
            <a:ext cx="3009900" cy="5478423"/>
          </a:xfrm>
          <a:prstGeom prst="rect">
            <a:avLst/>
          </a:prstGeom>
          <a:noFill/>
        </p:spPr>
        <p:txBody>
          <a:bodyPr wrap="square" rtlCol="0">
            <a:spAutoFit/>
          </a:bodyPr>
          <a:lstStyle/>
          <a:p>
            <a:pPr algn="just"/>
            <a:r>
              <a:rPr lang="vi-VN" sz="1000" dirty="0" smtClean="0">
                <a:latin typeface="Muli Light" panose="00000400000000000000" pitchFamily="2" charset="0"/>
              </a:rPr>
              <a:t>tình </a:t>
            </a:r>
            <a:r>
              <a:rPr lang="vi-VN" sz="1000" dirty="0">
                <a:latin typeface="Muli Light" panose="00000400000000000000" pitchFamily="2" charset="0"/>
              </a:rPr>
              <a:t>hình thực tế của tỉnh với quan điểm coi trọng quyền lợi của các doanh nghiệp; từ đó triển khai đồng bộ nhiều giải pháp với quyết tâm chính trị cao, nỗ lực của nhiều đơn vị để đạt hiệu quả; kịp thời sửa đổi, bổ sung hoàn thiện đồng bộ các cơ chế, chính sách ưu đãi, khuyến khích, thu hút đầu tư. Tăng cường kỷ cương trong công tác chỉ đạo, điều hành đi đôi với tổ chức giám sát ý thức chấp hành, trách nhiệm công vụ của cán bộ, công chức, viên chức. Nhờ vậy, chỉ số năng lực cạnh tranh cấp tỉnh (PCI) trong giai đoạn 2016 - 2020 của tỉnh liên tục tăng, đến năm 2020 xếp thứ 25/63 tỉnh, thành phố (tăng 15 bậc so với năm 2016). Công tác CCHC, công tác thu hút đầu tư, phát triển kết cấu hạ tầng qua 5 năm đã có những cải thiện đang kể góp phần thúc đẩy tăng trưởng kinh tế, tăng thu ngân sách và cải thiện nâng cao đời sống nhân dân.</a:t>
            </a:r>
            <a:endParaRPr lang="en-US" sz="1000" dirty="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Phát biểu kết luận, đồng chí Nguyễn Khắc Thận, Phó Bí thư Tỉnh ủy, Chủ tịch UBND tỉnh khẳng định: Việc triển khai thực hiện Nghị quyết số 01 thời gian qua đã đạt được những kết quả nhất định, thể hiện cụ thể qua chỉ số PCI của tỉnh năm 2020 tăng 15 bậc so với năm 2016. Tuy nhiên so với mục tiêu Nghị quyết đặt ra vẫn chưa đạt, vẫn còn nhiều tồn tại cần phải tập trung khắc phục. Cụ thể như: Chưa quy định chế tài cụ thể cho các cơ quan, đơn vị làm không tốt, không nâng được thứ hạng, không nâng được điểm chỉ số thành phần thuộc lĩnh vực trách nhiệm, phạm vi của ngành; nhiều lãnh đạo sở, ngành chưa thực sự quan tâm đến việc nâng cao chỉ số PCI và PAR INDEX; cơ chế phối hợp trong giải quyết vấn đề chưa hiệu quả…</a:t>
            </a:r>
          </a:p>
        </p:txBody>
      </p:sp>
      <p:sp>
        <p:nvSpPr>
          <p:cNvPr id="20" name="Rectangle 19">
            <a:extLst>
              <a:ext uri="{FF2B5EF4-FFF2-40B4-BE49-F238E27FC236}">
                <a16:creationId xmlns:a16="http://schemas.microsoft.com/office/drawing/2014/main" xmlns="" id="{BE4F4E47-8E07-4143-A741-19E985C5BEFC}"/>
              </a:ext>
            </a:extLst>
          </p:cNvPr>
          <p:cNvSpPr/>
          <p:nvPr/>
        </p:nvSpPr>
        <p:spPr>
          <a:xfrm>
            <a:off x="-2" y="3144145"/>
            <a:ext cx="6858002" cy="707886"/>
          </a:xfrm>
          <a:prstGeom prst="rect">
            <a:avLst/>
          </a:prstGeom>
          <a:solidFill>
            <a:schemeClr val="accent1">
              <a:lumMod val="50000"/>
            </a:schemeClr>
          </a:solidFill>
        </p:spPr>
        <p:txBody>
          <a:bodyPr wrap="square">
            <a:spAutoFit/>
          </a:bodyPr>
          <a:lstStyle/>
          <a:p>
            <a:r>
              <a:rPr lang="vi-VN" sz="2000" b="1" dirty="0">
                <a:solidFill>
                  <a:schemeClr val="bg1"/>
                </a:solidFill>
                <a:latin typeface="Prata" panose="00000500000000000000" pitchFamily="2" charset="0"/>
              </a:rPr>
              <a:t>Thái Bình: Tiếp tục cắt giảm thủ tục hành chính, chủ động tham mưu tháo gỡ khó khăn, vướng mắc, bất cập</a:t>
            </a:r>
            <a:endParaRPr lang="en-US" sz="20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5325" y="3965120"/>
            <a:ext cx="3289875" cy="5632311"/>
          </a:xfrm>
          <a:prstGeom prst="rect">
            <a:avLst/>
          </a:prstGeom>
          <a:noFill/>
        </p:spPr>
        <p:txBody>
          <a:bodyPr wrap="square" rtlCol="0">
            <a:spAutoFit/>
          </a:bodyPr>
          <a:lstStyle/>
          <a:p>
            <a:pPr algn="just"/>
            <a:r>
              <a:rPr lang="vi-VN" sz="1000" dirty="0">
                <a:latin typeface="Muli Light" panose="00000400000000000000" pitchFamily="2" charset="0"/>
              </a:rPr>
              <a:t>Sáng ngày 1/7, UBND tỉnh Thái Bình tổ chức cuộc họp nghe và cho ý kiến về dự thảo Báo cáo tổng kết thực hiện Nghị quyết số 01-NQ/TU ngày 5/5/2016 của Ban Chấp hành Đảng bộ tỉnh khóa XIX về tăng cường sự lãnh đạo của các cấp ủy, tổ chức đảng trong việc cải thiện môi trường đầu tư, kinh doanh tỉnh Thái Bình đến năm 2020; chủ trương đẩy mạnh cải cách thủ tục hành chính (TTHC), nâng cao chỉ số năng lực cạnh tranh PCI và hiệu quả thu hút đầu tư giai đoạn 2021 - 2025; báo cáo của Sở Nội vụ về kết quả chỉ số cải cách hành chính (CCHC) (PAR INDEX) và chỉ số đo lường sự hài lòng của người dân, tổ chức đối với sự phục vụ của cơ quan hành chính nhà nước (SIPAS) năm 2020 của tỉnh, giải pháp để nâng cao các chỉ số</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Đồng chí Nguyễn Khắc Thận, Phó Bí thư Tỉnh ủy, Chủ tịch UBND tỉnh chủ trì cuộc họp. Các đồng chí Phó Chủ tịch UBND tỉnh, lãnh đạo các sở, ngành, UBND các huyện, thành phố dự họp</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Theo dự thảo báo cáo tổng kết, Nghị quyết số 01 sau khi được ban hành, cùng với các chương trình, kế hoạch thực hiện Nghị quyết đã tạo sự chuyển biến mạnh mẽ về nhận thức, trách nhiệm của từng cán bộ, đảng viên trong tỉnh về công tác CCHC, cải thiện môi trường đầu tư, kinh doanh. Các cơ quan, đơn vị trong tỉnh đã coi CCHC, cải thiện môi trường đầu tư, kinh doanh là một trong những nhiệm vụ trọng tâm, thường xuyên thực hiện song song, lồng ghép với các nhiệm vụ chuyên môn khác để nâng cao chất lượng dịch vụ công hỗ trợ tốt nhất cho người dân và doanh nghiệp, đáp ứng yêu cầu phát triển của tỉnh. </a:t>
            </a:r>
            <a:endParaRPr lang="en-US" sz="1000" dirty="0" smtClean="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a:latin typeface="Muli Light" panose="00000400000000000000" pitchFamily="2" charset="0"/>
              </a:rPr>
              <a:t>Các cấp, các ngành, các địa phương đã vận dụng, triển khai các nghị quyết, kế hoạch, chương trình của trung ương, Chính phủ vào điều kiện</a:t>
            </a:r>
            <a:r>
              <a:rPr lang="vi-VN" sz="1000" dirty="0" smtClean="0">
                <a:latin typeface="Muli Light" panose="00000400000000000000" pitchFamily="2" charset="0"/>
              </a:rPr>
              <a:t>,</a:t>
            </a:r>
            <a:r>
              <a:rPr lang="vi-VN" sz="1000" dirty="0">
                <a:latin typeface="Muli Light" panose="00000400000000000000" pitchFamily="2" charset="0"/>
              </a:rPr>
              <a:t> hoàn cảnh, </a:t>
            </a:r>
            <a:endParaRPr lang="en-US" sz="1000" dirty="0">
              <a:latin typeface="Muli Light" panose="00000400000000000000" pitchFamily="2" charset="0"/>
            </a:endParaRPr>
          </a:p>
        </p:txBody>
      </p:sp>
    </p:spTree>
    <p:extLst>
      <p:ext uri="{BB962C8B-B14F-4D97-AF65-F5344CB8AC3E}">
        <p14:creationId xmlns:p14="http://schemas.microsoft.com/office/powerpoint/2010/main" val="4049273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98860" y="574600"/>
            <a:ext cx="3225105" cy="3785652"/>
          </a:xfrm>
          <a:prstGeom prst="rect">
            <a:avLst/>
          </a:prstGeom>
        </p:spPr>
        <p:txBody>
          <a:bodyPr wrap="square">
            <a:spAutoFit/>
          </a:bodyPr>
          <a:lstStyle/>
          <a:p>
            <a:pPr algn="just"/>
            <a:r>
              <a:rPr lang="vi-VN" sz="1000" dirty="0">
                <a:latin typeface="Muli Light" panose="00000400000000000000" pitchFamily="2" charset="0"/>
              </a:rPr>
              <a:t>Thời gian tới, đồng chí Phó Bí thư Tỉnh ủy, Chủ tịch UBND tỉnh đề nghị trong tháng 7/2021 Sở Nội vụ chủ trì tham mưu UBND tỉnh tổ chức hội nghị tập huấn về phương pháp, kỹ năng, kinh nghiệm trong cải thiện, nâng cao chỉ số PCI và PAR INDEX. Kích hoạt cơ chế xử lý trách nhiệm giải trình cho các chỉ số PCI và PAR INDEX; đồng thời triển khai thực hiện nghiêm túc. Sở Nội vụ rà soát lại, trên cơ sở quyết định ban hành về cơ chế trách nhiệm và quy định về trách nhiệm giải trình, nội dung nào bất cập, không hợp lý nữa thì sửa đổi cho phù hợp với giai đoạn tới, lộ trình tới. Trên cơ sở 8 lĩnh vực của chỉ số PAR INDEX, Sở Nội vụ tham mưu phân cho các sở, ngành, nếu điểm thấp thuộc lĩnh vực nào của ngành nào thì kích hoạt cơ chế trách nhiệm, giải trình. Thực hiện nghiêm các chế tài như: cơ chế giải trình, cơ chế khen thưởng rõ ràng, nếu chỉ số thành phần bị giảm thì cá nhân người đứng đầu, cơ quan, đơn vị sẽ bị trừ điểm thi đua khen thưởng. Ngay sau cuộc họp, Sở Nội vụ tham mưu công văn yêu cầu khắc phục những hạn chế dẫn đến chỉ số CCHC đạt thứ hạng thấp, trên cơ sở đó các sở, ngành phải có báo cáo đề xuất các giải pháp để khắc phục, nâng cao điểm các chỉ số thuộc ngành mình. </a:t>
            </a:r>
            <a:endParaRPr lang="en-US" sz="1000" dirty="0">
              <a:latin typeface="Muli Light" panose="00000400000000000000" pitchFamily="2" charset="0"/>
            </a:endParaRPr>
          </a:p>
        </p:txBody>
      </p:sp>
      <p:sp>
        <p:nvSpPr>
          <p:cNvPr id="35" name="Rectangle 34"/>
          <p:cNvSpPr/>
          <p:nvPr/>
        </p:nvSpPr>
        <p:spPr>
          <a:xfrm>
            <a:off x="3678555" y="574600"/>
            <a:ext cx="2928858" cy="4247317"/>
          </a:xfrm>
          <a:prstGeom prst="rect">
            <a:avLst/>
          </a:prstGeom>
        </p:spPr>
        <p:txBody>
          <a:bodyPr wrap="square">
            <a:spAutoFit/>
          </a:bodyPr>
          <a:lstStyle/>
          <a:p>
            <a:pPr algn="just"/>
            <a:r>
              <a:rPr lang="vi-VN" sz="1000" dirty="0">
                <a:latin typeface="Muli Light" panose="00000400000000000000" pitchFamily="2" charset="0"/>
              </a:rPr>
              <a:t>Các sở, ngành, UBND các huyện, thành phố nghiên cứu đổi mới phương pháp, cách thức chỉ đạo điều hành và tổ chức thực hiện nhiệm vụ, lề lối làm việc, nâng cao ý thức trách nhiệm trong thực thi công vụ của đội ngũ cán bộ, công chức. Tiếp tục thực hiện cắt giảm TTHC, các ngành phải chủ động tham mưu tháo gỡ khó khăn, vướng mắc, bất cập trong các văn bản hiện nay của tỉnh, đặc biệt trong một số lĩnh vực như đầu tư, quy hoạch, đất đai… Giao Hiệp hội Doanh nghiệp tỉnh triển khai chấm điểm chỉ số năng lực cạnh tranh cấp sở, ngành, huyện, thành phố (DDCI) và công khai, minh bạch về thứ hạng và chất lượng của các sở, ngành, UBND các huyện, thành phố</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Đồng chí Phó Bí thư Tỉnh ủy, Chủ tịch UBND tỉnh cơ bản thống nhất với nội dung dự thảo báo cáo tổng kết Nghị quyết số 01, đồng thời giao Sở Kế hoạch và Đầu tư nghiên cứu trình bày lại một số phần theo hướng ngắn gọn hơn; bổ sung thêm vào phần kiến nghị nội dung đề nghị Ban Thường vụ Tỉnh ủy, Ban Chấp hành Đảng bộ tỉnh ban hành Kết luận tiếp tục thực hiện Nghị quyết số 01 trong thời gian tới</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2"/>
              </a:rPr>
              <a:t>Báo</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Thái</a:t>
            </a:r>
            <a:r>
              <a:rPr lang="en-US" sz="1000" dirty="0">
                <a:latin typeface="Muli Light" panose="00000400000000000000" pitchFamily="2" charset="0"/>
                <a:hlinkClick r:id="rId2"/>
              </a:rPr>
              <a:t> </a:t>
            </a:r>
            <a:r>
              <a:rPr lang="en-US" sz="1000" dirty="0" err="1">
                <a:latin typeface="Muli Light" panose="00000400000000000000" pitchFamily="2" charset="0"/>
                <a:hlinkClick r:id="rId2"/>
              </a:rPr>
              <a:t>Bình</a:t>
            </a:r>
            <a:endParaRPr lang="en-US" sz="1000" dirty="0">
              <a:latin typeface="Muli Light" panose="00000400000000000000" pitchFamily="2"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35</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pic>
        <p:nvPicPr>
          <p:cNvPr id="32770" name="Picture 2" descr="Top 5 điểm đến không thể bỏ qua khi du lịch Thái Bình - iVIVU.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6" y="5565340"/>
            <a:ext cx="6083300" cy="342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906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u lịch Tiền Giang - Top 21 điểm đến hấp dẫn nhất năm 2021"/>
          <p:cNvPicPr>
            <a:picLocks noChangeAspect="1" noChangeArrowheads="1"/>
          </p:cNvPicPr>
          <p:nvPr/>
        </p:nvPicPr>
        <p:blipFill rotWithShape="1">
          <a:blip r:embed="rId2">
            <a:extLst>
              <a:ext uri="{28A0092B-C50C-407E-A947-70E740481C1C}">
                <a14:useLocalDpi xmlns:a14="http://schemas.microsoft.com/office/drawing/2010/main" val="0"/>
              </a:ext>
            </a:extLst>
          </a:blip>
          <a:srcRect l="139" t="23682" r="-139" b="14528"/>
          <a:stretch/>
        </p:blipFill>
        <p:spPr bwMode="auto">
          <a:xfrm>
            <a:off x="0" y="576443"/>
            <a:ext cx="6864350" cy="23858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36</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3072323"/>
            <a:ext cx="3026409" cy="6709529"/>
          </a:xfrm>
          <a:prstGeom prst="rect">
            <a:avLst/>
          </a:prstGeom>
          <a:noFill/>
        </p:spPr>
        <p:txBody>
          <a:bodyPr wrap="square" rtlCol="0">
            <a:spAutoFit/>
          </a:bodyPr>
          <a:lstStyle/>
          <a:p>
            <a:pPr algn="just"/>
            <a:r>
              <a:rPr lang="vi-VN" sz="1000" dirty="0" smtClean="0">
                <a:latin typeface="Muli Light" panose="00000400000000000000" pitchFamily="2" charset="0"/>
              </a:rPr>
              <a:t>UBND </a:t>
            </a:r>
            <a:r>
              <a:rPr lang="vi-VN" sz="1000" dirty="0">
                <a:latin typeface="Muli Light" panose="00000400000000000000" pitchFamily="2" charset="0"/>
              </a:rPr>
              <a:t>tỉnh Tiền Giang cũng đặt ra yêu cầu việc thực hiện Kế hoạch nâng cao PAR Index, PAPI và PCI của Tỉnh năm 2021 và những năm tiếp theo phải thực hiện đồng bộ. Tổ chức triển khai có hiệu quả việc cải thiện và nâng cao PAR Index, PAPI và PCI là nhiệm vụ của các cơ quan nhà nước các cấp, trong đó trọng tâm là các cơ quan, đơn vị được giao chủ trì, cải thiện các tiêu chí, tiêu chí thành phần của PAR Index, PAPI và PCI của Tỉnh.</a:t>
            </a:r>
          </a:p>
          <a:p>
            <a:pPr algn="just"/>
            <a:endParaRPr lang="vi-VN" sz="1000" dirty="0">
              <a:latin typeface="Muli Light" panose="00000400000000000000" pitchFamily="2" charset="0"/>
            </a:endParaRPr>
          </a:p>
          <a:p>
            <a:pPr algn="just"/>
            <a:r>
              <a:rPr lang="vi-VN" sz="1000" dirty="0">
                <a:latin typeface="Muli Light" panose="00000400000000000000" pitchFamily="2" charset="0"/>
              </a:rPr>
              <a:t>Xác định cải thiện và nâng cao PAR Index, PAPI và PCI của Tỉnh là nhiệm vụ thường xuyên, lâu dài, kiên trì, liên tục của người đứng đầu các cơ quan, đơn vị, địa phương</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Kế thừa và phát huy những kết quả đạt được trong những năm qua, đồng thời, chủ động nghiên cứu, sáng tạo, quyết liệt áp dụng những giải pháp mới để nâng cao PAR Index, PAPI và PCI của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Tại Kế hoạch này, UBND tỉnh Tiền Giang đã giao nhiệm vụ cho từng cơ quan, đơn vị chịu trách nhiệm chính cho từng lĩnh vực, tiêu chí cụ </a:t>
            </a:r>
            <a:r>
              <a:rPr lang="vi-VN" sz="1000" dirty="0" smtClean="0">
                <a:latin typeface="Muli Light" panose="00000400000000000000" pitchFamily="2" charset="0"/>
              </a:rPr>
              <a:t>thể.</a:t>
            </a:r>
            <a:r>
              <a:rPr lang="en-US" sz="1000" dirty="0">
                <a:latin typeface="Muli Light" panose="00000400000000000000" pitchFamily="2" charset="0"/>
              </a:rPr>
              <a:t> </a:t>
            </a:r>
            <a:r>
              <a:rPr lang="vi-VN" sz="1000" dirty="0" smtClean="0">
                <a:latin typeface="Muli Light" panose="00000400000000000000" pitchFamily="2" charset="0"/>
              </a:rPr>
              <a:t>Đối </a:t>
            </a:r>
            <a:r>
              <a:rPr lang="vi-VN" sz="1000" dirty="0">
                <a:latin typeface="Muli Light" panose="00000400000000000000" pitchFamily="2" charset="0"/>
              </a:rPr>
              <a:t>với nhiệm vụ cải thiện PCI, UBND tỉnh Tiền Giang giao Sở Kế hoạch và Đầu tư phối hợp các cơ quan có liên quan tiếp tục thực hiện rút ngắn thời gian giải quyết thủ tục hành chính thuộc lĩnh vực đăng ký kinh doanh, đầu tư so với quy định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Sở Tài nguyên và Môi trường chủ trì, phối hợp Chủ tịch UBND cấp huyện tập trung rà soát, đề xuất các giải pháp, quy trình nhằm rút ngắn thời gian cấp Giấy chứng nhận quyền sử dụng đất cho doanh nghiệp từ 30 ngày</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just"/>
            <a:r>
              <a:rPr lang="vi-VN" sz="1000" dirty="0">
                <a:latin typeface="Muli Light" panose="00000400000000000000" pitchFamily="2" charset="0"/>
              </a:rPr>
              <a:t>Cục thuế nghiên cứu cải tiến quy trình, thủ tục nhằm rút ngắn thời gian cho doanh nghiệp khi phải làm việc với thanh tra, kiểm tra thuế để giảm số giờ cho mỗi cuộc làm việc còn dưới 15 giờ</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a:latin typeface="Muli Light" panose="00000400000000000000" pitchFamily="2" charset="0"/>
            </a:endParaRPr>
          </a:p>
          <a:p>
            <a:pPr algn="r"/>
            <a:r>
              <a:rPr lang="en-US" sz="1000" dirty="0">
                <a:latin typeface="Muli Light" panose="00000400000000000000" pitchFamily="2" charset="0"/>
              </a:rPr>
              <a:t>Theo </a:t>
            </a:r>
            <a:r>
              <a:rPr lang="en-US" sz="1000" dirty="0" err="1">
                <a:latin typeface="Muli Light" panose="00000400000000000000" pitchFamily="2" charset="0"/>
                <a:hlinkClick r:id="rId3"/>
              </a:rPr>
              <a:t>Báo</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Đầu</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tư</a:t>
            </a:r>
            <a:endParaRPr lang="vi-VN"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1" y="2179350"/>
            <a:ext cx="6858001" cy="784830"/>
          </a:xfrm>
          <a:prstGeom prst="rect">
            <a:avLst/>
          </a:prstGeom>
          <a:solidFill>
            <a:schemeClr val="accent1">
              <a:lumMod val="50000"/>
            </a:schemeClr>
          </a:solidFill>
        </p:spPr>
        <p:txBody>
          <a:bodyPr wrap="square">
            <a:spAutoFit/>
          </a:bodyPr>
          <a:lstStyle/>
          <a:p>
            <a:r>
              <a:rPr lang="vi-VN" sz="2250" b="1" dirty="0">
                <a:solidFill>
                  <a:schemeClr val="bg1"/>
                </a:solidFill>
                <a:latin typeface="Prata" panose="00000500000000000000" pitchFamily="2" charset="0"/>
              </a:rPr>
              <a:t>Tiền Giang: Nỗ lực vào top 30 về chỉ số cải cách, quản lý, cạnh tranh</a:t>
            </a:r>
            <a:endParaRPr lang="en-US" sz="225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41995" y="3072323"/>
            <a:ext cx="3187005" cy="6863417"/>
          </a:xfrm>
          <a:prstGeom prst="rect">
            <a:avLst/>
          </a:prstGeom>
          <a:noFill/>
        </p:spPr>
        <p:txBody>
          <a:bodyPr wrap="square" rtlCol="0">
            <a:spAutoFit/>
          </a:bodyPr>
          <a:lstStyle/>
          <a:p>
            <a:pPr algn="just"/>
            <a:r>
              <a:rPr lang="vi-VN" sz="1000" dirty="0">
                <a:latin typeface="Muli Light" panose="00000400000000000000" pitchFamily="2" charset="0"/>
              </a:rPr>
              <a:t>Tiền Giang phấn đấu đến năm 2025, Chỉ số cải cách hành chính, Chỉ số hiệu quả quản trị và hành chính công, Chỉ số năng lực cạnh tranh cấp tỉnh nằm trong nhóm 30 hạng đầu của cả nước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Phó Chủ tịch UBND tỉnh Tiền Giang Trần Văn Dũng vừa ký ban hành Kế hoạch nâng cao Chỉ số cải cách hành chính, Chỉ số hiệu quả quản trị và hành chính công và Chỉ số năng lực cạnh tranh của tỉnh Tiền Giang năm 2021 và những năm tiếp theo</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Trong năm 2020, Chỉ số cải cách hành chính (PAR Index) của tỉnh Tiền Giang xếp hạng 57/63 tỉnh, thành phố, đạt 80,89%; Chỉ số hiệu quả quản trị và hành chính công (PAPI) xếp hạng 52/63 tỉnh, thành phố, đạt 42.295 điểm; Chỉ số đo lường sự hài lòng của người dân đối với sự phục vụ của các cơ quan hành chính nhà nước (SIPAS) hạng 46/63 tỉnh, thành phố, đạt 83,20%; Chỉ số năng lực cạnh tranh cấp tỉnh (PCI) xếp hạng 45/63 tỉnh, thành phố, đạt 62,78 </a:t>
            </a:r>
            <a:r>
              <a:rPr lang="vi-VN" sz="1000" dirty="0" smtClean="0">
                <a:latin typeface="Muli Light" panose="00000400000000000000" pitchFamily="2" charset="0"/>
              </a:rPr>
              <a:t>điểm.</a:t>
            </a:r>
            <a:r>
              <a:rPr lang="en-US" sz="1000" dirty="0">
                <a:latin typeface="Muli Light" panose="00000400000000000000" pitchFamily="2" charset="0"/>
              </a:rPr>
              <a:t> </a:t>
            </a:r>
            <a:r>
              <a:rPr lang="vi-VN" sz="1000" dirty="0" smtClean="0">
                <a:latin typeface="Muli Light" panose="00000400000000000000" pitchFamily="2" charset="0"/>
              </a:rPr>
              <a:t>UBND </a:t>
            </a:r>
            <a:r>
              <a:rPr lang="vi-VN" sz="1000" dirty="0">
                <a:latin typeface="Muli Light" panose="00000400000000000000" pitchFamily="2" charset="0"/>
              </a:rPr>
              <a:t>tỉnh Tiền Giang cho rằng, các điểm số trên còn thấp, chưa đạt được sự kỳ vọng của lãnh đạo Tỉnh</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vi-VN" sz="1000" dirty="0">
              <a:latin typeface="Muli Light" panose="00000400000000000000" pitchFamily="2" charset="0"/>
            </a:endParaRPr>
          </a:p>
          <a:p>
            <a:pPr algn="just"/>
            <a:r>
              <a:rPr lang="vi-VN" sz="1000" dirty="0">
                <a:latin typeface="Muli Light" panose="00000400000000000000" pitchFamily="2" charset="0"/>
              </a:rPr>
              <a:t>Để khắc phục những hạn chế, tồn tại và nâng cao các chỉ số này trong thời gian tới, UBND tỉnh Tiền Giang ban hành Kế hoạch nâng cao Chỉ số PAR Index, Chỉ số PAPI và Chỉ số PCI của Tỉnh năm 2021 và những năm tiếp </a:t>
            </a:r>
            <a:r>
              <a:rPr lang="vi-VN" sz="1000" dirty="0" smtClean="0">
                <a:latin typeface="Muli Light" panose="00000400000000000000" pitchFamily="2" charset="0"/>
              </a:rPr>
              <a:t>theo.</a:t>
            </a:r>
            <a:r>
              <a:rPr lang="en-US" sz="1000" dirty="0">
                <a:latin typeface="Muli Light" panose="00000400000000000000" pitchFamily="2" charset="0"/>
              </a:rPr>
              <a:t> </a:t>
            </a:r>
            <a:r>
              <a:rPr lang="vi-VN" sz="1000" dirty="0" smtClean="0">
                <a:latin typeface="Muli Light" panose="00000400000000000000" pitchFamily="2" charset="0"/>
              </a:rPr>
              <a:t>Mục </a:t>
            </a:r>
            <a:r>
              <a:rPr lang="vi-VN" sz="1000" dirty="0">
                <a:latin typeface="Muli Light" panose="00000400000000000000" pitchFamily="2" charset="0"/>
              </a:rPr>
              <a:t>tiêu mà Kế hoạch đề ra là khắc phục những tồn tại, hạn chế của những năm qua, xác định nhiệm vụ, giải pháp chủ yếu cho các cơ quan nhà nước nhằm cải thiện và nâng cao các lĩnh vực, tiêu chí, tiêu chí thành phần của PAR Index, PAPI và PCI của Tỉnh. Phấn đấu đến năm 2025, các chỉ số PAR Index, PAPI và PCI của Tỉnh nằm trong nhóm 30 hạng đầu của cả nước</a:t>
            </a:r>
            <a:r>
              <a:rPr lang="vi-VN" sz="1000" dirty="0" smtClean="0">
                <a:latin typeface="Muli Light" panose="00000400000000000000" pitchFamily="2" charset="0"/>
              </a:rPr>
              <a:t>.</a:t>
            </a:r>
            <a:endParaRPr lang="en-US" sz="1000" dirty="0" smtClean="0">
              <a:latin typeface="Muli Light" panose="00000400000000000000" pitchFamily="2" charset="0"/>
            </a:endParaRPr>
          </a:p>
          <a:p>
            <a:pPr algn="just"/>
            <a:endParaRPr lang="en-US" sz="1000" dirty="0" smtClean="0">
              <a:latin typeface="Muli Light" panose="00000400000000000000" pitchFamily="2" charset="0"/>
            </a:endParaRPr>
          </a:p>
          <a:p>
            <a:pPr algn="just"/>
            <a:r>
              <a:rPr lang="vi-VN" sz="1000" dirty="0">
                <a:latin typeface="Muli Light" panose="00000400000000000000" pitchFamily="2" charset="0"/>
              </a:rPr>
              <a:t>Đồng thời, tạo được sự chuyển biến sâu sắc trong nhận thức của cán bộ, công chức, viên chức về ý nghĩa, tầm quan trọng của các chỉ số. Nâng cao trách nhiệm của người đứng đầu các cơ quan nhà nước trong nỗ lực cải thiện PAR Index, PAPI và PCI hàng năm của Tỉnh.</a:t>
            </a:r>
            <a:endParaRPr lang="en-US" sz="1000" dirty="0">
              <a:latin typeface="Muli Light" panose="00000400000000000000" pitchFamily="2" charset="0"/>
            </a:endParaRPr>
          </a:p>
          <a:p>
            <a:pPr algn="just"/>
            <a:endParaRPr lang="vi-VN" sz="1000" dirty="0">
              <a:latin typeface="Muli Light" panose="00000400000000000000" pitchFamily="2" charset="0"/>
            </a:endParaRPr>
          </a:p>
        </p:txBody>
      </p:sp>
    </p:spTree>
    <p:extLst>
      <p:ext uri="{BB962C8B-B14F-4D97-AF65-F5344CB8AC3E}">
        <p14:creationId xmlns:p14="http://schemas.microsoft.com/office/powerpoint/2010/main" val="3262418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41" name="TextBox 40">
            <a:extLst>
              <a:ext uri="{FF2B5EF4-FFF2-40B4-BE49-F238E27FC236}">
                <a16:creationId xmlns="" xmlns:a16="http://schemas.microsoft.com/office/drawing/2014/main" id="{774F46B4-2837-448F-B184-D86B77D7B074}"/>
              </a:ext>
            </a:extLst>
          </p:cNvPr>
          <p:cNvSpPr txBox="1"/>
          <p:nvPr/>
        </p:nvSpPr>
        <p:spPr>
          <a:xfrm>
            <a:off x="0" y="2591137"/>
            <a:ext cx="6858000" cy="1015663"/>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VĂN BẢN NHẰM CẢI THIỆN MTKD, NÂNG CAO NĂNG LỰC CẠNH TRANH CỦA TRUNG </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ƯƠNG</a:t>
            </a:r>
            <a:endPar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endParaRPr>
          </a:p>
          <a:p>
            <a:pPr algn="ctr"/>
            <a:r>
              <a:rPr lang="en-US" sz="1000" b="1" i="1" dirty="0" smtClean="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30700511"/>
              </p:ext>
            </p:extLst>
          </p:nvPr>
        </p:nvGraphicFramePr>
        <p:xfrm>
          <a:off x="285334" y="4001132"/>
          <a:ext cx="6287331" cy="5034094"/>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Cơ</a:t>
                      </a:r>
                      <a:r>
                        <a:rPr lang="en-US" sz="1000" b="1" kern="1200" baseline="0" dirty="0" smtClean="0">
                          <a:solidFill>
                            <a:srgbClr val="F3BE56"/>
                          </a:solidFill>
                          <a:latin typeface="Quicksand" panose="00000500000000000000" pitchFamily="2" charset="0"/>
                          <a:ea typeface="+mn-ea"/>
                          <a:cs typeface="Times New Roman" panose="02020603050405020304" pitchFamily="18" charset="0"/>
                        </a:rPr>
                        <a:t> </a:t>
                      </a:r>
                      <a:r>
                        <a:rPr lang="en-US" sz="1000" b="1" kern="1200" baseline="0" dirty="0" err="1" smtClean="0">
                          <a:solidFill>
                            <a:srgbClr val="F3BE56"/>
                          </a:solidFill>
                          <a:latin typeface="Quicksand" panose="00000500000000000000" pitchFamily="2" charset="0"/>
                          <a:ea typeface="+mn-ea"/>
                          <a:cs typeface="Times New Roman" panose="02020603050405020304" pitchFamily="18" charset="0"/>
                        </a:rPr>
                        <a:t>quan</a:t>
                      </a:r>
                      <a:r>
                        <a:rPr lang="en-US" sz="1000" b="1" kern="1200" baseline="0" dirty="0" smtClean="0">
                          <a:solidFill>
                            <a:srgbClr val="F3BE56"/>
                          </a:solidFill>
                          <a:latin typeface="Quicksand" panose="00000500000000000000" pitchFamily="2" charset="0"/>
                          <a:ea typeface="+mn-ea"/>
                          <a:cs typeface="Times New Roman" panose="02020603050405020304" pitchFamily="18" charset="0"/>
                        </a:rPr>
                        <a:t> ban </a:t>
                      </a:r>
                      <a:r>
                        <a:rPr lang="en-US" sz="1000" b="1" kern="1200" baseline="0" dirty="0" err="1" smtClean="0">
                          <a:solidFill>
                            <a:srgbClr val="F3BE56"/>
                          </a:solidFill>
                          <a:latin typeface="Quicksand" panose="00000500000000000000" pitchFamily="2" charset="0"/>
                          <a:ea typeface="+mn-ea"/>
                          <a:cs typeface="Times New Roman" panose="02020603050405020304" pitchFamily="18" charset="0"/>
                        </a:rPr>
                        <a:t>hành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1</a:t>
                      </a:r>
                    </a:p>
                  </a:txBody>
                  <a:tcPr marL="68580" marR="68580" marT="0" marB="0">
                    <a:solidFill>
                      <a:schemeClr val="accent1">
                        <a:lumMod val="50000"/>
                      </a:schemeClr>
                    </a:solidFill>
                  </a:tcPr>
                </a:tc>
                <a:tc>
                  <a:txBody>
                    <a:bodyPr/>
                    <a:lstStyle/>
                    <a:p>
                      <a:pPr>
                        <a:lnSpc>
                          <a:spcPct val="107000"/>
                        </a:lnSpc>
                        <a:spcAft>
                          <a:spcPts val="0"/>
                        </a:spcAft>
                      </a:pPr>
                      <a:endParaRPr lang="en-US"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Văn </a:t>
                      </a: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phòng Chính phủ</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 </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11/1/2021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Thông báo 5/TB-VPCP năm 2021 về kết luận của Thủ tướng Chính phủ Nguyễn Xuân Phúc tại buổi làm việc với lãnh đạo tỉnh Trà Vinh do Văn phòng Chính phủ ban hành</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r>
              <a:tr h="754308">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Văn phòng Chính </a:t>
                      </a:r>
                      <a:r>
                        <a:rPr lang="vi-VN"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phủ</a:t>
                      </a:r>
                      <a:endParaRPr lang="en-US"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 </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12/1/2021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Thông báo 06/TB-VPCP năm 2021 về kết luận của Thủ tướng Chính phủ Nguyễn Xuân Phúc tại buổi làm việc với lãnh đạo tỉnh Thái Bình do Văn phòng Chính phủ ban hành</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3</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Văn </a:t>
                      </a: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phòng Chính phủ</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 </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26/1/2021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Thông báo 20/TB-VPCP năm 2021 về kết luận của Thủ tướng Chính phủ Nguyễn Xuân Phúc tại buổi làm việc với lãnh đạo tỉnh Bình Phước do Văn phòng Chính phủ ban hành</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4</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Văn phòng Chính phủ</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 </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2/4/2021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Thông báo 72/TB-VPCP năm 2021 về kết luận của Thủ tướng Chính phủ Nguyễn Xuân Phúc tại buổi làm việc với lãnh đạo thành phố Hà Nội do Văn phòng Chính phủ ban hành</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5</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Chính </a:t>
                      </a:r>
                      <a:r>
                        <a:rPr lang="vi-VN"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phủ</a:t>
                      </a:r>
                      <a:endParaRPr lang="en-US" sz="1000" kern="1200" baseline="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6/5/2021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48/NQ-CP về phiên họp Chính phủ thường kỳ tháng 4 năm 2021</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6</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Văn phòng Chính phủ</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 </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25/5/2021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Thông báo 122/TB-VPCP năm 2021 về kết luận của Thủ tướng Chính phủ Phạm Minh Chính tại buổi làm việc với lãnh đạo Thành phố Hồ Chí Minh do Văn phòng Chính phủ ban hành</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7</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Văn phòng Chính phủ</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 </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nchor="b">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endParaRPr lang="en-US"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vi-VN" sz="1100" dirty="0" smtClean="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1/7/2021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Thông báo 175/TB-VPCP năm 2021 về kết luận của Thủ tướng Chính phủ Phạm Minh Chính tại buổi làm việc với lãnh đạo tỉnh Đồng Nai về công tác phòng, chống dịch Covid-19 và thúc đẩy sản xuất kinh doanh do Văn phòng Chính phủ ban hành</a:t>
                      </a:r>
                      <a:endParaRPr lang="en-US" sz="1000" kern="1200" baseline="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1587726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III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13250603"/>
              </p:ext>
            </p:extLst>
          </p:nvPr>
        </p:nvGraphicFramePr>
        <p:xfrm>
          <a:off x="285334" y="4001132"/>
          <a:ext cx="6287331" cy="6094219"/>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Lạng</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Sơn</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Kế hoạch 149/KH-UBND năm 2021 về khoa học, công nghệ và đổi mới sáng tạo và dự toán ngân sách khoa học và công nghệ tỉnh Lạng Sơn năm 2022</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Đồng</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Nai</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Thông báo 175/TB-VPCP năm 2021 về kết luận của Thủ tướng Chính phủ Phạm Minh Chính tại buổi làm việc với lãnh đạo tỉnh Đồng Nai về công tác phòng, chống dịch Covid-19 và thúc đẩy sản xuất kinh doanh do Văn phòng Chính phủ ban hành</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3</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Khánh</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Hòa</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Kế hoạch 5881/KH-UBND năm 2021 thực hiện Hiệp định Thương mại tự do giữa Việt Nam và Liên hiệp Vương quốc Anh và Bắc Ai-len (UKVFTA) trên địa bàn tỉnh Khánh Hòa</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4</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Đắk</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Lắk</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Quyết định 1606/QĐ-UBND năm 2021 về Chương trình hành động thực hiện Chiến lược tổng thể phát triển khu vực dịch vụ tỉnh Đắk Lắk thời kỳ 2021-2030, tầm nhìn đến năm 2050</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5</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Bắc</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Ninh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Kế hoạch 1964/KH-UBND năm 2021 về cải thiện môi trường kinh doanh, nâng cao năng lực cạnh tranh cấp tỉnh giai đoạn 2021-2025 do tỉnh Bắc Ninh ban hành</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6</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Bình</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Dương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5/7/2021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Kế hoạch 2982/KH-UBND năm 2021 thực hiện Nghị quyết 58/NQ-CP và Kế hoạch 126-KH/TU về thực hiện Nghị quyết 50-NQ/TW về định hướng hoàn thiện thể chế, chính sách, nâng cao chất lượng, hiệu quả hợp tác đầu tư nước ngoài đến năm 2030 trên địa bàn tỉnh Bình Dương</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7</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Khánh</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Hòa</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6/7/2021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Quyết định 1889/QĐ-UBND năm 2021 về Chương trình hành động phát triển công nghiệp và thương mại tỉnh Khánh Hòa giai đoạn 2021-2025</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8</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Cần</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Thơ</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12/7/2021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algn="l" defTabSz="685800" rtl="0" eaLnBrk="1" latinLnBrk="0" hangingPunct="1">
                        <a:lnSpc>
                          <a:spcPct val="107000"/>
                        </a:lnSpc>
                        <a:spcAft>
                          <a:spcPts val="0"/>
                        </a:spcAft>
                      </a:pPr>
                      <a:r>
                        <a:rPr lang="vi-VN"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Kế hoạch 147/KH-UBND năm 2021 thực hiện Hiệp định Thương mại tự do giữa Việt Nam và Liên hiệp Vương quốc Anh và Bắc Ai-Len (UKVFTA) của thành phố Cần Thơ</a:t>
                      </a:r>
                      <a:endParaRPr lang="en-US" sz="1100" kern="12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448087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134" name="Flowchart: Process 133">
            <a:extLst>
              <a:ext uri="{FF2B5EF4-FFF2-40B4-BE49-F238E27FC236}">
                <a16:creationId xmlns="" xmlns:a16="http://schemas.microsoft.com/office/drawing/2014/main" id="{5BACEA4E-D7EE-44AA-B006-CD4BC8AC5D1C}"/>
              </a:ext>
            </a:extLst>
          </p:cNvPr>
          <p:cNvSpPr/>
          <p:nvPr/>
        </p:nvSpPr>
        <p:spPr>
          <a:xfrm>
            <a:off x="-1775460" y="9210978"/>
            <a:ext cx="365760" cy="27432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A15F"/>
                </a:solidFill>
                <a:latin typeface="Montserrat" panose="00000500000000000000" pitchFamily="2" charset="0"/>
                <a:ea typeface="Roboto" panose="02000000000000000000" pitchFamily="2" charset="0"/>
                <a:cs typeface="Roboto" panose="02000000000000000000" pitchFamily="2" charset="0"/>
              </a:rPr>
              <a:t>16</a:t>
            </a:r>
          </a:p>
        </p:txBody>
      </p:sp>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77740734"/>
              </p:ext>
            </p:extLst>
          </p:nvPr>
        </p:nvGraphicFramePr>
        <p:xfrm>
          <a:off x="285334" y="4001132"/>
          <a:ext cx="6287331" cy="5003869"/>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9</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Yên</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Bái</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15/7/2021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1416/QĐ-UBND năm 2021 về phân công nhiệm vụ cho các thành viên Ủy ban nhân dân tỉnh Yên Bái, nhiệm kỳ 2021-2026</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10</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Tuyên</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15/7/2021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868/QĐ-UBND năm 2021 về phân công nhiệm vụ Chủ tịch, Phó Chủ tịch Ủy ban nhân dân tỉnh Tuyên Quang nhiệm kỳ 2021-2026</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11</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Khánh</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Hòa</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16/7/2021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2017/QĐ-UBND năm 2021 về Chương trình Xúc tiến đầu tư tỉnh Khánh Hòa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12</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Nam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Định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16/7/2021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79/KH-UBND năm 2021 thực hiện Nghị quyết 04-NQ/TU về đẩy mạnh cải cách hành chính, nâng cao năng lực cạnh tranh, xúc tiến và thu hút đầu tư giai đoạn 2021-2025 do tỉnh Nam Định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13</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Hà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Tĩnh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17/7/2021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12/NQ-HĐND năm 2021 về thông qua Quy hoạch tỉnh Hà Tĩnh thời kỳ 2021-2030, tầm nhìn đến năm 2050</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14</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Yên</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Bái</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21/7/2021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1476/QĐ-UBND năm 2021 phê duyệt Đề án cơ cấu lại ngành dịch vụ tỉnh Yên Bái,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15</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Ngãi</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26/7/2021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649/QĐ-UBND năm 2021 về Kế hoạch cải thiện, nâng cao chỉ số năng lực cạnh tranh cấp tỉnh (PCI) Quảng Ngãi,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16</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Bắc</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Ninh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27/7/2021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233/QĐ-UBND năm 2021 về Phương án phòng, tránh, ứng phó thiên tai theo cấp độ rủi ro thiên tai trên địa bàn tỉnh Bắc Ninh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123816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3d rendering of green line chart with blurred background. Premium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18" t="10367" r="36774" b="19446"/>
          <a:stretch/>
        </p:blipFill>
        <p:spPr bwMode="auto">
          <a:xfrm>
            <a:off x="-16626" y="556954"/>
            <a:ext cx="6874626" cy="25844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04</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48074" y="3957380"/>
            <a:ext cx="2948799" cy="5940088"/>
          </a:xfrm>
          <a:prstGeom prst="rect">
            <a:avLst/>
          </a:prstGeom>
          <a:noFill/>
        </p:spPr>
        <p:txBody>
          <a:bodyPr wrap="square" rtlCol="0">
            <a:spAutoFit/>
          </a:bodyPr>
          <a:lstStyle/>
          <a:p>
            <a:pPr algn="just"/>
            <a:r>
              <a:rPr lang="en-US" sz="1000" dirty="0" err="1" smtClean="0">
                <a:latin typeface="Muli Light" panose="00000400000000000000" pitchFamily="2" charset="0"/>
              </a:rPr>
              <a:t>Bên</a:t>
            </a:r>
            <a:r>
              <a:rPr lang="en-US" sz="1000" dirty="0" smtClean="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giúp</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mở</a:t>
            </a:r>
            <a:r>
              <a:rPr lang="en-US" sz="1000" dirty="0">
                <a:latin typeface="Muli Light" panose="00000400000000000000" pitchFamily="2" charset="0"/>
              </a:rPr>
              <a:t> </a:t>
            </a:r>
            <a:r>
              <a:rPr lang="en-US" sz="1000" dirty="0" err="1">
                <a:latin typeface="Muli Light" panose="00000400000000000000" pitchFamily="2" charset="0"/>
              </a:rPr>
              <a:t>rộng</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mô</a:t>
            </a:r>
            <a:r>
              <a:rPr lang="en-US" sz="1000" dirty="0">
                <a:latin typeface="Muli Light" panose="00000400000000000000" pitchFamily="2" charset="0"/>
              </a:rPr>
              <a:t> </a:t>
            </a:r>
            <a:r>
              <a:rPr lang="en-US" sz="1000" dirty="0" err="1">
                <a:latin typeface="Muli Light" panose="00000400000000000000" pitchFamily="2" charset="0"/>
              </a:rPr>
              <a:t>sử</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xe</a:t>
            </a:r>
            <a:r>
              <a:rPr lang="en-US" sz="1000" dirty="0">
                <a:latin typeface="Muli Light" panose="00000400000000000000" pitchFamily="2" charset="0"/>
              </a:rPr>
              <a:t> </a:t>
            </a:r>
            <a:r>
              <a:rPr lang="en-US" sz="1000" dirty="0" err="1">
                <a:latin typeface="Muli Light" panose="00000400000000000000" pitchFamily="2" charset="0"/>
              </a:rPr>
              <a:t>máy</a:t>
            </a:r>
            <a:r>
              <a:rPr lang="en-US" sz="1000" dirty="0">
                <a:latin typeface="Muli Light" panose="00000400000000000000" pitchFamily="2" charset="0"/>
              </a:rPr>
              <a:t> </a:t>
            </a:r>
            <a:r>
              <a:rPr lang="en-US" sz="1000" dirty="0" err="1">
                <a:latin typeface="Muli Light" panose="00000400000000000000" pitchFamily="2" charset="0"/>
              </a:rPr>
              <a:t>điện</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chế</a:t>
            </a:r>
            <a:r>
              <a:rPr lang="en-US" sz="1000" dirty="0">
                <a:latin typeface="Muli Light" panose="00000400000000000000" pitchFamily="2" charset="0"/>
              </a:rPr>
              <a:t> </a:t>
            </a:r>
            <a:r>
              <a:rPr lang="en-US" sz="1000" dirty="0" err="1">
                <a:latin typeface="Muli Light" panose="00000400000000000000" pitchFamily="2" charset="0"/>
              </a:rPr>
              <a:t>Thỏa</a:t>
            </a:r>
            <a:r>
              <a:rPr lang="en-US" sz="1000" dirty="0">
                <a:latin typeface="Muli Light" panose="00000400000000000000" pitchFamily="2" charset="0"/>
              </a:rPr>
              <a:t> </a:t>
            </a:r>
            <a:r>
              <a:rPr lang="en-US" sz="1000" dirty="0" err="1">
                <a:latin typeface="Muli Light" panose="00000400000000000000" pitchFamily="2" charset="0"/>
              </a:rPr>
              <a:t>thuận</a:t>
            </a:r>
            <a:r>
              <a:rPr lang="en-US" sz="1000" dirty="0">
                <a:latin typeface="Muli Light" panose="00000400000000000000" pitchFamily="2" charset="0"/>
              </a:rPr>
              <a:t> </a:t>
            </a:r>
            <a:r>
              <a:rPr lang="en-US" sz="1000" dirty="0" err="1">
                <a:latin typeface="Muli Light" panose="00000400000000000000" pitchFamily="2" charset="0"/>
              </a:rPr>
              <a:t>mua</a:t>
            </a:r>
            <a:r>
              <a:rPr lang="en-US" sz="1000" dirty="0">
                <a:latin typeface="Muli Light" panose="00000400000000000000" pitchFamily="2" charset="0"/>
              </a:rPr>
              <a:t> </a:t>
            </a:r>
            <a:r>
              <a:rPr lang="en-US" sz="1000" dirty="0" err="1">
                <a:latin typeface="Muli Light" panose="00000400000000000000" pitchFamily="2" charset="0"/>
              </a:rPr>
              <a:t>bán</a:t>
            </a:r>
            <a:r>
              <a:rPr lang="en-US" sz="1000" dirty="0">
                <a:latin typeface="Muli Light" panose="00000400000000000000" pitchFamily="2" charset="0"/>
              </a:rPr>
              <a:t> </a:t>
            </a:r>
            <a:r>
              <a:rPr lang="en-US" sz="1000" dirty="0" err="1">
                <a:latin typeface="Muli Light" panose="00000400000000000000" pitchFamily="2" charset="0"/>
              </a:rPr>
              <a:t>điện</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(DPPA)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phép</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mua</a:t>
            </a:r>
            <a:r>
              <a:rPr lang="en-US" sz="1000" dirty="0">
                <a:latin typeface="Muli Light" panose="00000400000000000000" pitchFamily="2" charset="0"/>
              </a:rPr>
              <a:t> </a:t>
            </a:r>
            <a:r>
              <a:rPr lang="en-US" sz="1000" dirty="0" err="1">
                <a:latin typeface="Muli Light" panose="00000400000000000000" pitchFamily="2" charset="0"/>
              </a:rPr>
              <a:t>điện</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ty</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tái</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smtClean="0">
                <a:latin typeface="Muli Light" panose="00000400000000000000" pitchFamily="2" charset="0"/>
              </a:rPr>
              <a:t>Đối</a:t>
            </a:r>
            <a:r>
              <a:rPr lang="en-US" sz="1000" dirty="0" smtClean="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cam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a:t>
            </a:r>
            <a:r>
              <a:rPr lang="en-US" sz="1000" dirty="0" err="1">
                <a:latin typeface="Muli Light" panose="00000400000000000000" pitchFamily="2" charset="0"/>
              </a:rPr>
              <a:t>khu</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bằng</a:t>
            </a:r>
            <a:r>
              <a:rPr lang="en-US" sz="1000" dirty="0">
                <a:latin typeface="Muli Light" panose="00000400000000000000" pitchFamily="2" charset="0"/>
              </a:rPr>
              <a:t> </a:t>
            </a:r>
            <a:r>
              <a:rPr lang="en-US" sz="1000" dirty="0" err="1">
                <a:latin typeface="Muli Light" panose="00000400000000000000" pitchFamily="2" charset="0"/>
              </a:rPr>
              <a:t>sông</a:t>
            </a:r>
            <a:r>
              <a:rPr lang="en-US" sz="1000" dirty="0">
                <a:latin typeface="Muli Light" panose="00000400000000000000" pitchFamily="2" charset="0"/>
              </a:rPr>
              <a:t> </a:t>
            </a:r>
            <a:r>
              <a:rPr lang="en-US" sz="1000" dirty="0" err="1">
                <a:latin typeface="Muli Light" panose="00000400000000000000" pitchFamily="2" charset="0"/>
              </a:rPr>
              <a:t>Cửu</a:t>
            </a:r>
            <a:r>
              <a:rPr lang="en-US" sz="1000" dirty="0">
                <a:latin typeface="Muli Light" panose="00000400000000000000" pitchFamily="2" charset="0"/>
              </a:rPr>
              <a:t> Long </a:t>
            </a:r>
            <a:r>
              <a:rPr lang="en-US" sz="1000" dirty="0" err="1">
                <a:latin typeface="Muli Light" panose="00000400000000000000" pitchFamily="2" charset="0"/>
              </a:rPr>
              <a:t>ứng</a:t>
            </a:r>
            <a:r>
              <a:rPr lang="en-US" sz="1000" dirty="0">
                <a:latin typeface="Muli Light" panose="00000400000000000000" pitchFamily="2" charset="0"/>
              </a:rPr>
              <a:t> </a:t>
            </a:r>
            <a:r>
              <a:rPr lang="en-US" sz="1000" dirty="0" err="1">
                <a:latin typeface="Muli Light" panose="00000400000000000000" pitchFamily="2" charset="0"/>
              </a:rPr>
              <a:t>phó</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qua USAID,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khởi</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Bảo</a:t>
            </a:r>
            <a:r>
              <a:rPr lang="en-US" sz="1000" dirty="0">
                <a:latin typeface="Muli Light" panose="00000400000000000000" pitchFamily="2" charset="0"/>
              </a:rPr>
              <a:t> </a:t>
            </a:r>
            <a:r>
              <a:rPr lang="en-US" sz="1000" dirty="0" err="1">
                <a:latin typeface="Muli Light" panose="00000400000000000000" pitchFamily="2" charset="0"/>
              </a:rPr>
              <a:t>tồn</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sống</a:t>
            </a:r>
            <a:r>
              <a:rPr lang="en-US" sz="1000" dirty="0">
                <a:latin typeface="Muli Light" panose="00000400000000000000" pitchFamily="2" charset="0"/>
              </a:rPr>
              <a:t> </a:t>
            </a:r>
            <a:r>
              <a:rPr lang="en-US" sz="1000" dirty="0" err="1">
                <a:latin typeface="Muli Light" panose="00000400000000000000" pitchFamily="2" charset="0"/>
              </a:rPr>
              <a:t>ven</a:t>
            </a:r>
            <a:r>
              <a:rPr lang="en-US" sz="1000" dirty="0">
                <a:latin typeface="Muli Light" panose="00000400000000000000" pitchFamily="2" charset="0"/>
              </a:rPr>
              <a:t> </a:t>
            </a:r>
            <a:r>
              <a:rPr lang="en-US" sz="1000" dirty="0" err="1">
                <a:latin typeface="Muli Light" panose="00000400000000000000" pitchFamily="2" charset="0"/>
              </a:rPr>
              <a:t>biển</a:t>
            </a:r>
            <a:r>
              <a:rPr lang="en-US" sz="1000" dirty="0">
                <a:latin typeface="Muli Light" panose="00000400000000000000" pitchFamily="2" charset="0"/>
              </a:rPr>
              <a:t> </a:t>
            </a:r>
            <a:r>
              <a:rPr lang="en-US" sz="1000" dirty="0" err="1">
                <a:latin typeface="Muli Light" panose="00000400000000000000" pitchFamily="2" charset="0"/>
              </a:rPr>
              <a:t>sông</a:t>
            </a:r>
            <a:r>
              <a:rPr lang="en-US" sz="1000" dirty="0">
                <a:latin typeface="Muli Light" panose="00000400000000000000" pitchFamily="2" charset="0"/>
              </a:rPr>
              <a:t> Mekong. </a:t>
            </a:r>
            <a:r>
              <a:rPr lang="en-US" sz="1000" dirty="0" err="1">
                <a:latin typeface="Muli Light" panose="00000400000000000000" pitchFamily="2" charset="0"/>
              </a:rPr>
              <a:t>Đây</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kéo</a:t>
            </a:r>
            <a:r>
              <a:rPr lang="en-US" sz="1000" dirty="0">
                <a:latin typeface="Muli Light" panose="00000400000000000000" pitchFamily="2" charset="0"/>
              </a:rPr>
              <a:t> </a:t>
            </a:r>
            <a:r>
              <a:rPr lang="en-US" sz="1000" dirty="0" err="1">
                <a:latin typeface="Muli Light" panose="00000400000000000000" pitchFamily="2" charset="0"/>
              </a:rPr>
              <a:t>dài</a:t>
            </a:r>
            <a:r>
              <a:rPr lang="en-US" sz="1000" dirty="0">
                <a:latin typeface="Muli Light" panose="00000400000000000000" pitchFamily="2" charset="0"/>
              </a:rPr>
              <a:t> 3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trị</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2,9 </a:t>
            </a:r>
            <a:r>
              <a:rPr lang="en-US" sz="1000" dirty="0" err="1">
                <a:latin typeface="Muli Light" panose="00000400000000000000" pitchFamily="2" charset="0"/>
              </a:rPr>
              <a:t>triệu</a:t>
            </a:r>
            <a:r>
              <a:rPr lang="en-US" sz="1000" dirty="0">
                <a:latin typeface="Muli Light" panose="00000400000000000000" pitchFamily="2" charset="0"/>
              </a:rPr>
              <a:t> USD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Liên</a:t>
            </a:r>
            <a:r>
              <a:rPr lang="en-US" sz="1000" dirty="0">
                <a:latin typeface="Muli Light" panose="00000400000000000000" pitchFamily="2" charset="0"/>
              </a:rPr>
              <a:t> minh </a:t>
            </a:r>
            <a:r>
              <a:rPr lang="en-US" sz="1000" dirty="0" err="1">
                <a:latin typeface="Muli Light" panose="00000400000000000000" pitchFamily="2" charset="0"/>
              </a:rPr>
              <a:t>Bảo</a:t>
            </a:r>
            <a:r>
              <a:rPr lang="en-US" sz="1000" dirty="0">
                <a:latin typeface="Muli Light" panose="00000400000000000000" pitchFamily="2" charset="0"/>
              </a:rPr>
              <a:t> </a:t>
            </a:r>
            <a:r>
              <a:rPr lang="en-US" sz="1000" dirty="0" err="1">
                <a:latin typeface="Muli Light" panose="00000400000000000000" pitchFamily="2" charset="0"/>
              </a:rPr>
              <a:t>tồn</a:t>
            </a:r>
            <a:r>
              <a:rPr lang="en-US" sz="1000" dirty="0">
                <a:latin typeface="Muli Light" panose="00000400000000000000" pitchFamily="2" charset="0"/>
              </a:rPr>
              <a:t> </a:t>
            </a:r>
            <a:r>
              <a:rPr lang="en-US" sz="1000" dirty="0" err="1">
                <a:latin typeface="Muli Light" panose="00000400000000000000" pitchFamily="2" charset="0"/>
              </a:rPr>
              <a:t>Thiên</a:t>
            </a:r>
            <a:r>
              <a:rPr lang="en-US" sz="1000" dirty="0">
                <a:latin typeface="Muli Light" panose="00000400000000000000" pitchFamily="2" charset="0"/>
              </a:rPr>
              <a:t> </a:t>
            </a:r>
            <a:r>
              <a:rPr lang="en-US" sz="1000" dirty="0" err="1">
                <a:latin typeface="Muli Light" panose="00000400000000000000" pitchFamily="2" charset="0"/>
              </a:rPr>
              <a:t>nhiên</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(IUCN).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này</a:t>
            </a:r>
            <a:r>
              <a:rPr lang="en-US" sz="1000" dirty="0">
                <a:latin typeface="Muli Light" panose="00000400000000000000" pitchFamily="2" charset="0"/>
              </a:rPr>
              <a:t>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bảo</a:t>
            </a:r>
            <a:r>
              <a:rPr lang="en-US" sz="1000" dirty="0">
                <a:latin typeface="Muli Light" panose="00000400000000000000" pitchFamily="2" charset="0"/>
              </a:rPr>
              <a:t> </a:t>
            </a:r>
            <a:r>
              <a:rPr lang="en-US" sz="1000" dirty="0" err="1">
                <a:latin typeface="Muli Light" panose="00000400000000000000" pitchFamily="2" charset="0"/>
              </a:rPr>
              <a:t>vệ</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sinh</a:t>
            </a:r>
            <a:r>
              <a:rPr lang="en-US" sz="1000" dirty="0">
                <a:latin typeface="Muli Light" panose="00000400000000000000" pitchFamily="2" charset="0"/>
              </a:rPr>
              <a:t> </a:t>
            </a:r>
            <a:r>
              <a:rPr lang="en-US" sz="1000" dirty="0" err="1">
                <a:latin typeface="Muli Light" panose="00000400000000000000" pitchFamily="2" charset="0"/>
              </a:rPr>
              <a:t>cảnh</a:t>
            </a:r>
            <a:r>
              <a:rPr lang="en-US" sz="1000" dirty="0">
                <a:latin typeface="Muli Light" panose="00000400000000000000" pitchFamily="2" charset="0"/>
              </a:rPr>
              <a:t> </a:t>
            </a:r>
            <a:r>
              <a:rPr lang="en-US" sz="1000" dirty="0" err="1">
                <a:latin typeface="Muli Light" panose="00000400000000000000" pitchFamily="2" charset="0"/>
              </a:rPr>
              <a:t>ven</a:t>
            </a:r>
            <a:r>
              <a:rPr lang="en-US" sz="1000" dirty="0">
                <a:latin typeface="Muli Light" panose="00000400000000000000" pitchFamily="2" charset="0"/>
              </a:rPr>
              <a:t> </a:t>
            </a:r>
            <a:r>
              <a:rPr lang="en-US" sz="1000" dirty="0" err="1">
                <a:latin typeface="Muli Light" panose="00000400000000000000" pitchFamily="2" charset="0"/>
              </a:rPr>
              <a:t>biển</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ở </a:t>
            </a:r>
            <a:r>
              <a:rPr lang="en-US" sz="1000" dirty="0" err="1">
                <a:latin typeface="Muli Light" panose="00000400000000000000" pitchFamily="2" charset="0"/>
              </a:rPr>
              <a:t>khu</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bằng</a:t>
            </a:r>
            <a:r>
              <a:rPr lang="en-US" sz="1000" dirty="0">
                <a:latin typeface="Muli Light" panose="00000400000000000000" pitchFamily="2" charset="0"/>
              </a:rPr>
              <a:t> </a:t>
            </a:r>
            <a:r>
              <a:rPr lang="en-US" sz="1000" dirty="0" err="1">
                <a:latin typeface="Muli Light" panose="00000400000000000000" pitchFamily="2" charset="0"/>
              </a:rPr>
              <a:t>sông</a:t>
            </a:r>
            <a:r>
              <a:rPr lang="en-US" sz="1000" dirty="0">
                <a:latin typeface="Muli Light" panose="00000400000000000000" pitchFamily="2" charset="0"/>
              </a:rPr>
              <a:t> </a:t>
            </a:r>
            <a:r>
              <a:rPr lang="en-US" sz="1000" dirty="0" err="1">
                <a:latin typeface="Muli Light" panose="00000400000000000000" pitchFamily="2" charset="0"/>
              </a:rPr>
              <a:t>Cửu</a:t>
            </a:r>
            <a:r>
              <a:rPr lang="en-US" sz="1000" dirty="0">
                <a:latin typeface="Muli Light" panose="00000400000000000000" pitchFamily="2" charset="0"/>
              </a:rPr>
              <a:t> Long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thác</a:t>
            </a:r>
            <a:r>
              <a:rPr lang="en-US" sz="1000" dirty="0">
                <a:latin typeface="Muli Light" panose="00000400000000000000" pitchFamily="2" charset="0"/>
              </a:rPr>
              <a:t> </a:t>
            </a:r>
            <a:r>
              <a:rPr lang="en-US" sz="1000" dirty="0" err="1">
                <a:latin typeface="Muli Light" panose="00000400000000000000" pitchFamily="2" charset="0"/>
              </a:rPr>
              <a:t>thủy</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bền</a:t>
            </a:r>
            <a:r>
              <a:rPr lang="en-US" sz="1000" dirty="0">
                <a:latin typeface="Muli Light" panose="00000400000000000000" pitchFamily="2" charset="0"/>
              </a:rPr>
              <a:t> </a:t>
            </a:r>
            <a:r>
              <a:rPr lang="en-US" sz="1000" dirty="0" err="1">
                <a:latin typeface="Muli Light" panose="00000400000000000000" pitchFamily="2" charset="0"/>
              </a:rPr>
              <a:t>vững</a:t>
            </a:r>
            <a:r>
              <a:rPr lang="en-US" sz="1000" dirty="0">
                <a:latin typeface="Muli Light" panose="00000400000000000000" pitchFamily="2" charset="0"/>
              </a:rPr>
              <a:t>, </a:t>
            </a:r>
            <a:r>
              <a:rPr lang="en-US" sz="1000" dirty="0" err="1">
                <a:latin typeface="Muli Light" panose="00000400000000000000" pitchFamily="2" charset="0"/>
              </a:rPr>
              <a:t>thích</a:t>
            </a:r>
            <a:r>
              <a:rPr lang="en-US" sz="1000" dirty="0">
                <a:latin typeface="Muli Light" panose="00000400000000000000" pitchFamily="2" charset="0"/>
              </a:rPr>
              <a:t> </a:t>
            </a:r>
            <a:r>
              <a:rPr lang="en-US" sz="1000" dirty="0" err="1">
                <a:latin typeface="Muli Light" panose="00000400000000000000" pitchFamily="2" charset="0"/>
              </a:rPr>
              <a:t>ứng</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bảo</a:t>
            </a:r>
            <a:r>
              <a:rPr lang="en-US" sz="1000" dirty="0">
                <a:latin typeface="Muli Light" panose="00000400000000000000" pitchFamily="2" charset="0"/>
              </a:rPr>
              <a:t> </a:t>
            </a:r>
            <a:r>
              <a:rPr lang="en-US" sz="1000" dirty="0" err="1">
                <a:latin typeface="Muli Light" panose="00000400000000000000" pitchFamily="2" charset="0"/>
              </a:rPr>
              <a:t>tồn</a:t>
            </a:r>
            <a:r>
              <a:rPr lang="en-US" sz="1000" dirty="0">
                <a:latin typeface="Muli Light" panose="00000400000000000000" pitchFamily="2" charset="0"/>
              </a:rPr>
              <a:t> </a:t>
            </a:r>
            <a:r>
              <a:rPr lang="en-US" sz="1000" dirty="0" err="1">
                <a:latin typeface="Muli Light" panose="00000400000000000000" pitchFamily="2" charset="0"/>
              </a:rPr>
              <a:t>đa</a:t>
            </a:r>
            <a:r>
              <a:rPr lang="en-US" sz="1000" dirty="0">
                <a:latin typeface="Muli Light" panose="00000400000000000000" pitchFamily="2" charset="0"/>
              </a:rPr>
              <a:t> </a:t>
            </a:r>
            <a:r>
              <a:rPr lang="en-US" sz="1000" dirty="0" err="1">
                <a:latin typeface="Muli Light" panose="00000400000000000000" pitchFamily="2" charset="0"/>
              </a:rPr>
              <a:t>dạng</a:t>
            </a:r>
            <a:r>
              <a:rPr lang="en-US" sz="1000" dirty="0">
                <a:latin typeface="Muli Light" panose="00000400000000000000" pitchFamily="2" charset="0"/>
              </a:rPr>
              <a:t> </a:t>
            </a:r>
            <a:r>
              <a:rPr lang="en-US" sz="1000" dirty="0" err="1">
                <a:latin typeface="Muli Light" panose="00000400000000000000" pitchFamily="2" charset="0"/>
              </a:rPr>
              <a:t>sinh</a:t>
            </a:r>
            <a:r>
              <a:rPr lang="en-US" sz="1000" dirty="0">
                <a:latin typeface="Muli Light" panose="00000400000000000000" pitchFamily="2" charset="0"/>
              </a:rPr>
              <a:t> </a:t>
            </a:r>
            <a:r>
              <a:rPr lang="en-US" sz="1000" dirty="0" err="1">
                <a:latin typeface="Muli Light" panose="00000400000000000000" pitchFamily="2" charset="0"/>
              </a:rPr>
              <a:t>học</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hoan</a:t>
            </a:r>
            <a:r>
              <a:rPr lang="en-US" sz="1000" dirty="0">
                <a:latin typeface="Muli Light" panose="00000400000000000000" pitchFamily="2" charset="0"/>
              </a:rPr>
              <a:t> </a:t>
            </a:r>
            <a:r>
              <a:rPr lang="en-US" sz="1000" dirty="0" err="1">
                <a:latin typeface="Muli Light" panose="00000400000000000000" pitchFamily="2" charset="0"/>
              </a:rPr>
              <a:t>nghênh</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tham</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a:t>
            </a:r>
            <a:r>
              <a:rPr lang="en-US" sz="1000" dirty="0" err="1">
                <a:latin typeface="Muli Light" panose="00000400000000000000" pitchFamily="2" charset="0"/>
              </a:rPr>
              <a:t>Sứ</a:t>
            </a:r>
            <a:r>
              <a:rPr lang="en-US" sz="1000" dirty="0">
                <a:latin typeface="Muli Light" panose="00000400000000000000" pitchFamily="2" charset="0"/>
              </a:rPr>
              <a:t> </a:t>
            </a:r>
            <a:r>
              <a:rPr lang="en-US" sz="1000" dirty="0" err="1">
                <a:latin typeface="Muli Light" panose="00000400000000000000" pitchFamily="2" charset="0"/>
              </a:rPr>
              <a:t>mệnh</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nông</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vì</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(AIM4C),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sáng</a:t>
            </a:r>
            <a:r>
              <a:rPr lang="en-US" sz="1000" dirty="0">
                <a:latin typeface="Muli Light" panose="00000400000000000000" pitchFamily="2" charset="0"/>
              </a:rPr>
              <a:t> </a:t>
            </a:r>
            <a:r>
              <a:rPr lang="en-US" sz="1000" dirty="0" err="1">
                <a:latin typeface="Muli Light" panose="00000400000000000000" pitchFamily="2" charset="0"/>
              </a:rPr>
              <a:t>kiến</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bố</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thượng</a:t>
            </a:r>
            <a:r>
              <a:rPr lang="en-US" sz="1000" dirty="0">
                <a:latin typeface="Muli Light" panose="00000400000000000000" pitchFamily="2" charset="0"/>
              </a:rPr>
              <a:t> </a:t>
            </a:r>
            <a:r>
              <a:rPr lang="en-US" sz="1000" dirty="0" err="1">
                <a:latin typeface="Muli Light" panose="00000400000000000000" pitchFamily="2" charset="0"/>
              </a:rPr>
              <a:t>đỉnh</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do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thống</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Joe Biden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trì</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tháng</a:t>
            </a:r>
            <a:r>
              <a:rPr lang="en-US" sz="1000" dirty="0">
                <a:latin typeface="Muli Light" panose="00000400000000000000" pitchFamily="2" charset="0"/>
              </a:rPr>
              <a:t> 4/2021. </a:t>
            </a:r>
            <a:r>
              <a:rPr lang="en-US" sz="1000" dirty="0" err="1">
                <a:latin typeface="Muli Light" panose="00000400000000000000" pitchFamily="2" charset="0"/>
              </a:rPr>
              <a:t>Sáng</a:t>
            </a:r>
            <a:r>
              <a:rPr lang="en-US" sz="1000" dirty="0">
                <a:latin typeface="Muli Light" panose="00000400000000000000" pitchFamily="2" charset="0"/>
              </a:rPr>
              <a:t> </a:t>
            </a:r>
            <a:r>
              <a:rPr lang="en-US" sz="1000" dirty="0" err="1">
                <a:latin typeface="Muli Light" panose="00000400000000000000" pitchFamily="2" charset="0"/>
              </a:rPr>
              <a:t>kiến</a:t>
            </a:r>
            <a:r>
              <a:rPr lang="en-US" sz="1000" dirty="0">
                <a:latin typeface="Muli Light" panose="00000400000000000000" pitchFamily="2" charset="0"/>
              </a:rPr>
              <a:t> </a:t>
            </a:r>
            <a:r>
              <a:rPr lang="en-US" sz="1000" dirty="0" err="1">
                <a:latin typeface="Muli Light" panose="00000400000000000000" pitchFamily="2" charset="0"/>
              </a:rPr>
              <a:t>này</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đưa</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Liên</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2021 (</a:t>
            </a:r>
            <a:r>
              <a:rPr lang="en-US" sz="1000" dirty="0" err="1">
                <a:latin typeface="Muli Light" panose="00000400000000000000" pitchFamily="2" charset="0"/>
              </a:rPr>
              <a:t>gọi</a:t>
            </a:r>
            <a:r>
              <a:rPr lang="en-US" sz="1000" dirty="0">
                <a:latin typeface="Muli Light" panose="00000400000000000000" pitchFamily="2" charset="0"/>
              </a:rPr>
              <a:t> </a:t>
            </a:r>
            <a:r>
              <a:rPr lang="en-US" sz="1000" dirty="0" err="1">
                <a:latin typeface="Muli Light" panose="00000400000000000000" pitchFamily="2" charset="0"/>
              </a:rPr>
              <a:t>tắt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COP-26)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tháng</a:t>
            </a:r>
            <a:r>
              <a:rPr lang="en-US" sz="1000" dirty="0">
                <a:latin typeface="Muli Light" panose="00000400000000000000" pitchFamily="2" charset="0"/>
              </a:rPr>
              <a:t> 11 </a:t>
            </a:r>
            <a:r>
              <a:rPr lang="en-US" sz="1000" dirty="0" err="1">
                <a:latin typeface="Muli Light" panose="00000400000000000000" pitchFamily="2" charset="0"/>
              </a:rPr>
              <a:t>tới</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bên</a:t>
            </a:r>
            <a:r>
              <a:rPr lang="en-US" sz="1000" dirty="0">
                <a:latin typeface="Muli Light" panose="00000400000000000000" pitchFamily="2" charset="0"/>
              </a:rPr>
              <a:t> </a:t>
            </a:r>
            <a:r>
              <a:rPr lang="en-US" sz="1000" dirty="0" err="1">
                <a:latin typeface="Muli Light" panose="00000400000000000000" pitchFamily="2" charset="0"/>
              </a:rPr>
              <a:t>tham</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AIM4C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cùng</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tốc</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mới</a:t>
            </a:r>
            <a:r>
              <a:rPr lang="en-US" sz="1000" dirty="0">
                <a:latin typeface="Muli Light" panose="00000400000000000000" pitchFamily="2" charset="0"/>
              </a:rPr>
              <a:t> </a:t>
            </a:r>
            <a:r>
              <a:rPr lang="en-US" sz="1000" dirty="0" err="1">
                <a:latin typeface="Muli Light" panose="00000400000000000000" pitchFamily="2" charset="0"/>
              </a:rPr>
              <a:t>nông</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áp</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nghệ</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minh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cùng</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thách</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chung</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sáng</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an </a:t>
            </a:r>
            <a:r>
              <a:rPr lang="en-US" sz="1000" dirty="0" err="1">
                <a:latin typeface="Muli Light" panose="00000400000000000000" pitchFamily="2" charset="0"/>
              </a:rPr>
              <a:t>ninh</a:t>
            </a:r>
            <a:r>
              <a:rPr lang="en-US" sz="1000" dirty="0">
                <a:latin typeface="Muli Light" panose="00000400000000000000" pitchFamily="2" charset="0"/>
              </a:rPr>
              <a:t> </a:t>
            </a:r>
            <a:r>
              <a:rPr lang="en-US" sz="1000" dirty="0" err="1">
                <a:latin typeface="Muli Light" panose="00000400000000000000" pitchFamily="2" charset="0"/>
              </a:rPr>
              <a:t>lương</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thúc</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trưởng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thế</a:t>
            </a:r>
            <a:r>
              <a:rPr lang="en-US" sz="1000" dirty="0">
                <a:latin typeface="Muli Light" panose="00000400000000000000" pitchFamily="2" charset="0"/>
              </a:rPr>
              <a:t> </a:t>
            </a:r>
            <a:r>
              <a:rPr lang="en-US" sz="1000" dirty="0" err="1">
                <a:latin typeface="Muli Light" panose="00000400000000000000" pitchFamily="2" charset="0"/>
              </a:rPr>
              <a:t>giới</a:t>
            </a:r>
            <a:r>
              <a:rPr lang="en-US" sz="1000" dirty="0">
                <a:latin typeface="Muli Light" panose="00000400000000000000" pitchFamily="2" charset="0"/>
              </a:rPr>
              <a:t>.</a:t>
            </a:r>
          </a:p>
          <a:p>
            <a:pPr algn="just"/>
            <a:endParaRPr lang="en-US" sz="1000" dirty="0" smtClean="0">
              <a:latin typeface="Muli Light" panose="00000400000000000000" pitchFamily="2" charset="0"/>
            </a:endParaRPr>
          </a:p>
          <a:p>
            <a:pPr algn="r"/>
            <a:r>
              <a:rPr lang="en-US" sz="1000" dirty="0" smtClean="0">
                <a:latin typeface="Muli Light" panose="00000400000000000000" pitchFamily="2" charset="0"/>
              </a:rPr>
              <a:t>Theo </a:t>
            </a:r>
            <a:r>
              <a:rPr lang="en-US" sz="1000" dirty="0" err="1">
                <a:latin typeface="Muli Light" panose="00000400000000000000" pitchFamily="2" charset="0"/>
                <a:hlinkClick r:id="rId3"/>
              </a:rPr>
              <a:t>Báo</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Đầu</a:t>
            </a:r>
            <a:r>
              <a:rPr lang="en-US" sz="1000" dirty="0">
                <a:latin typeface="Muli Light" panose="00000400000000000000" pitchFamily="2" charset="0"/>
                <a:hlinkClick r:id="rId3"/>
              </a:rPr>
              <a:t> </a:t>
            </a:r>
            <a:r>
              <a:rPr lang="en-US" sz="1000" dirty="0" err="1">
                <a:latin typeface="Muli Light" panose="00000400000000000000" pitchFamily="2" charset="0"/>
                <a:hlinkClick r:id="rId3"/>
              </a:rPr>
              <a:t>tư</a:t>
            </a:r>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1" y="3126383"/>
            <a:ext cx="6857999" cy="830997"/>
          </a:xfrm>
          <a:prstGeom prst="rect">
            <a:avLst/>
          </a:prstGeom>
          <a:solidFill>
            <a:srgbClr val="022F43"/>
          </a:solidFill>
        </p:spPr>
        <p:txBody>
          <a:bodyPr wrap="square">
            <a:spAutoFit/>
          </a:bodyPr>
          <a:lstStyle/>
          <a:p>
            <a:r>
              <a:rPr lang="vi-VN" sz="2300" b="1" dirty="0" smtClean="0">
                <a:solidFill>
                  <a:schemeClr val="bg1"/>
                </a:solidFill>
                <a:latin typeface="Prata" panose="00000500000000000000" pitchFamily="2" charset="0"/>
              </a:rPr>
              <a:t>U</a:t>
            </a:r>
            <a:r>
              <a:rPr lang="en-US" sz="2300" b="1" dirty="0" smtClean="0">
                <a:solidFill>
                  <a:schemeClr val="bg1"/>
                </a:solidFill>
                <a:latin typeface="Prata" panose="00000500000000000000" pitchFamily="2" charset="0"/>
              </a:rPr>
              <a:t>SAID</a:t>
            </a:r>
            <a:r>
              <a:rPr lang="vi-VN" sz="2300" b="1" dirty="0" smtClean="0">
                <a:solidFill>
                  <a:schemeClr val="bg1"/>
                </a:solidFill>
                <a:latin typeface="Prata" panose="00000500000000000000" pitchFamily="2" charset="0"/>
              </a:rPr>
              <a:t> hợp tác với </a:t>
            </a:r>
            <a:r>
              <a:rPr lang="en-US" sz="2300" b="1" dirty="0" smtClean="0">
                <a:solidFill>
                  <a:schemeClr val="bg1"/>
                </a:solidFill>
                <a:latin typeface="Prata" panose="00000500000000000000" pitchFamily="2" charset="0"/>
              </a:rPr>
              <a:t>VCCI</a:t>
            </a:r>
            <a:r>
              <a:rPr lang="vi-VN" sz="2300" b="1" dirty="0" smtClean="0">
                <a:solidFill>
                  <a:schemeClr val="bg1"/>
                </a:solidFill>
                <a:latin typeface="Prata" panose="00000500000000000000" pitchFamily="2" charset="0"/>
              </a:rPr>
              <a:t> xây dựng </a:t>
            </a:r>
            <a:r>
              <a:rPr lang="en-US" sz="2300" b="1" dirty="0" smtClean="0">
                <a:solidFill>
                  <a:schemeClr val="bg1"/>
                </a:solidFill>
                <a:latin typeface="Prata" panose="00000500000000000000" pitchFamily="2" charset="0"/>
              </a:rPr>
              <a:t>C</a:t>
            </a:r>
            <a:r>
              <a:rPr lang="vi-VN" sz="2300" b="1" dirty="0" smtClean="0">
                <a:solidFill>
                  <a:schemeClr val="bg1"/>
                </a:solidFill>
                <a:latin typeface="Prata" panose="00000500000000000000" pitchFamily="2" charset="0"/>
              </a:rPr>
              <a:t>hỉ số xanh (</a:t>
            </a:r>
            <a:r>
              <a:rPr lang="en-US" sz="2300" b="1" dirty="0" smtClean="0">
                <a:solidFill>
                  <a:schemeClr val="bg1"/>
                </a:solidFill>
                <a:latin typeface="Prata" panose="00000500000000000000" pitchFamily="2" charset="0"/>
              </a:rPr>
              <a:t>G</a:t>
            </a:r>
            <a:r>
              <a:rPr lang="vi-VN" sz="2300" b="1" dirty="0" smtClean="0">
                <a:solidFill>
                  <a:schemeClr val="bg1"/>
                </a:solidFill>
                <a:latin typeface="Prata" panose="00000500000000000000" pitchFamily="2" charset="0"/>
              </a:rPr>
              <a:t>reen </a:t>
            </a:r>
            <a:r>
              <a:rPr lang="en-US" sz="2300" b="1" dirty="0">
                <a:solidFill>
                  <a:schemeClr val="bg1"/>
                </a:solidFill>
                <a:latin typeface="Prata" panose="00000500000000000000" pitchFamily="2" charset="0"/>
              </a:rPr>
              <a:t>I</a:t>
            </a:r>
            <a:r>
              <a:rPr lang="vi-VN" sz="2300" b="1" dirty="0" smtClean="0">
                <a:solidFill>
                  <a:schemeClr val="bg1"/>
                </a:solidFill>
                <a:latin typeface="Prata" panose="00000500000000000000" pitchFamily="2" charset="0"/>
              </a:rPr>
              <a:t>ndex)</a:t>
            </a:r>
            <a:endParaRPr lang="en-US" sz="2300" b="1" dirty="0" smtClean="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64716" y="3957380"/>
            <a:ext cx="3227894" cy="5632311"/>
          </a:xfrm>
          <a:prstGeom prst="rect">
            <a:avLst/>
          </a:prstGeom>
          <a:noFill/>
        </p:spPr>
        <p:txBody>
          <a:bodyPr wrap="square" rtlCol="0">
            <a:spAutoFit/>
          </a:bodyPr>
          <a:lstStyle/>
          <a:p>
            <a:pPr algn="just"/>
            <a:r>
              <a:rPr lang="en-US" sz="1000" dirty="0" err="1">
                <a:latin typeface="Muli Light" panose="00000400000000000000" pitchFamily="2" charset="0"/>
              </a:rPr>
              <a:t>Thông</a:t>
            </a:r>
            <a:r>
              <a:rPr lang="en-US" sz="1000" dirty="0">
                <a:latin typeface="Muli Light" panose="00000400000000000000" pitchFamily="2" charset="0"/>
              </a:rPr>
              <a:t> </a:t>
            </a:r>
            <a:r>
              <a:rPr lang="en-US" sz="1000" dirty="0" err="1">
                <a:latin typeface="Muli Light" panose="00000400000000000000" pitchFamily="2" charset="0"/>
              </a:rPr>
              <a:t>cáo</a:t>
            </a:r>
            <a:r>
              <a:rPr lang="en-US" sz="1000" dirty="0">
                <a:latin typeface="Muli Light" panose="00000400000000000000" pitchFamily="2" charset="0"/>
              </a:rPr>
              <a:t> </a:t>
            </a:r>
            <a:r>
              <a:rPr lang="en-US" sz="1000" dirty="0" err="1">
                <a:latin typeface="Muli Light" panose="00000400000000000000" pitchFamily="2" charset="0"/>
              </a:rPr>
              <a:t>nhanh</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Nhà</a:t>
            </a:r>
            <a:r>
              <a:rPr lang="en-US" sz="1000" dirty="0">
                <a:latin typeface="Muli Light" panose="00000400000000000000" pitchFamily="2" charset="0"/>
              </a:rPr>
              <a:t> </a:t>
            </a:r>
            <a:r>
              <a:rPr lang="en-US" sz="1000" dirty="0" err="1">
                <a:latin typeface="Muli Light" panose="00000400000000000000" pitchFamily="2" charset="0"/>
              </a:rPr>
              <a:t>Trắng</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Phó</a:t>
            </a:r>
            <a:r>
              <a:rPr lang="en-US" sz="1000" dirty="0">
                <a:latin typeface="Muli Light" panose="00000400000000000000" pitchFamily="2" charset="0"/>
              </a:rPr>
              <a:t>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thống</a:t>
            </a:r>
            <a:r>
              <a:rPr lang="en-US" sz="1000" dirty="0">
                <a:latin typeface="Muli Light" panose="00000400000000000000" pitchFamily="2" charset="0"/>
              </a:rPr>
              <a:t> Kamala D. Harris </a:t>
            </a:r>
            <a:r>
              <a:rPr lang="en-US" sz="1000" dirty="0" err="1">
                <a:latin typeface="Muli Light" panose="00000400000000000000" pitchFamily="2" charset="0"/>
              </a:rPr>
              <a:t>cùng</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diện</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nhất</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tầm</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việc</a:t>
            </a:r>
            <a:r>
              <a:rPr lang="en-US" sz="1000" dirty="0">
                <a:latin typeface="Muli Light" panose="00000400000000000000" pitchFamily="2" charset="0"/>
              </a:rPr>
              <a:t> </a:t>
            </a:r>
            <a:r>
              <a:rPr lang="en-US" sz="1000" dirty="0" err="1">
                <a:latin typeface="Muli Light" panose="00000400000000000000" pitchFamily="2" charset="0"/>
              </a:rPr>
              <a:t>chống</a:t>
            </a:r>
            <a:r>
              <a:rPr lang="en-US" sz="1000" dirty="0">
                <a:latin typeface="Muli Light" panose="00000400000000000000" pitchFamily="2" charset="0"/>
              </a:rPr>
              <a:t> </a:t>
            </a:r>
            <a:r>
              <a:rPr lang="en-US" sz="1000" dirty="0" err="1">
                <a:latin typeface="Muli Light" panose="00000400000000000000" pitchFamily="2" charset="0"/>
              </a:rPr>
              <a:t>khủng</a:t>
            </a:r>
            <a:r>
              <a:rPr lang="en-US" sz="1000" dirty="0">
                <a:latin typeface="Muli Light" panose="00000400000000000000" pitchFamily="2" charset="0"/>
              </a:rPr>
              <a:t> </a:t>
            </a:r>
            <a:r>
              <a:rPr lang="en-US" sz="1000" dirty="0" err="1">
                <a:latin typeface="Muli Light" panose="00000400000000000000" pitchFamily="2" charset="0"/>
              </a:rPr>
              <a:t>hoảng</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cường</a:t>
            </a:r>
            <a:r>
              <a:rPr lang="en-US" sz="1000" dirty="0">
                <a:latin typeface="Muli Light" panose="00000400000000000000" pitchFamily="2" charset="0"/>
              </a:rPr>
              <a:t> </a:t>
            </a:r>
            <a:r>
              <a:rPr lang="en-US" sz="1000" dirty="0" err="1">
                <a:latin typeface="Muli Light" panose="00000400000000000000" pitchFamily="2" charset="0"/>
              </a:rPr>
              <a:t>khả</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chống</a:t>
            </a:r>
            <a:r>
              <a:rPr lang="en-US" sz="1000" dirty="0">
                <a:latin typeface="Muli Light" panose="00000400000000000000" pitchFamily="2" charset="0"/>
              </a:rPr>
              <a:t> </a:t>
            </a:r>
            <a:r>
              <a:rPr lang="en-US" sz="1000" dirty="0" err="1">
                <a:latin typeface="Muli Light" panose="00000400000000000000" pitchFamily="2" charset="0"/>
              </a:rPr>
              <a:t>chịu</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hướng</a:t>
            </a:r>
            <a:r>
              <a:rPr lang="en-US" sz="1000" dirty="0">
                <a:latin typeface="Muli Light" panose="00000400000000000000" pitchFamily="2" charset="0"/>
              </a:rPr>
              <a:t> </a:t>
            </a:r>
            <a:r>
              <a:rPr lang="en-US" sz="1000" dirty="0" err="1">
                <a:latin typeface="Muli Light" panose="00000400000000000000" pitchFamily="2" charset="0"/>
              </a:rPr>
              <a:t>tới</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tương</a:t>
            </a:r>
            <a:r>
              <a:rPr lang="en-US" sz="1000" dirty="0">
                <a:latin typeface="Muli Light" panose="00000400000000000000" pitchFamily="2" charset="0"/>
              </a:rPr>
              <a:t> </a:t>
            </a:r>
            <a:r>
              <a:rPr lang="en-US" sz="1000" dirty="0" err="1">
                <a:latin typeface="Muli Light" panose="00000400000000000000" pitchFamily="2" charset="0"/>
              </a:rPr>
              <a:t>lai</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sạch</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Phía</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khuyến</a:t>
            </a:r>
            <a:r>
              <a:rPr lang="en-US" sz="1000" dirty="0">
                <a:latin typeface="Muli Light" panose="00000400000000000000" pitchFamily="2" charset="0"/>
              </a:rPr>
              <a:t> </a:t>
            </a:r>
            <a:r>
              <a:rPr lang="en-US" sz="1000" dirty="0" err="1">
                <a:latin typeface="Muli Light" panose="00000400000000000000" pitchFamily="2" charset="0"/>
              </a:rPr>
              <a:t>khích</a:t>
            </a:r>
            <a:r>
              <a:rPr lang="en-US" sz="1000" dirty="0">
                <a:latin typeface="Muli Light" panose="00000400000000000000" pitchFamily="2" charset="0"/>
              </a:rPr>
              <a:t> </a:t>
            </a:r>
            <a:r>
              <a:rPr lang="en-US" sz="1000" dirty="0" err="1">
                <a:latin typeface="Muli Light" panose="00000400000000000000" pitchFamily="2" charset="0"/>
              </a:rPr>
              <a:t>khu</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vì</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Theo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Quốc</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(USAID)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Thương</a:t>
            </a:r>
            <a:r>
              <a:rPr lang="en-US" sz="1000" dirty="0">
                <a:latin typeface="Muli Light" panose="00000400000000000000" pitchFamily="2" charset="0"/>
              </a:rPr>
              <a:t> </a:t>
            </a:r>
            <a:r>
              <a:rPr lang="en-US" sz="1000" dirty="0" err="1">
                <a:latin typeface="Muli Light" panose="00000400000000000000" pitchFamily="2" charset="0"/>
              </a:rPr>
              <a:t>mại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(VCCI)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ký</a:t>
            </a:r>
            <a:r>
              <a:rPr lang="en-US" sz="1000" dirty="0">
                <a:latin typeface="Muli Light" panose="00000400000000000000" pitchFamily="2" charset="0"/>
              </a:rPr>
              <a:t> </a:t>
            </a:r>
            <a:r>
              <a:rPr lang="en-US" sz="1000" dirty="0" err="1">
                <a:latin typeface="Muli Light" panose="00000400000000000000" pitchFamily="2" charset="0"/>
              </a:rPr>
              <a:t>Biên</a:t>
            </a:r>
            <a:r>
              <a:rPr lang="en-US" sz="1000" dirty="0">
                <a:latin typeface="Muli Light" panose="00000400000000000000" pitchFamily="2" charset="0"/>
              </a:rPr>
              <a:t> </a:t>
            </a:r>
            <a:r>
              <a:rPr lang="en-US" sz="1000" dirty="0" err="1">
                <a:latin typeface="Muli Light" panose="00000400000000000000" pitchFamily="2" charset="0"/>
              </a:rPr>
              <a:t>bản</a:t>
            </a:r>
            <a:r>
              <a:rPr lang="en-US" sz="1000" dirty="0">
                <a:latin typeface="Muli Light" panose="00000400000000000000" pitchFamily="2" charset="0"/>
              </a:rPr>
              <a:t> </a:t>
            </a:r>
            <a:r>
              <a:rPr lang="en-US" sz="1000" dirty="0" err="1">
                <a:latin typeface="Muli Light" panose="00000400000000000000" pitchFamily="2" charset="0"/>
              </a:rPr>
              <a:t>ghi</a:t>
            </a:r>
            <a:r>
              <a:rPr lang="en-US" sz="1000" dirty="0">
                <a:latin typeface="Muli Light" panose="00000400000000000000" pitchFamily="2" charset="0"/>
              </a:rPr>
              <a:t> </a:t>
            </a:r>
            <a:r>
              <a:rPr lang="en-US" sz="1000" dirty="0" err="1">
                <a:latin typeface="Muli Light" panose="00000400000000000000" pitchFamily="2" charset="0"/>
              </a:rPr>
              <a:t>nhớ</a:t>
            </a:r>
            <a:r>
              <a:rPr lang="en-US" sz="1000" dirty="0">
                <a:latin typeface="Muli Light" panose="00000400000000000000" pitchFamily="2" charset="0"/>
              </a:rPr>
              <a:t> (MOU)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a:t>
            </a:r>
            <a:r>
              <a:rPr lang="en-US" sz="1000" dirty="0" err="1">
                <a:latin typeface="Muli Light" panose="00000400000000000000" pitchFamily="2" charset="0"/>
              </a:rPr>
              <a:t>mở</a:t>
            </a:r>
            <a:r>
              <a:rPr lang="en-US" sz="1000" dirty="0">
                <a:latin typeface="Muli Light" panose="00000400000000000000" pitchFamily="2" charset="0"/>
              </a:rPr>
              <a:t> </a:t>
            </a:r>
            <a:r>
              <a:rPr lang="en-US" sz="1000" dirty="0" err="1">
                <a:latin typeface="Muli Light" panose="00000400000000000000" pitchFamily="2" charset="0"/>
              </a:rPr>
              <a:t>rộng</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thị</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củng</a:t>
            </a:r>
            <a:r>
              <a:rPr lang="en-US" sz="1000" dirty="0">
                <a:latin typeface="Muli Light" panose="00000400000000000000" pitchFamily="2" charset="0"/>
              </a:rPr>
              <a:t> </a:t>
            </a:r>
            <a:r>
              <a:rPr lang="en-US" sz="1000" dirty="0" err="1">
                <a:latin typeface="Muli Light" panose="00000400000000000000" pitchFamily="2" charset="0"/>
              </a:rPr>
              <a:t>cố</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sách</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Biên</a:t>
            </a:r>
            <a:r>
              <a:rPr lang="en-US" sz="1000" dirty="0">
                <a:latin typeface="Muli Light" panose="00000400000000000000" pitchFamily="2" charset="0"/>
              </a:rPr>
              <a:t> </a:t>
            </a:r>
            <a:r>
              <a:rPr lang="en-US" sz="1000" dirty="0" err="1">
                <a:latin typeface="Muli Light" panose="00000400000000000000" pitchFamily="2" charset="0"/>
              </a:rPr>
              <a:t>bản</a:t>
            </a:r>
            <a:r>
              <a:rPr lang="en-US" sz="1000" dirty="0">
                <a:latin typeface="Muli Light" panose="00000400000000000000" pitchFamily="2" charset="0"/>
              </a:rPr>
              <a:t> </a:t>
            </a:r>
            <a:r>
              <a:rPr lang="en-US" sz="1000" dirty="0" err="1">
                <a:latin typeface="Muli Light" panose="00000400000000000000" pitchFamily="2" charset="0"/>
              </a:rPr>
              <a:t>ghi</a:t>
            </a:r>
            <a:r>
              <a:rPr lang="en-US" sz="1000" dirty="0">
                <a:latin typeface="Muli Light" panose="00000400000000000000" pitchFamily="2" charset="0"/>
              </a:rPr>
              <a:t> </a:t>
            </a:r>
            <a:r>
              <a:rPr lang="en-US" sz="1000" dirty="0" err="1">
                <a:latin typeface="Muli Light" panose="00000400000000000000" pitchFamily="2" charset="0"/>
              </a:rPr>
              <a:t>nhớ</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hướng</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tâm</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VCCI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tính</a:t>
            </a:r>
            <a:r>
              <a:rPr lang="en-US" sz="1000" dirty="0">
                <a:latin typeface="Muli Light" panose="00000400000000000000" pitchFamily="2" charset="0"/>
              </a:rPr>
              <a:t> </a:t>
            </a:r>
            <a:r>
              <a:rPr lang="en-US" sz="1000" dirty="0" err="1">
                <a:latin typeface="Muli Light" panose="00000400000000000000" pitchFamily="2" charset="0"/>
              </a:rPr>
              <a:t>bền</a:t>
            </a:r>
            <a:r>
              <a:rPr lang="en-US" sz="1000" dirty="0">
                <a:latin typeface="Muli Light" panose="00000400000000000000" pitchFamily="2" charset="0"/>
              </a:rPr>
              <a:t> </a:t>
            </a:r>
            <a:r>
              <a:rPr lang="en-US" sz="1000" dirty="0" err="1">
                <a:latin typeface="Muli Light" panose="00000400000000000000" pitchFamily="2" charset="0"/>
              </a:rPr>
              <a:t>vững</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nghệ</a:t>
            </a:r>
            <a:r>
              <a:rPr lang="en-US" sz="1000" dirty="0">
                <a:latin typeface="Muli Light" panose="00000400000000000000" pitchFamily="2" charset="0"/>
              </a:rPr>
              <a:t> </a:t>
            </a:r>
            <a:r>
              <a:rPr lang="en-US" sz="1000" dirty="0" err="1">
                <a:latin typeface="Muli Light" panose="00000400000000000000" pitchFamily="2" charset="0"/>
              </a:rPr>
              <a:t>xanh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khí</a:t>
            </a:r>
            <a:r>
              <a:rPr lang="en-US" sz="1000" dirty="0">
                <a:latin typeface="Muli Light" panose="00000400000000000000" pitchFamily="2" charset="0"/>
              </a:rPr>
              <a:t> </a:t>
            </a:r>
            <a:r>
              <a:rPr lang="en-US" sz="1000" dirty="0" err="1">
                <a:latin typeface="Muli Light" panose="00000400000000000000" pitchFamily="2" charset="0"/>
              </a:rPr>
              <a:t>hậu</a:t>
            </a:r>
            <a:r>
              <a:rPr lang="en-US" sz="1000" dirty="0">
                <a:latin typeface="Muli Light" panose="00000400000000000000" pitchFamily="2" charset="0"/>
              </a:rPr>
              <a:t>. USAID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VCCI </a:t>
            </a:r>
            <a:r>
              <a:rPr lang="en-US" sz="1000" dirty="0" err="1">
                <a:latin typeface="Muli Light" panose="00000400000000000000" pitchFamily="2" charset="0"/>
              </a:rPr>
              <a:t>xây</a:t>
            </a:r>
            <a:r>
              <a:rPr lang="en-US" sz="1000" dirty="0">
                <a:latin typeface="Muli Light" panose="00000400000000000000" pitchFamily="2" charset="0"/>
              </a:rPr>
              <a:t> </a:t>
            </a:r>
            <a:r>
              <a:rPr lang="en-US" sz="1000" dirty="0" err="1">
                <a:latin typeface="Muli Light" panose="00000400000000000000" pitchFamily="2" charset="0"/>
              </a:rPr>
              <a:t>dựng</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xanh</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giúp</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lựa</a:t>
            </a:r>
            <a:r>
              <a:rPr lang="en-US" sz="1000" dirty="0">
                <a:latin typeface="Muli Light" panose="00000400000000000000" pitchFamily="2" charset="0"/>
              </a:rPr>
              <a:t> </a:t>
            </a:r>
            <a:r>
              <a:rPr lang="en-US" sz="1000" dirty="0" err="1">
                <a:latin typeface="Muli Light" panose="00000400000000000000" pitchFamily="2" charset="0"/>
              </a:rPr>
              <a:t>chọn</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đang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hoạt</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xanh</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qua USAID,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bố</a:t>
            </a:r>
            <a:r>
              <a:rPr lang="en-US" sz="1000" dirty="0">
                <a:latin typeface="Muli Light" panose="00000400000000000000" pitchFamily="2" charset="0"/>
              </a:rPr>
              <a:t> </a:t>
            </a:r>
            <a:r>
              <a:rPr lang="en-US" sz="1000" dirty="0" err="1">
                <a:latin typeface="Muli Light" panose="00000400000000000000" pitchFamily="2" charset="0"/>
              </a:rPr>
              <a:t>Chương</a:t>
            </a:r>
            <a:r>
              <a:rPr lang="en-US" sz="1000" dirty="0">
                <a:latin typeface="Muli Light" panose="00000400000000000000" pitchFamily="2" charset="0"/>
              </a:rPr>
              <a:t> </a:t>
            </a:r>
            <a:r>
              <a:rPr lang="en-US" sz="1000" dirty="0" err="1">
                <a:latin typeface="Muli Light" panose="00000400000000000000" pitchFamily="2" charset="0"/>
              </a:rPr>
              <a:t>trình</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thải</a:t>
            </a:r>
            <a:r>
              <a:rPr lang="en-US" sz="1000" dirty="0">
                <a:latin typeface="Muli Light" panose="00000400000000000000" pitchFamily="2" charset="0"/>
              </a:rPr>
              <a:t>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II (V-LEEP II) </a:t>
            </a:r>
            <a:r>
              <a:rPr lang="en-US" sz="1000" dirty="0" err="1">
                <a:latin typeface="Muli Light" panose="00000400000000000000" pitchFamily="2" charset="0"/>
              </a:rPr>
              <a:t>trị</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36 </a:t>
            </a:r>
            <a:r>
              <a:rPr lang="en-US" sz="1000" dirty="0" err="1">
                <a:latin typeface="Muli Light" panose="00000400000000000000" pitchFamily="2" charset="0"/>
              </a:rPr>
              <a:t>triệu</a:t>
            </a:r>
            <a:r>
              <a:rPr lang="en-US" sz="1000" dirty="0">
                <a:latin typeface="Muli Light" panose="00000400000000000000" pitchFamily="2" charset="0"/>
              </a:rPr>
              <a:t> USD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kéo</a:t>
            </a:r>
            <a:r>
              <a:rPr lang="en-US" sz="1000" dirty="0">
                <a:latin typeface="Muli Light" panose="00000400000000000000" pitchFamily="2" charset="0"/>
              </a:rPr>
              <a:t> </a:t>
            </a:r>
            <a:r>
              <a:rPr lang="en-US" sz="1000" dirty="0" err="1">
                <a:latin typeface="Muli Light" panose="00000400000000000000" pitchFamily="2" charset="0"/>
              </a:rPr>
              <a:t>dài</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5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nhằm</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nhanh</a:t>
            </a:r>
            <a:r>
              <a:rPr lang="en-US" sz="1000" dirty="0">
                <a:latin typeface="Muli Light" panose="00000400000000000000" pitchFamily="2" charset="0"/>
              </a:rPr>
              <a:t> </a:t>
            </a:r>
            <a:r>
              <a:rPr lang="en-US" sz="1000" dirty="0" err="1">
                <a:latin typeface="Muli Light" panose="00000400000000000000" pitchFamily="2" charset="0"/>
              </a:rPr>
              <a:t>quá</a:t>
            </a:r>
            <a:r>
              <a:rPr lang="en-US" sz="1000" dirty="0">
                <a:latin typeface="Muli Light" panose="00000400000000000000" pitchFamily="2" charset="0"/>
              </a:rPr>
              <a:t> </a:t>
            </a:r>
            <a:r>
              <a:rPr lang="en-US" sz="1000" dirty="0" err="1">
                <a:latin typeface="Muli Light" panose="00000400000000000000" pitchFamily="2" charset="0"/>
              </a:rPr>
              <a:t>trình</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sang </a:t>
            </a:r>
            <a:r>
              <a:rPr lang="en-US" sz="1000" dirty="0" err="1">
                <a:latin typeface="Muli Light" panose="00000400000000000000" pitchFamily="2" charset="0"/>
              </a:rPr>
              <a:t>hệ</a:t>
            </a:r>
            <a:r>
              <a:rPr lang="en-US" sz="1000" dirty="0">
                <a:latin typeface="Muli Light" panose="00000400000000000000" pitchFamily="2" charset="0"/>
              </a:rPr>
              <a:t> </a:t>
            </a:r>
            <a:r>
              <a:rPr lang="en-US" sz="1000" dirty="0" err="1">
                <a:latin typeface="Muli Light" panose="00000400000000000000" pitchFamily="2" charset="0"/>
              </a:rPr>
              <a:t>thống</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sạch</a:t>
            </a:r>
            <a:r>
              <a:rPr lang="en-US" sz="1000" dirty="0">
                <a:latin typeface="Muli Light" panose="00000400000000000000" pitchFamily="2" charset="0"/>
              </a:rPr>
              <a:t>, an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hướng</a:t>
            </a:r>
            <a:r>
              <a:rPr lang="en-US" sz="1000" dirty="0">
                <a:latin typeface="Muli Light" panose="00000400000000000000" pitchFamily="2" charset="0"/>
              </a:rPr>
              <a:t> </a:t>
            </a:r>
            <a:r>
              <a:rPr lang="en-US" sz="1000" dirty="0" err="1">
                <a:latin typeface="Muli Light" panose="00000400000000000000" pitchFamily="2" charset="0"/>
              </a:rPr>
              <a:t>thị</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smtClean="0">
                <a:latin typeface="Muli Light" panose="00000400000000000000" pitchFamily="2" charset="0"/>
              </a:rPr>
              <a:t>.</a:t>
            </a:r>
            <a:endParaRPr lang="en-US" sz="1000" dirty="0">
              <a:latin typeface="Muli Light" panose="00000400000000000000" pitchFamily="2" charset="0"/>
            </a:endParaRP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Dự</a:t>
            </a:r>
            <a:r>
              <a:rPr lang="en-US" sz="1000" dirty="0">
                <a:latin typeface="Muli Light" panose="00000400000000000000" pitchFamily="2" charset="0"/>
              </a:rPr>
              <a:t> </a:t>
            </a:r>
            <a:r>
              <a:rPr lang="en-US" sz="1000" dirty="0" err="1">
                <a:latin typeface="Muli Light" panose="00000400000000000000" pitchFamily="2" charset="0"/>
              </a:rPr>
              <a:t>án</a:t>
            </a:r>
            <a:r>
              <a:rPr lang="en-US" sz="1000" dirty="0">
                <a:latin typeface="Muli Light" panose="00000400000000000000" pitchFamily="2" charset="0"/>
              </a:rPr>
              <a:t> </a:t>
            </a:r>
            <a:r>
              <a:rPr lang="en-US" sz="1000" dirty="0" err="1">
                <a:latin typeface="Muli Light" panose="00000400000000000000" pitchFamily="2" charset="0"/>
              </a:rPr>
              <a:t>sẽ</a:t>
            </a:r>
            <a:r>
              <a:rPr lang="en-US" sz="1000" dirty="0">
                <a:latin typeface="Muli Light" panose="00000400000000000000" pitchFamily="2" charset="0"/>
              </a:rPr>
              <a:t> </a:t>
            </a:r>
            <a:r>
              <a:rPr lang="en-US" sz="1000" dirty="0" err="1">
                <a:latin typeface="Muli Light" panose="00000400000000000000" pitchFamily="2" charset="0"/>
              </a:rPr>
              <a:t>giúp</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hoạch</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cường</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khuyến</a:t>
            </a:r>
            <a:r>
              <a:rPr lang="en-US" sz="1000" dirty="0">
                <a:latin typeface="Muli Light" panose="00000400000000000000" pitchFamily="2" charset="0"/>
              </a:rPr>
              <a:t> </a:t>
            </a:r>
            <a:r>
              <a:rPr lang="en-US" sz="1000" dirty="0" err="1">
                <a:latin typeface="Muli Light" panose="00000400000000000000" pitchFamily="2" charset="0"/>
              </a:rPr>
              <a:t>khích</a:t>
            </a:r>
            <a:r>
              <a:rPr lang="en-US" sz="1000" dirty="0">
                <a:latin typeface="Muli Light" panose="00000400000000000000" pitchFamily="2" charset="0"/>
              </a:rPr>
              <a:t> </a:t>
            </a:r>
            <a:r>
              <a:rPr lang="en-US" sz="1000" dirty="0" err="1">
                <a:latin typeface="Muli Light" panose="00000400000000000000" pitchFamily="2" charset="0"/>
              </a:rPr>
              <a:t>khu</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tư</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Mỹ</a:t>
            </a:r>
            <a:r>
              <a:rPr lang="en-US" sz="1000" dirty="0">
                <a:latin typeface="Muli Light" panose="00000400000000000000" pitchFamily="2" charset="0"/>
              </a:rPr>
              <a:t> </a:t>
            </a:r>
            <a:r>
              <a:rPr lang="en-US" sz="1000" dirty="0" err="1">
                <a:latin typeface="Muli Light" panose="00000400000000000000" pitchFamily="2" charset="0"/>
              </a:rPr>
              <a:t>tham</a:t>
            </a:r>
            <a:r>
              <a:rPr lang="en-US" sz="1000" dirty="0">
                <a:latin typeface="Muli Light" panose="00000400000000000000" pitchFamily="2" charset="0"/>
              </a:rPr>
              <a:t> </a:t>
            </a:r>
            <a:r>
              <a:rPr lang="en-US" sz="1000" dirty="0" err="1">
                <a:latin typeface="Muli Light" panose="00000400000000000000" pitchFamily="2" charset="0"/>
              </a:rPr>
              <a:t>gia</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cung</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cường</a:t>
            </a:r>
            <a:r>
              <a:rPr lang="en-US" sz="1000" dirty="0">
                <a:latin typeface="Muli Light" panose="00000400000000000000" pitchFamily="2" charset="0"/>
              </a:rPr>
              <a:t> </a:t>
            </a:r>
            <a:r>
              <a:rPr lang="en-US" sz="1000" dirty="0" err="1">
                <a:latin typeface="Muli Light" panose="00000400000000000000" pitchFamily="2" charset="0"/>
              </a:rPr>
              <a:t>hệ</a:t>
            </a:r>
            <a:r>
              <a:rPr lang="en-US" sz="1000" dirty="0">
                <a:latin typeface="Muli Light" panose="00000400000000000000" pitchFamily="2" charset="0"/>
              </a:rPr>
              <a:t> </a:t>
            </a:r>
            <a:r>
              <a:rPr lang="en-US" sz="1000" dirty="0" err="1">
                <a:latin typeface="Muli Light" panose="00000400000000000000" pitchFamily="2" charset="0"/>
              </a:rPr>
              <a:t>thống</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lượng</a:t>
            </a:r>
            <a:r>
              <a:rPr lang="en-US" sz="1000" dirty="0">
                <a:latin typeface="Muli Light" panose="00000400000000000000" pitchFamily="2" charset="0"/>
              </a:rPr>
              <a:t> </a:t>
            </a:r>
            <a:r>
              <a:rPr lang="en-US" sz="1000" dirty="0" err="1">
                <a:latin typeface="Muli Light" panose="00000400000000000000" pitchFamily="2" charset="0"/>
              </a:rPr>
              <a:t>sạch</a:t>
            </a:r>
            <a:r>
              <a:rPr lang="en-US" sz="1000" dirty="0">
                <a:latin typeface="Muli Light" panose="00000400000000000000" pitchFamily="2" charset="0"/>
              </a:rPr>
              <a:t>. </a:t>
            </a:r>
            <a:endParaRPr lang="en-US" sz="1000" dirty="0" smtClean="0">
              <a:latin typeface="Muli Light" panose="00000400000000000000" pitchFamily="2" charset="0"/>
            </a:endParaRPr>
          </a:p>
        </p:txBody>
      </p:sp>
    </p:spTree>
    <p:extLst>
      <p:ext uri="{BB962C8B-B14F-4D97-AF65-F5344CB8AC3E}">
        <p14:creationId xmlns:p14="http://schemas.microsoft.com/office/powerpoint/2010/main" val="3339027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134" name="Flowchart: Process 133">
            <a:extLst>
              <a:ext uri="{FF2B5EF4-FFF2-40B4-BE49-F238E27FC236}">
                <a16:creationId xmlns="" xmlns:a16="http://schemas.microsoft.com/office/drawing/2014/main" id="{5BACEA4E-D7EE-44AA-B006-CD4BC8AC5D1C}"/>
              </a:ext>
            </a:extLst>
          </p:cNvPr>
          <p:cNvSpPr/>
          <p:nvPr/>
        </p:nvSpPr>
        <p:spPr>
          <a:xfrm>
            <a:off x="-1775460" y="9210978"/>
            <a:ext cx="365760" cy="27432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A15F"/>
                </a:solidFill>
                <a:latin typeface="Montserrat" panose="00000500000000000000" pitchFamily="2" charset="0"/>
                <a:ea typeface="Roboto" panose="02000000000000000000" pitchFamily="2" charset="0"/>
                <a:cs typeface="Roboto" panose="02000000000000000000" pitchFamily="2" charset="0"/>
              </a:rPr>
              <a:t>16</a:t>
            </a:r>
          </a:p>
        </p:txBody>
      </p:sp>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9020415"/>
              </p:ext>
            </p:extLst>
          </p:nvPr>
        </p:nvGraphicFramePr>
        <p:xfrm>
          <a:off x="285334" y="4001132"/>
          <a:ext cx="6287331" cy="5772202"/>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19</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Hà </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Nam</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27/7/2021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08/2021/NQ-HĐND về nhiệm vụ phát triển kinh tế-xã hội 6 tháng đầu năm 2021 do tỉnh Hà Nam ban hành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20</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Bình</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Định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27/7/2021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09/2021/NQ-HĐND về Kế hoạch phát triển kinh tế - xã hội 5 năm 2021-2025 do tỉnh Bình Định ban hành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21</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Nghệ</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An</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28/7/2021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2642/QĐ-UBND năm 2021 phê duyệt đề án Đánh giá năng lực cạnh tranh của Chính quyền địa phương và Sở, ban, ngành tỉnh Nghệ An, giai đoạn 2021-2025</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22</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Nam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Định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28/7/2021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86/KH-UBND năm 2021 thực hiện "Đề án đổi mới việc thực hiện cơ chế một cửa, một cửa liên thông trong giải quyết thủ tục hành chính" trên địa bàn tỉnh Nam Định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23</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Lạng</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Sơn</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28/7/2021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1495/QĐ-UBND năm 2021 phê duyệt Đề án cải cách thủ tục hành chính tỉnh Lạng Sơn giai đoạn 2021-2025 và định hướng đến năm 2030</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24</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Tuyên</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28/7/2021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116/KH-UBND thực hiện các giải pháp nâng cao chỉ số cải cách hành chính cấp tỉnh (PAR INDEX) và Chỉ số hài lòng của người dân, tổ chức đối với sự phục vụ của cơ quan hành chính nhà nước (SIPAS) tỉnh Tuyên Quang năm 2021 và các năm tiếp theo</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25</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BRVT</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29/7/2021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111/KH-UBND năm 2021 thực hiện Kế hoạch phát triển kinh tế - xã hội 5 năm 2021-2025 gắn với thực hiện Nghị quyết Đại hội đại biểu toàn quốc lần thứ XIII của Đảng do tỉnh Bà Rịa - Vũng Tàu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endParaRPr lang="en-US" sz="1000" b="1" kern="1200" dirty="0" smtClean="0">
                        <a:solidFill>
                          <a:srgbClr val="F3BE56"/>
                        </a:solidFill>
                        <a:latin typeface="Quicksand" panose="00000500000000000000" pitchFamily="2" charset="0"/>
                        <a:ea typeface="+mn-ea"/>
                        <a:cs typeface="Times New Roman" panose="02020603050405020304" pitchFamily="18" charset="0"/>
                      </a:endParaRPr>
                    </a:p>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26</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Tuyên</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endPar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0"/>
                        </a:spcAft>
                      </a:pP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30/7/2021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120/KH-UBND triển khai Dịch vụ công trực tuyến mức độ 4 trong cơ quan hành chính nhà nước trên địa bàn tỉnh Tuyên Quang năm 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1974024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134" name="Flowchart: Process 133">
            <a:extLst>
              <a:ext uri="{FF2B5EF4-FFF2-40B4-BE49-F238E27FC236}">
                <a16:creationId xmlns="" xmlns:a16="http://schemas.microsoft.com/office/drawing/2014/main" id="{5BACEA4E-D7EE-44AA-B006-CD4BC8AC5D1C}"/>
              </a:ext>
            </a:extLst>
          </p:cNvPr>
          <p:cNvSpPr/>
          <p:nvPr/>
        </p:nvSpPr>
        <p:spPr>
          <a:xfrm>
            <a:off x="-1775460" y="9210978"/>
            <a:ext cx="365760" cy="27432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A15F"/>
                </a:solidFill>
                <a:latin typeface="Montserrat" panose="00000500000000000000" pitchFamily="2" charset="0"/>
                <a:ea typeface="Roboto" panose="02000000000000000000" pitchFamily="2" charset="0"/>
                <a:cs typeface="Roboto" panose="02000000000000000000" pitchFamily="2" charset="0"/>
              </a:rPr>
              <a:t>16</a:t>
            </a:r>
          </a:p>
        </p:txBody>
      </p:sp>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248730"/>
              </p:ext>
            </p:extLst>
          </p:nvPr>
        </p:nvGraphicFramePr>
        <p:xfrm>
          <a:off x="285334" y="4001132"/>
          <a:ext cx="6287331" cy="5510376"/>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27</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Kiên Giang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154/KH-UBND năm 2021 triển khai dịch vụ công trực tuyến mức độ 4 trên địa bàn tỉnh Kiên Giang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28</a:t>
                      </a:r>
                    </a:p>
                  </a:txBody>
                  <a:tcPr marL="68580" marR="68580" marT="0" marB="0">
                    <a:solidFill>
                      <a:schemeClr val="accent1">
                        <a:lumMod val="50000"/>
                      </a:schemeClr>
                    </a:solidFill>
                  </a:tcPr>
                </a:tc>
                <a:tc>
                  <a:txBody>
                    <a:bodyPr/>
                    <a:lstStyle/>
                    <a:p>
                      <a:pPr>
                        <a:lnSpc>
                          <a:spcPct val="107000"/>
                        </a:lnSpc>
                        <a:spcAft>
                          <a:spcPts val="0"/>
                        </a:spcAft>
                      </a:pP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Hải</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Phòng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182/KH-UBND năm 2021 về nâng cao chỉ số năng lực cạnh tranh (PCI) năm 2021-2022 của thành phố Hải Phòng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29</a:t>
                      </a:r>
                    </a:p>
                  </a:txBody>
                  <a:tcPr marL="68580" marR="68580" marT="0" marB="0">
                    <a:solidFill>
                      <a:schemeClr val="accent1">
                        <a:lumMod val="50000"/>
                      </a:schemeClr>
                    </a:solidFill>
                  </a:tcPr>
                </a:tc>
                <a:tc>
                  <a:txBody>
                    <a:bodyPr/>
                    <a:lstStyle/>
                    <a:p>
                      <a:pPr>
                        <a:lnSpc>
                          <a:spcPct val="107000"/>
                        </a:lnSpc>
                        <a:spcAft>
                          <a:spcPts val="0"/>
                        </a:spcAft>
                      </a:pP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Bắc</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Giang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4/8/2021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797/QĐ-UBND năm 2021 về Đề án nâng cao hiệu quả thu hút đầu tư tỉnh Bắc Giang đến năm 2030</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30</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Hà Nội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4/8/2021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179/KH-UBND năm 2021 về cải thiện, nâng cao Chỉ số Hiệu quả quản trị và hành chính công (PAPI) của thành phố Hà Nội giai đoạn 2021-2025</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31</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 Ngãi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5/8/2021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1148/QĐ-UBND năm 2021 về Kế hoạch thực hiện Hiệp định Thương mại tự do giữa Việt Nam và Liên hiệp Vương quốc Anh và Bắc Ai-len (UKVFTA) trên địa bàn tỉnh Quảng Ngãi</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32</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Thanh Hóa</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9/8/2021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2999/QĐ-UBND năm 2021 về Kế hoạch hành động thực hiện Nghị quyết 13/NQ-CP và Chương trình hành động của Ban Chấp hành Đảng bộ tỉnh thực hiện Nghị quyết 58-NQ/TW về xây dựng và phát triển tỉnh Thanh Hóa đến năm 2030, tầm nhìn đến năm 2045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33</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Phú Yên</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9/8/2021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23/2021/QĐ-UBND quy định về chức năng, nhiệm vụ, quyền hạn và cơ cấu tổ chức của Sở Kế hoạch và Đầu tư tỉnh Phú Yên</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34</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 Ngãi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10/8/2021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702/QĐ-UBND năm 2021 Chương trình hành động thực hiện Nghị quyết Đại hội đại biểu toàn quốc lần thứ XIII của Đảng do tỉnh Quảng Ngãi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994971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134" name="Flowchart: Process 133">
            <a:extLst>
              <a:ext uri="{FF2B5EF4-FFF2-40B4-BE49-F238E27FC236}">
                <a16:creationId xmlns="" xmlns:a16="http://schemas.microsoft.com/office/drawing/2014/main" id="{5BACEA4E-D7EE-44AA-B006-CD4BC8AC5D1C}"/>
              </a:ext>
            </a:extLst>
          </p:cNvPr>
          <p:cNvSpPr/>
          <p:nvPr/>
        </p:nvSpPr>
        <p:spPr>
          <a:xfrm>
            <a:off x="-1775460" y="9210978"/>
            <a:ext cx="365760" cy="27432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A15F"/>
                </a:solidFill>
                <a:latin typeface="Montserrat" panose="00000500000000000000" pitchFamily="2" charset="0"/>
                <a:ea typeface="Roboto" panose="02000000000000000000" pitchFamily="2" charset="0"/>
                <a:cs typeface="Roboto" panose="02000000000000000000" pitchFamily="2" charset="0"/>
              </a:rPr>
              <a:t>16</a:t>
            </a:r>
          </a:p>
        </p:txBody>
      </p:sp>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0706917"/>
              </p:ext>
            </p:extLst>
          </p:nvPr>
        </p:nvGraphicFramePr>
        <p:xfrm>
          <a:off x="285334" y="4001132"/>
          <a:ext cx="6287331" cy="5144164"/>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35</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 Trị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12/8/2021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2113/QĐ-UBND năm 2021 về Kế hoạch Hội nhập quốc tế tỉnh Quảng Trị giai đoạn 2021-2025</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36</a:t>
                      </a:r>
                    </a:p>
                  </a:txBody>
                  <a:tcPr marL="68580" marR="68580" marT="0" marB="0">
                    <a:solidFill>
                      <a:schemeClr val="accent1">
                        <a:lumMod val="50000"/>
                      </a:schemeClr>
                    </a:solidFill>
                  </a:tcPr>
                </a:tc>
                <a:tc>
                  <a:txBody>
                    <a:bodyPr/>
                    <a:lstStyle/>
                    <a:p>
                      <a:pPr>
                        <a:lnSpc>
                          <a:spcPct val="107000"/>
                        </a:lnSpc>
                        <a:spcAft>
                          <a:spcPts val="0"/>
                        </a:spcAft>
                      </a:pP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Điện</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Biên</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12/8/2021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1453/QĐ-UBND năm 2021 về phân công công tác của Chủ tịch, các Phó Chủ tịch và Ủy viên Ủy ban nhân dân tỉnh Điện Biên nhiệm kỳ 2021-2026</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37</a:t>
                      </a:r>
                    </a:p>
                  </a:txBody>
                  <a:tcPr marL="68580" marR="68580" marT="0" marB="0">
                    <a:solidFill>
                      <a:schemeClr val="accent1">
                        <a:lumMod val="50000"/>
                      </a:schemeClr>
                    </a:solidFill>
                  </a:tcPr>
                </a:tc>
                <a:tc>
                  <a:txBody>
                    <a:bodyPr/>
                    <a:lstStyle/>
                    <a:p>
                      <a:pPr>
                        <a:lnSpc>
                          <a:spcPct val="107000"/>
                        </a:lnSpc>
                        <a:spcAft>
                          <a:spcPts val="0"/>
                        </a:spcAft>
                      </a:pP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Phu</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Tho</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12/8/2021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11/NQ-HĐND năm 2021 về kế hoạch phát triển kinh tế - xã hội 5 năm 2021-2025 do tỉnh Phú Thọ ban hành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38</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 Bình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13/8/2021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25/NQ-HĐND năm 2021 về phát triển kinh tế - xã hội 5 năm 2021-2025 do tỉnh Quảng Bình ban hành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39</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Phú Thọ</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13/8/2021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Chỉ thị 12/CT-UBND năm 2021 về xây dựng kế hoạch phát triển kinh tế - xã hội và dự toán ngân sách Nhà nước năm 2022 do tỉnh Phú Thọ ban hành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40</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 Trị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16/8/2021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2142/QĐ-UBND năm 2021 về Kế hoạch cải thiện môi trường kinh doanh, nâng cao Chỉ số năng lực cạnh tranh cấp tỉnh (PCI) tỉnh Quảng Trị,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41</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Thái Bình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18/8/2021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2004/QĐ-UBND năm 2021 về Kế hoạch thực hiện Hiệp định Thương mại tự do giữa Việt Nam và Liên hiệp Vương quốc Anh và Bắc Ai-len (UKVFTA) do tỉnh Thái Bình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42</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Đắk Nông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18/8/2021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1271/QĐ-UBND năm 2021 về Kế hoạch cải cách hành chính tỉnh Đắk Nông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2917443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134" name="Flowchart: Process 133">
            <a:extLst>
              <a:ext uri="{FF2B5EF4-FFF2-40B4-BE49-F238E27FC236}">
                <a16:creationId xmlns="" xmlns:a16="http://schemas.microsoft.com/office/drawing/2014/main" id="{5BACEA4E-D7EE-44AA-B006-CD4BC8AC5D1C}"/>
              </a:ext>
            </a:extLst>
          </p:cNvPr>
          <p:cNvSpPr/>
          <p:nvPr/>
        </p:nvSpPr>
        <p:spPr>
          <a:xfrm>
            <a:off x="-1775460" y="9210978"/>
            <a:ext cx="365760" cy="27432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A15F"/>
                </a:solidFill>
                <a:latin typeface="Montserrat" panose="00000500000000000000" pitchFamily="2" charset="0"/>
                <a:ea typeface="Roboto" panose="02000000000000000000" pitchFamily="2" charset="0"/>
                <a:cs typeface="Roboto" panose="02000000000000000000" pitchFamily="2" charset="0"/>
              </a:rPr>
              <a:t>16</a:t>
            </a:r>
          </a:p>
        </p:txBody>
      </p:sp>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446851"/>
              </p:ext>
            </p:extLst>
          </p:nvPr>
        </p:nvGraphicFramePr>
        <p:xfrm>
          <a:off x="285334" y="4001132"/>
          <a:ext cx="6287331" cy="4894532"/>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43</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Yên Bái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18/8/2021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Chương trình 11/CTr-UBND năm 2021 thực hiện Nghị quyết 30-NQ/TU về phát triển ngành dịch vụ tỉnh Yên Bái giai đoạn 2021-2025</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44</a:t>
                      </a: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Nam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Định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20/8/2021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99/KH-UBND năm 2021 về nâng cao Chỉ số năng lực cạnh tranh cấp tỉnh cải và Chỉ số cải cách hành chính tỉnh Nam Định giai đoạn 2021-2025</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45</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Bắc Giang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21/8/2021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402/KH-UBND năm 2021 về cải cách hành chính nhà nước tỉnh Bắc Giang giai đoạn 2021-2030</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46</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Ninh Bình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24/8/2021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136/KH-UBND năm 2021 về cải cách hành chính tỉnh Ninh Bình giai đoạn 2021-2030</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47</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Bến Tre</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24/8/2021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07/2021/NQ-HĐND bổ sung một số nhiệm vụ, giải pháp phát triển kinh tế - xã hội 6 tháng cuối năm 2021 do tỉnh Bến Tre ban hành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48</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Kiên Giang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25/8/2021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2062/QĐ-UBND năm 2021 về Chương trình Xúc tiến đầu tư tỉnh Kiên Giang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49</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TT-Huế</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26/8/2021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Nghị quyết 29/2021/NQ-HĐND về kế hoạch phát triển kinh tế-xã hội 5 năm 2021-2025 do tỉnh Thừa Thiên Huế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algn="ctr">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50</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 Ngãi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26/8/2021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768/QĐ-UBND năm 2021 về Kế hoạch cải cách hành chính tỉnh Quảng Ngãi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3606755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134" name="Flowchart: Process 133">
            <a:extLst>
              <a:ext uri="{FF2B5EF4-FFF2-40B4-BE49-F238E27FC236}">
                <a16:creationId xmlns="" xmlns:a16="http://schemas.microsoft.com/office/drawing/2014/main" id="{5BACEA4E-D7EE-44AA-B006-CD4BC8AC5D1C}"/>
              </a:ext>
            </a:extLst>
          </p:cNvPr>
          <p:cNvSpPr/>
          <p:nvPr/>
        </p:nvSpPr>
        <p:spPr>
          <a:xfrm>
            <a:off x="-1775460" y="9210978"/>
            <a:ext cx="365760" cy="27432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A15F"/>
                </a:solidFill>
                <a:latin typeface="Montserrat" panose="00000500000000000000" pitchFamily="2" charset="0"/>
                <a:ea typeface="Roboto" panose="02000000000000000000" pitchFamily="2" charset="0"/>
                <a:cs typeface="Roboto" panose="02000000000000000000" pitchFamily="2" charset="0"/>
              </a:rPr>
              <a:t>16</a:t>
            </a:r>
          </a:p>
        </p:txBody>
      </p:sp>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6727282"/>
              </p:ext>
            </p:extLst>
          </p:nvPr>
        </p:nvGraphicFramePr>
        <p:xfrm>
          <a:off x="285334" y="4001132"/>
          <a:ext cx="6287331" cy="5857127"/>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51</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Yên Bái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26/8/2021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Chương trình 12/CTr-UBND năm 2021 thực hiện Quyết định 531/QĐ-TTg phê duyệt “Chiến lược tổng thể phát triển khu vực dịch vụ của Việt Nam thời kỳ 2021-2030, tầm nhìn đến năm 2050” trên địa bàn tỉnh Yên Bái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52</a:t>
                      </a: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Hà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Giang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27/8/2021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236/KH-UBND năm 2021 thực hiện Nghị quyết của Ban Thường vụ Tỉnh ủy về thu hút đầu tư giai đoạn 2021-2025 do tỉnh Hà Giang ban hành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53</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Bắc Ninh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299/QĐ-UBND năm 2021 phê duyệt Đề án “Thực hiện cơ chế “5 tại chỗ” và quy trình điện tử trong giải quyết thủ tục hành chính tại Trung tâm HHC tỉnh và Trung tâm HCC cấp huyện trên địa bàn tỉnh Bắc Ninh”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54</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Yên Bái</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206/KH-UBND năm 2021 về tổng thể cải cách hành chính nhà nước giai đoạn 2021-2025, định hướng đến năm 2030 trên địa bàn tỉnh Yên Bái</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55</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Hà Giang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7/9/2021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238/KH-UBND năm 2021 thực hiện Nghị quyết 06-NQ/TU về phát triển giáo dục và đào tạo trên địa bàn tỉnh Hà Giang,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56</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Kiên Giang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8/9/2021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169/KH-UBND về cải thiện, nâng cao chỉ số tiếp cận đất đai và tính ổn định trong sử dụng đất tỉnh Kiên Giang năm 2021 và các năm tiếp theo</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57</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TT-Huế</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10/9/2021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2243/QĐ-UBND năm 2021 về Kế hoạch cải cách hành chính giai đoạn 2021-2025, định hướng đến năm 2030 của tỉnh Thừa Thiên Huế</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58</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Bắc Kạn</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10/9/2021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558/KH-UBND về khắc phục những tồn tại, hạn chế chỉ số cải cách hành chính và chỉ số hài lòng về sự phục vụ hành chính năm 2020, nâng cao chỉ số năm 2021 và những năm tiếp theo do tỉnh Bắc Kạn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1515786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3" t="20386" r="123" b="408"/>
          <a:stretch/>
        </p:blipFill>
        <p:spPr>
          <a:xfrm>
            <a:off x="0" y="-11620"/>
            <a:ext cx="6858000" cy="3618420"/>
          </a:xfrm>
          <a:prstGeom prst="rect">
            <a:avLst/>
          </a:prstGeom>
        </p:spPr>
      </p:pic>
      <p:sp>
        <p:nvSpPr>
          <p:cNvPr id="134" name="Flowchart: Process 133">
            <a:extLst>
              <a:ext uri="{FF2B5EF4-FFF2-40B4-BE49-F238E27FC236}">
                <a16:creationId xmlns="" xmlns:a16="http://schemas.microsoft.com/office/drawing/2014/main" id="{5BACEA4E-D7EE-44AA-B006-CD4BC8AC5D1C}"/>
              </a:ext>
            </a:extLst>
          </p:cNvPr>
          <p:cNvSpPr/>
          <p:nvPr/>
        </p:nvSpPr>
        <p:spPr>
          <a:xfrm>
            <a:off x="-1775460" y="9210978"/>
            <a:ext cx="365760" cy="274320"/>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E4A15F"/>
                </a:solidFill>
                <a:latin typeface="Montserrat" panose="00000500000000000000" pitchFamily="2" charset="0"/>
                <a:ea typeface="Roboto" panose="02000000000000000000" pitchFamily="2" charset="0"/>
                <a:cs typeface="Roboto" panose="02000000000000000000" pitchFamily="2" charset="0"/>
              </a:rPr>
              <a:t>16</a:t>
            </a:r>
          </a:p>
        </p:txBody>
      </p:sp>
      <p:sp>
        <p:nvSpPr>
          <p:cNvPr id="41" name="TextBox 40">
            <a:extLst>
              <a:ext uri="{FF2B5EF4-FFF2-40B4-BE49-F238E27FC236}">
                <a16:creationId xmlns="" xmlns:a16="http://schemas.microsoft.com/office/drawing/2014/main" id="{774F46B4-2837-448F-B184-D86B77D7B074}"/>
              </a:ext>
            </a:extLst>
          </p:cNvPr>
          <p:cNvSpPr txBox="1"/>
          <p:nvPr/>
        </p:nvSpPr>
        <p:spPr>
          <a:xfrm>
            <a:off x="0" y="2283361"/>
            <a:ext cx="6858000" cy="1323439"/>
          </a:xfrm>
          <a:prstGeom prst="rect">
            <a:avLst/>
          </a:prstGeom>
          <a:solidFill>
            <a:srgbClr val="B9E902"/>
          </a:solidFill>
        </p:spPr>
        <p:txBody>
          <a:bodyPr wrap="square" rtlCol="0">
            <a:spAutoFit/>
          </a:bodyPr>
          <a:lstStyle/>
          <a:p>
            <a:pPr algn="ct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MỘT SỐ ĐỀ ÁN, CHƯƠNG TRÌNH HÀNH ĐỘNG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THEO NGHỊ QUYẾT 02/NQ-CP CHÍNH PHỦ CỦA</a:t>
            </a:r>
          </a:p>
          <a:p>
            <a:pPr algn="ct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CÁC ĐỊA </a:t>
            </a:r>
            <a:r>
              <a:rPr lang="vi-VN" sz="2000" b="1" dirty="0">
                <a:solidFill>
                  <a:schemeClr val="tx1">
                    <a:lumMod val="75000"/>
                    <a:lumOff val="25000"/>
                  </a:schemeClr>
                </a:solidFill>
                <a:latin typeface="Quicksand" panose="00000500000000000000" pitchFamily="2" charset="0"/>
                <a:ea typeface="Roboto Slab" pitchFamily="2" charset="0"/>
                <a:cs typeface="Roboto Black" pitchFamily="2" charset="0"/>
              </a:rPr>
              <a:t>PHƯƠNG TRONG QUÝ </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I</a:t>
            </a:r>
            <a:r>
              <a:rPr lang="vi-VN"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/20</a:t>
            </a:r>
            <a:r>
              <a:rPr lang="en-US" sz="2000" b="1" dirty="0" smtClean="0">
                <a:solidFill>
                  <a:schemeClr val="tx1">
                    <a:lumMod val="75000"/>
                    <a:lumOff val="25000"/>
                  </a:schemeClr>
                </a:solidFill>
                <a:latin typeface="Quicksand" panose="00000500000000000000" pitchFamily="2" charset="0"/>
                <a:ea typeface="Roboto Slab" pitchFamily="2" charset="0"/>
                <a:cs typeface="Roboto Black" pitchFamily="2" charset="0"/>
              </a:rPr>
              <a:t>21</a:t>
            </a:r>
          </a:p>
          <a:p>
            <a:pPr algn="ctr"/>
            <a:r>
              <a:rPr lang="en-US" sz="1000" b="1" i="1" dirty="0">
                <a:solidFill>
                  <a:schemeClr val="tx1">
                    <a:lumMod val="75000"/>
                    <a:lumOff val="25000"/>
                  </a:schemeClr>
                </a:solidFill>
                <a:latin typeface="Quicksand" panose="00000500000000000000" pitchFamily="2" charset="0"/>
              </a:rPr>
              <a:t>(</a:t>
            </a:r>
            <a:r>
              <a:rPr lang="vi-VN" sz="1000" b="1" i="1" dirty="0" smtClean="0">
                <a:solidFill>
                  <a:schemeClr val="tx1">
                    <a:lumMod val="75000"/>
                    <a:lumOff val="25000"/>
                  </a:schemeClr>
                </a:solidFill>
                <a:latin typeface="Quicksand" panose="00000500000000000000" pitchFamily="2" charset="0"/>
              </a:rPr>
              <a:t>Để </a:t>
            </a:r>
            <a:r>
              <a:rPr lang="vi-VN" sz="1000" b="1" i="1" dirty="0">
                <a:solidFill>
                  <a:schemeClr val="tx1">
                    <a:lumMod val="75000"/>
                    <a:lumOff val="25000"/>
                  </a:schemeClr>
                </a:solidFill>
                <a:latin typeface="Quicksand" panose="00000500000000000000" pitchFamily="2" charset="0"/>
              </a:rPr>
              <a:t>tải nội dung các văn bản, xem tại </a:t>
            </a:r>
            <a:r>
              <a:rPr lang="vi-VN" sz="1000" i="1" u="sng" dirty="0">
                <a:solidFill>
                  <a:schemeClr val="bg1"/>
                </a:solidFill>
                <a:latin typeface="Quicksand" panose="00000500000000000000" pitchFamily="2" charset="0"/>
                <a:hlinkClick r:id="rId3"/>
              </a:rPr>
              <a:t>http://pcivietnam.vn/category/van-ban-tinh</a:t>
            </a:r>
            <a:r>
              <a:rPr lang="en-US" sz="1000" b="1" i="1" dirty="0">
                <a:solidFill>
                  <a:schemeClr val="tx1">
                    <a:lumMod val="75000"/>
                    <a:lumOff val="25000"/>
                  </a:schemeClr>
                </a:solidFill>
                <a:latin typeface="Quicksand" panose="00000500000000000000" pitchFamily="2" charset="0"/>
              </a:rPr>
              <a:t>)</a:t>
            </a:r>
            <a:endParaRPr lang="en-US" sz="1000" dirty="0">
              <a:solidFill>
                <a:schemeClr val="tx1">
                  <a:lumMod val="75000"/>
                  <a:lumOff val="25000"/>
                </a:schemeClr>
              </a:solidFill>
              <a:latin typeface="Quicksand" panose="00000500000000000000" pitchFamily="2" charset="0"/>
            </a:endParaRPr>
          </a:p>
          <a:p>
            <a:pPr algn="just"/>
            <a:endParaRPr lang="en-US" sz="1000" b="1" dirty="0">
              <a:solidFill>
                <a:schemeClr val="accent1">
                  <a:lumMod val="50000"/>
                </a:schemeClr>
              </a:solidFill>
              <a:latin typeface="Quicksand" panose="00000500000000000000" pitchFamily="2" charset="0"/>
              <a:ea typeface="Roboto Slab" pitchFamily="2" charset="0"/>
              <a:cs typeface="Roboto Black"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3064640"/>
              </p:ext>
            </p:extLst>
          </p:nvPr>
        </p:nvGraphicFramePr>
        <p:xfrm>
          <a:off x="285334" y="4001132"/>
          <a:ext cx="6287331" cy="5677224"/>
        </p:xfrm>
        <a:graphic>
          <a:graphicData uri="http://schemas.openxmlformats.org/drawingml/2006/table">
            <a:tbl>
              <a:tblPr firstRow="1" firstCol="1" bandRow="1">
                <a:tableStyleId>{5C22544A-7EE6-4342-B048-85BDC9FD1C3A}</a:tableStyleId>
              </a:tblPr>
              <a:tblGrid>
                <a:gridCol w="831367"/>
                <a:gridCol w="930584"/>
                <a:gridCol w="817296"/>
                <a:gridCol w="3708084"/>
              </a:tblGrid>
              <a:tr h="353817">
                <a:tc>
                  <a:txBody>
                    <a:bodyPr/>
                    <a:lstStyle/>
                    <a:p>
                      <a:pPr marL="0" algn="ctr" defTabSz="685800" rtl="0" eaLnBrk="1" latinLnBrk="0" hangingPunct="1">
                        <a:lnSpc>
                          <a:spcPct val="107000"/>
                        </a:lnSpc>
                        <a:spcAft>
                          <a:spcPts val="0"/>
                        </a:spcAft>
                      </a:pPr>
                      <a:r>
                        <a:rPr lang="en-US" sz="1000" b="1" kern="1200" dirty="0" smtClean="0">
                          <a:solidFill>
                            <a:srgbClr val="F3BE56"/>
                          </a:solidFill>
                          <a:latin typeface="Quicksand" panose="00000500000000000000" pitchFamily="2" charset="0"/>
                          <a:ea typeface="+mn-ea"/>
                          <a:cs typeface="Times New Roman" panose="02020603050405020304" pitchFamily="18" charset="0"/>
                        </a:rPr>
                        <a:t>STT</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smtClean="0">
                          <a:solidFill>
                            <a:srgbClr val="F3BE56"/>
                          </a:solidFill>
                          <a:latin typeface="Quicksand" panose="00000500000000000000" pitchFamily="2" charset="0"/>
                          <a:ea typeface="+mn-ea"/>
                          <a:cs typeface="Times New Roman" panose="02020603050405020304" pitchFamily="18" charset="0"/>
                        </a:rPr>
                        <a:t>Tỉnh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c>
                  <a:txBody>
                    <a:bodyPr/>
                    <a:lstStyle/>
                    <a:p>
                      <a:pPr marL="0" algn="ctr" defTabSz="685800" rtl="0" eaLnBrk="1" latinLnBrk="0" hangingPunct="1">
                        <a:lnSpc>
                          <a:spcPct val="107000"/>
                        </a:lnSpc>
                        <a:spcAft>
                          <a:spcPts val="0"/>
                        </a:spcAft>
                      </a:pPr>
                      <a:r>
                        <a:rPr lang="en-US" sz="1000" b="1" kern="1200" dirty="0" err="1">
                          <a:solidFill>
                            <a:srgbClr val="F3BE56"/>
                          </a:solidFill>
                          <a:latin typeface="Quicksand" panose="00000500000000000000" pitchFamily="2" charset="0"/>
                          <a:ea typeface="+mn-ea"/>
                          <a:cs typeface="Times New Roman" panose="02020603050405020304" pitchFamily="18" charset="0"/>
                        </a:rPr>
                        <a:t>Ngày</a:t>
                      </a:r>
                      <a:r>
                        <a:rPr lang="en-US" sz="1000" b="1" kern="1200" dirty="0">
                          <a:solidFill>
                            <a:srgbClr val="F3BE56"/>
                          </a:solidFill>
                          <a:latin typeface="Quicksand" panose="00000500000000000000" pitchFamily="2" charset="0"/>
                          <a:ea typeface="+mn-ea"/>
                          <a:cs typeface="Times New Roman" panose="02020603050405020304" pitchFamily="18" charset="0"/>
                        </a:rPr>
                        <a:t> ban </a:t>
                      </a:r>
                      <a:r>
                        <a:rPr lang="en-US" sz="1000" b="1" kern="1200" dirty="0" err="1">
                          <a:solidFill>
                            <a:srgbClr val="F3BE56"/>
                          </a:solidFill>
                          <a:latin typeface="Quicksand" panose="00000500000000000000" pitchFamily="2" charset="0"/>
                          <a:ea typeface="+mn-ea"/>
                          <a:cs typeface="Times New Roman" panose="02020603050405020304" pitchFamily="18" charset="0"/>
                        </a:rPr>
                        <a:t>hành</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solidFill>
                      <a:schemeClr val="accent1">
                        <a:lumMod val="50000"/>
                      </a:schemeClr>
                    </a:solidFill>
                  </a:tcPr>
                </a:tc>
                <a:tc>
                  <a:txBody>
                    <a:bodyPr/>
                    <a:lstStyle/>
                    <a:p>
                      <a:pPr marL="0" algn="ctr" defTabSz="685800" rtl="0" eaLnBrk="1" latinLnBrk="0" hangingPunct="1">
                        <a:lnSpc>
                          <a:spcPct val="107000"/>
                        </a:lnSpc>
                        <a:spcAft>
                          <a:spcPts val="0"/>
                        </a:spcAft>
                      </a:pPr>
                      <a:r>
                        <a:rPr lang="vi-VN" sz="1000" b="1" kern="1200" dirty="0">
                          <a:solidFill>
                            <a:srgbClr val="F3BE56"/>
                          </a:solidFill>
                          <a:latin typeface="Quicksand" panose="00000500000000000000" pitchFamily="2" charset="0"/>
                          <a:ea typeface="+mn-ea"/>
                          <a:cs typeface="Times New Roman" panose="02020603050405020304" pitchFamily="18" charset="0"/>
                        </a:rPr>
                        <a:t>Tên văn bản</a:t>
                      </a:r>
                      <a:endParaRPr lang="en-US" sz="1000" b="1" kern="1200" dirty="0">
                        <a:solidFill>
                          <a:srgbClr val="F3BE56"/>
                        </a:solidFill>
                        <a:latin typeface="Quicksand" panose="00000500000000000000" pitchFamily="2" charset="0"/>
                        <a:ea typeface="+mn-ea"/>
                        <a:cs typeface="Times New Roman" panose="02020603050405020304" pitchFamily="18" charset="0"/>
                      </a:endParaRPr>
                    </a:p>
                  </a:txBody>
                  <a:tcPr marL="38224" marR="38224" marT="0" marB="0" anchor="ctr">
                    <a:solidFill>
                      <a:schemeClr val="accent1">
                        <a:lumMod val="50000"/>
                      </a:schemeClr>
                    </a:solidFill>
                  </a:tcPr>
                </a:tc>
              </a:tr>
              <a:tr h="370800">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59</a:t>
                      </a:r>
                    </a:p>
                  </a:txBody>
                  <a:tcPr marL="68580" marR="68580" marT="0" marB="0">
                    <a:solidFill>
                      <a:schemeClr val="accent1">
                        <a:lumMod val="50000"/>
                      </a:schemeClr>
                    </a:solidFill>
                  </a:tcPr>
                </a:tc>
                <a:tc>
                  <a:txBody>
                    <a:bodyPr/>
                    <a:lstStyle/>
                    <a:p>
                      <a:pPr>
                        <a:lnSpc>
                          <a:spcPct val="107000"/>
                        </a:lnSpc>
                        <a:spcAft>
                          <a:spcPts val="0"/>
                        </a:spcAft>
                      </a:pP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Tuyên</a:t>
                      </a:r>
                      <a:r>
                        <a:rPr lang="en-US" sz="1100" dirty="0"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smtClean="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Quang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13/9/2021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150/KH-UBND năm 2021 về phát triển kinh tế - xã hội thuộc lĩnh vực công tác dân tộc năm 2022; giai đoạn 2022-2024 trên địa bàn tỉnh Tuyên Quang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754308">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60</a:t>
                      </a:r>
                    </a:p>
                  </a:txBody>
                  <a:tcPr marL="68580" marR="68580" marT="0" marB="0">
                    <a:solidFill>
                      <a:schemeClr val="accent1">
                        <a:lumMod val="50000"/>
                      </a:schemeClr>
                    </a:solidFill>
                  </a:tcPr>
                </a:tc>
                <a:tc>
                  <a:txBody>
                    <a:bodyPr/>
                    <a:lstStyle/>
                    <a:p>
                      <a:pPr>
                        <a:lnSpc>
                          <a:spcPct val="107000"/>
                        </a:lnSpc>
                        <a:spcAft>
                          <a:spcPts val="0"/>
                        </a:spcAft>
                      </a:pP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Bình</a:t>
                      </a: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 </a:t>
                      </a:r>
                      <a:r>
                        <a:rPr lang="en-US" sz="1100" dirty="0" err="1">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Dương</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13/9/2021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2167/QĐ-UBND năm 2021 về Kế hoạch ứng dụng công nghệ thông tin trong hoạt động của cơ quan nhà nước, phát triển chính quyền số và bảo đảm an toàn thông tin mạng tỉnh Bình Dương giai đoạn 2021-2025</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487379">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61</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Kiên Giang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dirty="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13/9/2021</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171/KH-UBND năm 2021 về việc làm tỉnh Kiên Giang giai đoạn 2021-2025</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623087">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62</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Bắc Kạn</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14/9/2021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564/KH-UBND năm 2021 thực hiện Chỉ thị 08-CT/TU về tăng cường sự lãnh đạo của Đảng đối với công tác đào tạo nghề và giải quyết việc làm giai đoạn 2021-2025 do tỉnh Bắc Kạn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63</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Lai Châu</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20/9/2021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Kế hoạch 2943/KH-UBND năm 2021 về cải cách hành chính tỉnh Lai Châu giai đoạn 2021-2030</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64</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Bình Định</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20/9/2021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3867/QĐ-UBND năm 2021 thông qua phương án đơn giản hóa thủ tục hành chính trong lĩnh vực Đầu tư tại Việt Nam thuộc phạm vi chức năng quản lý của Sở Kế hoạch và Đầu tư tỉnh Bình Định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65</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Lâm Đồng</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22/9/2021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Quyết định 2375/QĐ-UBND năm 2021 phê duyệt Đề án “Nâng cao hiệu quả quản lý thu Ngân sách Nhà nước giai đoạn 2021-2025” do tỉnh Lâm Đồng ban hành</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r h="530726">
                <a:tc>
                  <a:txBody>
                    <a:bodyPr/>
                    <a:lstStyle/>
                    <a:p>
                      <a:pPr marL="0" algn="ctr" defTabSz="685800" rtl="0" eaLnBrk="1" latinLnBrk="0" hangingPunct="1">
                        <a:lnSpc>
                          <a:spcPct val="107000"/>
                        </a:lnSpc>
                        <a:spcAft>
                          <a:spcPts val="0"/>
                        </a:spcAft>
                      </a:pPr>
                      <a:r>
                        <a:rPr lang="en-US" sz="1000" b="1" kern="1200" dirty="0">
                          <a:solidFill>
                            <a:srgbClr val="F3BE56"/>
                          </a:solidFill>
                          <a:latin typeface="Quicksand" panose="00000500000000000000" pitchFamily="2" charset="0"/>
                          <a:ea typeface="+mn-ea"/>
                          <a:cs typeface="Times New Roman" panose="02020603050405020304" pitchFamily="18" charset="0"/>
                        </a:rPr>
                        <a:t>66</a:t>
                      </a: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Hưng Yên</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en-US" sz="1100">
                          <a:solidFill>
                            <a:schemeClr val="bg1"/>
                          </a:solidFill>
                          <a:effectLst/>
                          <a:latin typeface="Quicksand" panose="00000500000000000000" pitchFamily="2" charset="0"/>
                          <a:ea typeface="Times New Roman" panose="02020603050405020304" pitchFamily="18" charset="0"/>
                          <a:cs typeface="Times New Roman" panose="02020603050405020304" pitchFamily="18" charset="0"/>
                        </a:rPr>
                        <a:t>23/9/2021</a:t>
                      </a:r>
                      <a:endParaRPr lang="en-US" sz="110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07000"/>
                        </a:lnSpc>
                        <a:spcAft>
                          <a:spcPts val="0"/>
                        </a:spcAft>
                      </a:pPr>
                      <a:r>
                        <a:rPr lang="vi-VN"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rPr>
                        <a:t>Chỉ thị 12/CT-CTUBND năm 2021 thực hiện có hiệu quả các giải pháp; nâng cao ý thức trách nhiệm, tinh thần, thái độ, chất lượng thực thi công vụ của cán bộ, công chức nhằm cải thiện chỉ số năng lực cạnh tranh (PCI) tỉnh Hưng Yên</a:t>
                      </a:r>
                      <a:endParaRPr lang="en-US" sz="1100" dirty="0">
                        <a:solidFill>
                          <a:schemeClr val="bg1"/>
                        </a:solidFill>
                        <a:effectLst/>
                        <a:latin typeface="Quicksand" panose="00000500000000000000" pitchFamily="2"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3083095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99">
            <a:extLst>
              <a:ext uri="{FF2B5EF4-FFF2-40B4-BE49-F238E27FC236}">
                <a16:creationId xmlns="" xmlns:a16="http://schemas.microsoft.com/office/drawing/2014/main" id="{B6302410-1CB9-47B4-9722-841CF8D3EBB8}"/>
              </a:ext>
            </a:extLst>
          </p:cNvPr>
          <p:cNvSpPr txBox="1"/>
          <p:nvPr/>
        </p:nvSpPr>
        <p:spPr>
          <a:xfrm>
            <a:off x="139428" y="751379"/>
            <a:ext cx="6819816" cy="784830"/>
          </a:xfrm>
          <a:prstGeom prst="rect">
            <a:avLst/>
          </a:prstGeom>
          <a:noFill/>
        </p:spPr>
        <p:txBody>
          <a:bodyPr wrap="none" rtlCol="0">
            <a:spAutoFit/>
          </a:bodyPr>
          <a:lstStyle/>
          <a:p>
            <a:pPr>
              <a:lnSpc>
                <a:spcPts val="5400"/>
              </a:lnSpc>
            </a:pPr>
            <a:r>
              <a:rPr lang="en-US" sz="4800" dirty="0" err="1" smtClean="0">
                <a:solidFill>
                  <a:schemeClr val="bg2">
                    <a:lumMod val="25000"/>
                  </a:schemeClr>
                </a:solidFill>
                <a:latin typeface="UTM Bebas" panose="02040603050506020204" pitchFamily="18" charset="0"/>
                <a:ea typeface="Roboto Black" panose="02000000000000000000" pitchFamily="2" charset="0"/>
              </a:rPr>
              <a:t>hoạt</a:t>
            </a:r>
            <a:r>
              <a:rPr lang="en-US" sz="4800" dirty="0" smtClean="0">
                <a:solidFill>
                  <a:schemeClr val="bg2">
                    <a:lumMod val="25000"/>
                  </a:schemeClr>
                </a:solidFill>
                <a:latin typeface="UTM Bebas" panose="02040603050506020204" pitchFamily="18" charset="0"/>
                <a:ea typeface="Roboto Black" panose="02000000000000000000" pitchFamily="2" charset="0"/>
              </a:rPr>
              <a:t> </a:t>
            </a:r>
            <a:r>
              <a:rPr lang="en-US" sz="4800" dirty="0" err="1" smtClean="0">
                <a:solidFill>
                  <a:schemeClr val="bg2">
                    <a:lumMod val="25000"/>
                  </a:schemeClr>
                </a:solidFill>
                <a:latin typeface="UTM Bebas" panose="02040603050506020204" pitchFamily="18" charset="0"/>
                <a:ea typeface="Roboto Black" panose="02000000000000000000" pitchFamily="2" charset="0"/>
              </a:rPr>
              <a:t>động</a:t>
            </a:r>
            <a:r>
              <a:rPr lang="en-US" sz="4800" dirty="0" smtClean="0">
                <a:solidFill>
                  <a:schemeClr val="bg2">
                    <a:lumMod val="25000"/>
                  </a:schemeClr>
                </a:solidFill>
                <a:latin typeface="UTM Bebas" panose="02040603050506020204" pitchFamily="18" charset="0"/>
                <a:ea typeface="Roboto Black" panose="02000000000000000000" pitchFamily="2" charset="0"/>
              </a:rPr>
              <a:t> chia sẻ </a:t>
            </a:r>
            <a:r>
              <a:rPr lang="en-US" sz="4800" dirty="0" smtClean="0">
                <a:solidFill>
                  <a:srgbClr val="B9E902"/>
                </a:solidFill>
                <a:latin typeface="UTM Bebas" panose="02040603050506020204" pitchFamily="18" charset="0"/>
                <a:ea typeface="Roboto Black" panose="02000000000000000000" pitchFamily="2" charset="0"/>
              </a:rPr>
              <a:t>&amp; </a:t>
            </a:r>
            <a:r>
              <a:rPr lang="en-US" sz="4800" dirty="0" err="1" smtClean="0">
                <a:solidFill>
                  <a:srgbClr val="B9E902"/>
                </a:solidFill>
                <a:latin typeface="UTM Bebas" panose="02040603050506020204" pitchFamily="18" charset="0"/>
                <a:ea typeface="Roboto Black" panose="02000000000000000000" pitchFamily="2" charset="0"/>
              </a:rPr>
              <a:t>nâng</a:t>
            </a:r>
            <a:r>
              <a:rPr lang="en-US" sz="4800" dirty="0" smtClean="0">
                <a:solidFill>
                  <a:srgbClr val="B9E902"/>
                </a:solidFill>
                <a:latin typeface="UTM Bebas" panose="02040603050506020204" pitchFamily="18" charset="0"/>
                <a:ea typeface="Roboto Black" panose="02000000000000000000" pitchFamily="2" charset="0"/>
              </a:rPr>
              <a:t> </a:t>
            </a:r>
            <a:r>
              <a:rPr lang="en-US" sz="4800" dirty="0" err="1" smtClean="0">
                <a:solidFill>
                  <a:srgbClr val="B9E902"/>
                </a:solidFill>
                <a:latin typeface="UTM Bebas" panose="02040603050506020204" pitchFamily="18" charset="0"/>
                <a:ea typeface="Roboto Black" panose="02000000000000000000" pitchFamily="2" charset="0"/>
              </a:rPr>
              <a:t>cao</a:t>
            </a:r>
            <a:r>
              <a:rPr lang="en-US" sz="4800" dirty="0" smtClean="0">
                <a:solidFill>
                  <a:srgbClr val="B9E902"/>
                </a:solidFill>
                <a:latin typeface="UTM Bebas" panose="02040603050506020204" pitchFamily="18" charset="0"/>
                <a:ea typeface="Roboto Black" panose="02000000000000000000" pitchFamily="2" charset="0"/>
              </a:rPr>
              <a:t> </a:t>
            </a:r>
            <a:r>
              <a:rPr lang="en-US" sz="4800" dirty="0" err="1" smtClean="0">
                <a:solidFill>
                  <a:srgbClr val="B9E902"/>
                </a:solidFill>
                <a:latin typeface="UTM Bebas" panose="02040603050506020204" pitchFamily="18" charset="0"/>
                <a:ea typeface="Roboto Black" panose="02000000000000000000" pitchFamily="2" charset="0"/>
              </a:rPr>
              <a:t>pci</a:t>
            </a:r>
            <a:r>
              <a:rPr lang="en-US" sz="4800" dirty="0" smtClean="0">
                <a:solidFill>
                  <a:srgbClr val="B9E902"/>
                </a:solidFill>
                <a:latin typeface="UTM Bebas" panose="02040603050506020204" pitchFamily="18" charset="0"/>
                <a:ea typeface="Roboto Black" panose="02000000000000000000" pitchFamily="2" charset="0"/>
              </a:rPr>
              <a:t> </a:t>
            </a:r>
            <a:endParaRPr lang="en-US" sz="4800" dirty="0">
              <a:solidFill>
                <a:srgbClr val="B9E902"/>
              </a:solidFill>
              <a:latin typeface="UTM Bebas" panose="02040603050506020204" pitchFamily="18" charset="0"/>
              <a:ea typeface="Roboto Black" panose="02000000000000000000" pitchFamily="2" charset="0"/>
            </a:endParaRPr>
          </a:p>
        </p:txBody>
      </p:sp>
      <p:grpSp>
        <p:nvGrpSpPr>
          <p:cNvPr id="2" name="Group 1"/>
          <p:cNvGrpSpPr/>
          <p:nvPr/>
        </p:nvGrpSpPr>
        <p:grpSpPr>
          <a:xfrm>
            <a:off x="3804850" y="2043994"/>
            <a:ext cx="1924190" cy="4038761"/>
            <a:chOff x="3818629" y="5063264"/>
            <a:chExt cx="1924190" cy="4038761"/>
          </a:xfrm>
        </p:grpSpPr>
        <p:grpSp>
          <p:nvGrpSpPr>
            <p:cNvPr id="19" name="Group 18">
              <a:extLst>
                <a:ext uri="{FF2B5EF4-FFF2-40B4-BE49-F238E27FC236}">
                  <a16:creationId xmlns="" xmlns:a16="http://schemas.microsoft.com/office/drawing/2014/main" id="{A76EE2B7-19A8-4D61-882B-2D1BB7395563}"/>
                </a:ext>
              </a:extLst>
            </p:cNvPr>
            <p:cNvGrpSpPr/>
            <p:nvPr/>
          </p:nvGrpSpPr>
          <p:grpSpPr>
            <a:xfrm>
              <a:off x="3818629" y="5063264"/>
              <a:ext cx="1924190" cy="4038761"/>
              <a:chOff x="4506796" y="1633547"/>
              <a:chExt cx="3163995" cy="6641040"/>
            </a:xfrm>
          </p:grpSpPr>
          <p:sp>
            <p:nvSpPr>
              <p:cNvPr id="20" name="Freeform: Shape 19">
                <a:extLst>
                  <a:ext uri="{FF2B5EF4-FFF2-40B4-BE49-F238E27FC236}">
                    <a16:creationId xmlns="" xmlns:a16="http://schemas.microsoft.com/office/drawing/2014/main" id="{D296614E-63FD-4EFB-8589-4ADE02D57F48}"/>
                  </a:ext>
                </a:extLst>
              </p:cNvPr>
              <p:cNvSpPr/>
              <p:nvPr/>
            </p:nvSpPr>
            <p:spPr>
              <a:xfrm>
                <a:off x="6362609" y="2427780"/>
                <a:ext cx="676275" cy="447675"/>
              </a:xfrm>
              <a:custGeom>
                <a:avLst/>
                <a:gdLst>
                  <a:gd name="connsiteX0" fmla="*/ 412128 w 676275"/>
                  <a:gd name="connsiteY0" fmla="*/ 362188 h 447675"/>
                  <a:gd name="connsiteX1" fmla="*/ 405155 w 676275"/>
                  <a:gd name="connsiteY1" fmla="*/ 361950 h 447675"/>
                  <a:gd name="connsiteX2" fmla="*/ 400660 w 676275"/>
                  <a:gd name="connsiteY2" fmla="*/ 362560 h 447675"/>
                  <a:gd name="connsiteX3" fmla="*/ 398869 w 676275"/>
                  <a:gd name="connsiteY3" fmla="*/ 363093 h 447675"/>
                  <a:gd name="connsiteX4" fmla="*/ 396602 w 676275"/>
                  <a:gd name="connsiteY4" fmla="*/ 362064 h 447675"/>
                  <a:gd name="connsiteX5" fmla="*/ 393659 w 676275"/>
                  <a:gd name="connsiteY5" fmla="*/ 361064 h 447675"/>
                  <a:gd name="connsiteX6" fmla="*/ 391373 w 676275"/>
                  <a:gd name="connsiteY6" fmla="*/ 362036 h 447675"/>
                  <a:gd name="connsiteX7" fmla="*/ 390792 w 676275"/>
                  <a:gd name="connsiteY7" fmla="*/ 364322 h 447675"/>
                  <a:gd name="connsiteX8" fmla="*/ 392058 w 676275"/>
                  <a:gd name="connsiteY8" fmla="*/ 367236 h 447675"/>
                  <a:gd name="connsiteX9" fmla="*/ 394259 w 676275"/>
                  <a:gd name="connsiteY9" fmla="*/ 367941 h 447675"/>
                  <a:gd name="connsiteX10" fmla="*/ 395526 w 676275"/>
                  <a:gd name="connsiteY10" fmla="*/ 367046 h 447675"/>
                  <a:gd name="connsiteX11" fmla="*/ 400088 w 676275"/>
                  <a:gd name="connsiteY11" fmla="*/ 372837 h 447675"/>
                  <a:gd name="connsiteX12" fmla="*/ 403069 w 676275"/>
                  <a:gd name="connsiteY12" fmla="*/ 375161 h 447675"/>
                  <a:gd name="connsiteX13" fmla="*/ 405908 w 676275"/>
                  <a:gd name="connsiteY13" fmla="*/ 375761 h 447675"/>
                  <a:gd name="connsiteX14" fmla="*/ 408832 w 676275"/>
                  <a:gd name="connsiteY14" fmla="*/ 375333 h 447675"/>
                  <a:gd name="connsiteX15" fmla="*/ 414576 w 676275"/>
                  <a:gd name="connsiteY15" fmla="*/ 372732 h 447675"/>
                  <a:gd name="connsiteX16" fmla="*/ 415499 w 676275"/>
                  <a:gd name="connsiteY16" fmla="*/ 371608 h 447675"/>
                  <a:gd name="connsiteX17" fmla="*/ 415461 w 676275"/>
                  <a:gd name="connsiteY17" fmla="*/ 370627 h 447675"/>
                  <a:gd name="connsiteX18" fmla="*/ 415461 w 676275"/>
                  <a:gd name="connsiteY18" fmla="*/ 369608 h 447675"/>
                  <a:gd name="connsiteX19" fmla="*/ 416681 w 676275"/>
                  <a:gd name="connsiteY19" fmla="*/ 368313 h 447675"/>
                  <a:gd name="connsiteX20" fmla="*/ 417728 w 676275"/>
                  <a:gd name="connsiteY20" fmla="*/ 366484 h 447675"/>
                  <a:gd name="connsiteX21" fmla="*/ 416500 w 676275"/>
                  <a:gd name="connsiteY21" fmla="*/ 363674 h 447675"/>
                  <a:gd name="connsiteX22" fmla="*/ 412128 w 676275"/>
                  <a:gd name="connsiteY22" fmla="*/ 362188 h 447675"/>
                  <a:gd name="connsiteX23" fmla="*/ 435407 w 676275"/>
                  <a:gd name="connsiteY23" fmla="*/ 219589 h 447675"/>
                  <a:gd name="connsiteX24" fmla="*/ 434950 w 676275"/>
                  <a:gd name="connsiteY24" fmla="*/ 223495 h 447675"/>
                  <a:gd name="connsiteX25" fmla="*/ 433683 w 676275"/>
                  <a:gd name="connsiteY25" fmla="*/ 223828 h 447675"/>
                  <a:gd name="connsiteX26" fmla="*/ 430530 w 676275"/>
                  <a:gd name="connsiteY26" fmla="*/ 220047 h 447675"/>
                  <a:gd name="connsiteX27" fmla="*/ 427634 w 676275"/>
                  <a:gd name="connsiteY27" fmla="*/ 220075 h 447675"/>
                  <a:gd name="connsiteX28" fmla="*/ 425539 w 676275"/>
                  <a:gd name="connsiteY28" fmla="*/ 234058 h 447675"/>
                  <a:gd name="connsiteX29" fmla="*/ 421700 w 676275"/>
                  <a:gd name="connsiteY29" fmla="*/ 247050 h 447675"/>
                  <a:gd name="connsiteX30" fmla="*/ 420862 w 676275"/>
                  <a:gd name="connsiteY30" fmla="*/ 252355 h 447675"/>
                  <a:gd name="connsiteX31" fmla="*/ 417328 w 676275"/>
                  <a:gd name="connsiteY31" fmla="*/ 261461 h 447675"/>
                  <a:gd name="connsiteX32" fmla="*/ 411042 w 676275"/>
                  <a:gd name="connsiteY32" fmla="*/ 272939 h 447675"/>
                  <a:gd name="connsiteX33" fmla="*/ 408127 w 676275"/>
                  <a:gd name="connsiteY33" fmla="*/ 283235 h 447675"/>
                  <a:gd name="connsiteX34" fmla="*/ 414909 w 676275"/>
                  <a:gd name="connsiteY34" fmla="*/ 288779 h 447675"/>
                  <a:gd name="connsiteX35" fmla="*/ 429596 w 676275"/>
                  <a:gd name="connsiteY35" fmla="*/ 276225 h 447675"/>
                  <a:gd name="connsiteX36" fmla="*/ 434950 w 676275"/>
                  <a:gd name="connsiteY36" fmla="*/ 273158 h 447675"/>
                  <a:gd name="connsiteX37" fmla="*/ 445408 w 676275"/>
                  <a:gd name="connsiteY37" fmla="*/ 269110 h 447675"/>
                  <a:gd name="connsiteX38" fmla="*/ 450151 w 676275"/>
                  <a:gd name="connsiteY38" fmla="*/ 266510 h 447675"/>
                  <a:gd name="connsiteX39" fmla="*/ 464534 w 676275"/>
                  <a:gd name="connsiteY39" fmla="*/ 246326 h 447675"/>
                  <a:gd name="connsiteX40" fmla="*/ 473116 w 676275"/>
                  <a:gd name="connsiteY40" fmla="*/ 237001 h 447675"/>
                  <a:gd name="connsiteX41" fmla="*/ 479507 w 676275"/>
                  <a:gd name="connsiteY41" fmla="*/ 238506 h 447675"/>
                  <a:gd name="connsiteX42" fmla="*/ 482975 w 676275"/>
                  <a:gd name="connsiteY42" fmla="*/ 238506 h 447675"/>
                  <a:gd name="connsiteX43" fmla="*/ 487394 w 676275"/>
                  <a:gd name="connsiteY43" fmla="*/ 231572 h 447675"/>
                  <a:gd name="connsiteX44" fmla="*/ 501529 w 676275"/>
                  <a:gd name="connsiteY44" fmla="*/ 221761 h 447675"/>
                  <a:gd name="connsiteX45" fmla="*/ 506358 w 676275"/>
                  <a:gd name="connsiteY45" fmla="*/ 216198 h 447675"/>
                  <a:gd name="connsiteX46" fmla="*/ 508349 w 676275"/>
                  <a:gd name="connsiteY46" fmla="*/ 210531 h 447675"/>
                  <a:gd name="connsiteX47" fmla="*/ 507044 w 676275"/>
                  <a:gd name="connsiteY47" fmla="*/ 209674 h 447675"/>
                  <a:gd name="connsiteX48" fmla="*/ 497338 w 676275"/>
                  <a:gd name="connsiteY48" fmla="*/ 213046 h 447675"/>
                  <a:gd name="connsiteX49" fmla="*/ 482451 w 676275"/>
                  <a:gd name="connsiteY49" fmla="*/ 217332 h 447675"/>
                  <a:gd name="connsiteX50" fmla="*/ 479498 w 676275"/>
                  <a:gd name="connsiteY50" fmla="*/ 219075 h 447675"/>
                  <a:gd name="connsiteX51" fmla="*/ 476774 w 676275"/>
                  <a:gd name="connsiteY51" fmla="*/ 219075 h 447675"/>
                  <a:gd name="connsiteX52" fmla="*/ 475174 w 676275"/>
                  <a:gd name="connsiteY52" fmla="*/ 217046 h 447675"/>
                  <a:gd name="connsiteX53" fmla="*/ 474173 w 676275"/>
                  <a:gd name="connsiteY53" fmla="*/ 214884 h 447675"/>
                  <a:gd name="connsiteX54" fmla="*/ 473735 w 676275"/>
                  <a:gd name="connsiteY54" fmla="*/ 212112 h 447675"/>
                  <a:gd name="connsiteX55" fmla="*/ 473650 w 676275"/>
                  <a:gd name="connsiteY55" fmla="*/ 208359 h 447675"/>
                  <a:gd name="connsiteX56" fmla="*/ 472687 w 676275"/>
                  <a:gd name="connsiteY56" fmla="*/ 204349 h 447675"/>
                  <a:gd name="connsiteX57" fmla="*/ 470487 w 676275"/>
                  <a:gd name="connsiteY57" fmla="*/ 203092 h 447675"/>
                  <a:gd name="connsiteX58" fmla="*/ 467611 w 676275"/>
                  <a:gd name="connsiteY58" fmla="*/ 202530 h 447675"/>
                  <a:gd name="connsiteX59" fmla="*/ 464753 w 676275"/>
                  <a:gd name="connsiteY59" fmla="*/ 200482 h 447675"/>
                  <a:gd name="connsiteX60" fmla="*/ 454828 w 676275"/>
                  <a:gd name="connsiteY60" fmla="*/ 187785 h 447675"/>
                  <a:gd name="connsiteX61" fmla="*/ 450428 w 676275"/>
                  <a:gd name="connsiteY61" fmla="*/ 184242 h 447675"/>
                  <a:gd name="connsiteX62" fmla="*/ 448618 w 676275"/>
                  <a:gd name="connsiteY62" fmla="*/ 183309 h 447675"/>
                  <a:gd name="connsiteX63" fmla="*/ 446856 w 676275"/>
                  <a:gd name="connsiteY63" fmla="*/ 182890 h 447675"/>
                  <a:gd name="connsiteX64" fmla="*/ 445180 w 676275"/>
                  <a:gd name="connsiteY64" fmla="*/ 182956 h 447675"/>
                  <a:gd name="connsiteX65" fmla="*/ 443522 w 676275"/>
                  <a:gd name="connsiteY65" fmla="*/ 183671 h 447675"/>
                  <a:gd name="connsiteX66" fmla="*/ 441950 w 676275"/>
                  <a:gd name="connsiteY66" fmla="*/ 185623 h 447675"/>
                  <a:gd name="connsiteX67" fmla="*/ 440845 w 676275"/>
                  <a:gd name="connsiteY67" fmla="*/ 188452 h 447675"/>
                  <a:gd name="connsiteX68" fmla="*/ 439760 w 676275"/>
                  <a:gd name="connsiteY68" fmla="*/ 194053 h 447675"/>
                  <a:gd name="connsiteX69" fmla="*/ 439036 w 676275"/>
                  <a:gd name="connsiteY69" fmla="*/ 205893 h 447675"/>
                  <a:gd name="connsiteX70" fmla="*/ 439455 w 676275"/>
                  <a:gd name="connsiteY70" fmla="*/ 212998 h 447675"/>
                  <a:gd name="connsiteX71" fmla="*/ 441341 w 676275"/>
                  <a:gd name="connsiteY71" fmla="*/ 216179 h 447675"/>
                  <a:gd name="connsiteX72" fmla="*/ 437455 w 676275"/>
                  <a:gd name="connsiteY72" fmla="*/ 217037 h 447675"/>
                  <a:gd name="connsiteX73" fmla="*/ 435407 w 676275"/>
                  <a:gd name="connsiteY73" fmla="*/ 219589 h 447675"/>
                  <a:gd name="connsiteX74" fmla="*/ 461686 w 676275"/>
                  <a:gd name="connsiteY74" fmla="*/ 349120 h 447675"/>
                  <a:gd name="connsiteX75" fmla="*/ 467782 w 676275"/>
                  <a:gd name="connsiteY75" fmla="*/ 345605 h 447675"/>
                  <a:gd name="connsiteX76" fmla="*/ 472287 w 676275"/>
                  <a:gd name="connsiteY76" fmla="*/ 339881 h 447675"/>
                  <a:gd name="connsiteX77" fmla="*/ 475116 w 676275"/>
                  <a:gd name="connsiteY77" fmla="*/ 333204 h 447675"/>
                  <a:gd name="connsiteX78" fmla="*/ 479517 w 676275"/>
                  <a:gd name="connsiteY78" fmla="*/ 317049 h 447675"/>
                  <a:gd name="connsiteX79" fmla="*/ 486165 w 676275"/>
                  <a:gd name="connsiteY79" fmla="*/ 300714 h 447675"/>
                  <a:gd name="connsiteX80" fmla="*/ 487813 w 676275"/>
                  <a:gd name="connsiteY80" fmla="*/ 294637 h 447675"/>
                  <a:gd name="connsiteX81" fmla="*/ 485184 w 676275"/>
                  <a:gd name="connsiteY81" fmla="*/ 293027 h 447675"/>
                  <a:gd name="connsiteX82" fmla="*/ 482670 w 676275"/>
                  <a:gd name="connsiteY82" fmla="*/ 294561 h 447675"/>
                  <a:gd name="connsiteX83" fmla="*/ 476793 w 676275"/>
                  <a:gd name="connsiteY83" fmla="*/ 301343 h 447675"/>
                  <a:gd name="connsiteX84" fmla="*/ 476793 w 676275"/>
                  <a:gd name="connsiteY84" fmla="*/ 291951 h 447675"/>
                  <a:gd name="connsiteX85" fmla="*/ 472469 w 676275"/>
                  <a:gd name="connsiteY85" fmla="*/ 300381 h 447675"/>
                  <a:gd name="connsiteX86" fmla="*/ 471240 w 676275"/>
                  <a:gd name="connsiteY86" fmla="*/ 304476 h 447675"/>
                  <a:gd name="connsiteX87" fmla="*/ 466630 w 676275"/>
                  <a:gd name="connsiteY87" fmla="*/ 302619 h 447675"/>
                  <a:gd name="connsiteX88" fmla="*/ 464782 w 676275"/>
                  <a:gd name="connsiteY88" fmla="*/ 301343 h 447675"/>
                  <a:gd name="connsiteX89" fmla="*/ 459496 w 676275"/>
                  <a:gd name="connsiteY89" fmla="*/ 314563 h 447675"/>
                  <a:gd name="connsiteX90" fmla="*/ 458038 w 676275"/>
                  <a:gd name="connsiteY90" fmla="*/ 321640 h 447675"/>
                  <a:gd name="connsiteX91" fmla="*/ 459191 w 676275"/>
                  <a:gd name="connsiteY91" fmla="*/ 326774 h 447675"/>
                  <a:gd name="connsiteX92" fmla="*/ 451704 w 676275"/>
                  <a:gd name="connsiteY92" fmla="*/ 335137 h 447675"/>
                  <a:gd name="connsiteX93" fmla="*/ 441770 w 676275"/>
                  <a:gd name="connsiteY93" fmla="*/ 342833 h 447675"/>
                  <a:gd name="connsiteX94" fmla="*/ 430235 w 676275"/>
                  <a:gd name="connsiteY94" fmla="*/ 349577 h 447675"/>
                  <a:gd name="connsiteX95" fmla="*/ 417671 w 676275"/>
                  <a:gd name="connsiteY95" fmla="*/ 355016 h 447675"/>
                  <a:gd name="connsiteX96" fmla="*/ 417671 w 676275"/>
                  <a:gd name="connsiteY96" fmla="*/ 357883 h 447675"/>
                  <a:gd name="connsiteX97" fmla="*/ 425015 w 676275"/>
                  <a:gd name="connsiteY97" fmla="*/ 356873 h 447675"/>
                  <a:gd name="connsiteX98" fmla="*/ 444294 w 676275"/>
                  <a:gd name="connsiteY98" fmla="*/ 351901 h 447675"/>
                  <a:gd name="connsiteX99" fmla="*/ 454790 w 676275"/>
                  <a:gd name="connsiteY99" fmla="*/ 350882 h 447675"/>
                  <a:gd name="connsiteX100" fmla="*/ 461686 w 676275"/>
                  <a:gd name="connsiteY100" fmla="*/ 349120 h 447675"/>
                  <a:gd name="connsiteX101" fmla="*/ 406727 w 676275"/>
                  <a:gd name="connsiteY101" fmla="*/ 390677 h 447675"/>
                  <a:gd name="connsiteX102" fmla="*/ 401364 w 676275"/>
                  <a:gd name="connsiteY102" fmla="*/ 389106 h 447675"/>
                  <a:gd name="connsiteX103" fmla="*/ 396145 w 676275"/>
                  <a:gd name="connsiteY103" fmla="*/ 383048 h 447675"/>
                  <a:gd name="connsiteX104" fmla="*/ 394459 w 676275"/>
                  <a:gd name="connsiteY104" fmla="*/ 383019 h 447675"/>
                  <a:gd name="connsiteX105" fmla="*/ 394906 w 676275"/>
                  <a:gd name="connsiteY105" fmla="*/ 389525 h 447675"/>
                  <a:gd name="connsiteX106" fmla="*/ 398412 w 676275"/>
                  <a:gd name="connsiteY106" fmla="*/ 397574 h 447675"/>
                  <a:gd name="connsiteX107" fmla="*/ 402955 w 676275"/>
                  <a:gd name="connsiteY107" fmla="*/ 399888 h 447675"/>
                  <a:gd name="connsiteX108" fmla="*/ 406413 w 676275"/>
                  <a:gd name="connsiteY108" fmla="*/ 399288 h 447675"/>
                  <a:gd name="connsiteX109" fmla="*/ 409156 w 676275"/>
                  <a:gd name="connsiteY109" fmla="*/ 400793 h 447675"/>
                  <a:gd name="connsiteX110" fmla="*/ 411280 w 676275"/>
                  <a:gd name="connsiteY110" fmla="*/ 403736 h 447675"/>
                  <a:gd name="connsiteX111" fmla="*/ 412699 w 676275"/>
                  <a:gd name="connsiteY111" fmla="*/ 402927 h 447675"/>
                  <a:gd name="connsiteX112" fmla="*/ 413090 w 676275"/>
                  <a:gd name="connsiteY112" fmla="*/ 396716 h 447675"/>
                  <a:gd name="connsiteX113" fmla="*/ 411699 w 676275"/>
                  <a:gd name="connsiteY113" fmla="*/ 393916 h 447675"/>
                  <a:gd name="connsiteX114" fmla="*/ 406727 w 676275"/>
                  <a:gd name="connsiteY114" fmla="*/ 390677 h 447675"/>
                  <a:gd name="connsiteX115" fmla="*/ 285236 w 676275"/>
                  <a:gd name="connsiteY115" fmla="*/ 400222 h 447675"/>
                  <a:gd name="connsiteX116" fmla="*/ 294208 w 676275"/>
                  <a:gd name="connsiteY116" fmla="*/ 402374 h 447675"/>
                  <a:gd name="connsiteX117" fmla="*/ 291255 w 676275"/>
                  <a:gd name="connsiteY117" fmla="*/ 400622 h 447675"/>
                  <a:gd name="connsiteX118" fmla="*/ 288969 w 676275"/>
                  <a:gd name="connsiteY118" fmla="*/ 398431 h 447675"/>
                  <a:gd name="connsiteX119" fmla="*/ 287036 w 676275"/>
                  <a:gd name="connsiteY119" fmla="*/ 395802 h 447675"/>
                  <a:gd name="connsiteX120" fmla="*/ 285397 w 676275"/>
                  <a:gd name="connsiteY120" fmla="*/ 392697 h 447675"/>
                  <a:gd name="connsiteX121" fmla="*/ 282454 w 676275"/>
                  <a:gd name="connsiteY121" fmla="*/ 392697 h 447675"/>
                  <a:gd name="connsiteX122" fmla="*/ 278444 w 676275"/>
                  <a:gd name="connsiteY122" fmla="*/ 393268 h 447675"/>
                  <a:gd name="connsiteX123" fmla="*/ 271539 w 676275"/>
                  <a:gd name="connsiteY123" fmla="*/ 391601 h 447675"/>
                  <a:gd name="connsiteX124" fmla="*/ 266424 w 676275"/>
                  <a:gd name="connsiteY124" fmla="*/ 388191 h 447675"/>
                  <a:gd name="connsiteX125" fmla="*/ 267767 w 676275"/>
                  <a:gd name="connsiteY125" fmla="*/ 383276 h 447675"/>
                  <a:gd name="connsiteX126" fmla="*/ 267767 w 676275"/>
                  <a:gd name="connsiteY126" fmla="*/ 380133 h 447675"/>
                  <a:gd name="connsiteX127" fmla="*/ 263414 w 676275"/>
                  <a:gd name="connsiteY127" fmla="*/ 376228 h 447675"/>
                  <a:gd name="connsiteX128" fmla="*/ 257699 w 676275"/>
                  <a:gd name="connsiteY128" fmla="*/ 373990 h 447675"/>
                  <a:gd name="connsiteX129" fmla="*/ 253308 w 676275"/>
                  <a:gd name="connsiteY129" fmla="*/ 375580 h 447675"/>
                  <a:gd name="connsiteX130" fmla="*/ 252851 w 676275"/>
                  <a:gd name="connsiteY130" fmla="*/ 383276 h 447675"/>
                  <a:gd name="connsiteX131" fmla="*/ 250155 w 676275"/>
                  <a:gd name="connsiteY131" fmla="*/ 383276 h 447675"/>
                  <a:gd name="connsiteX132" fmla="*/ 245583 w 676275"/>
                  <a:gd name="connsiteY132" fmla="*/ 378809 h 447675"/>
                  <a:gd name="connsiteX133" fmla="*/ 232334 w 676275"/>
                  <a:gd name="connsiteY133" fmla="*/ 376809 h 447675"/>
                  <a:gd name="connsiteX134" fmla="*/ 226457 w 676275"/>
                  <a:gd name="connsiteY134" fmla="*/ 370732 h 447675"/>
                  <a:gd name="connsiteX135" fmla="*/ 229648 w 676275"/>
                  <a:gd name="connsiteY135" fmla="*/ 367313 h 447675"/>
                  <a:gd name="connsiteX136" fmla="*/ 225657 w 676275"/>
                  <a:gd name="connsiteY136" fmla="*/ 370313 h 447675"/>
                  <a:gd name="connsiteX137" fmla="*/ 224999 w 676275"/>
                  <a:gd name="connsiteY137" fmla="*/ 373713 h 447675"/>
                  <a:gd name="connsiteX138" fmla="*/ 225104 w 676275"/>
                  <a:gd name="connsiteY138" fmla="*/ 377076 h 447675"/>
                  <a:gd name="connsiteX139" fmla="*/ 223542 w 676275"/>
                  <a:gd name="connsiteY139" fmla="*/ 380143 h 447675"/>
                  <a:gd name="connsiteX140" fmla="*/ 220589 w 676275"/>
                  <a:gd name="connsiteY140" fmla="*/ 382076 h 447675"/>
                  <a:gd name="connsiteX141" fmla="*/ 210521 w 676275"/>
                  <a:gd name="connsiteY141" fmla="*/ 385648 h 447675"/>
                  <a:gd name="connsiteX142" fmla="*/ 209274 w 676275"/>
                  <a:gd name="connsiteY142" fmla="*/ 394078 h 447675"/>
                  <a:gd name="connsiteX143" fmla="*/ 214055 w 676275"/>
                  <a:gd name="connsiteY143" fmla="*/ 400488 h 447675"/>
                  <a:gd name="connsiteX144" fmla="*/ 226457 w 676275"/>
                  <a:gd name="connsiteY144" fmla="*/ 408375 h 447675"/>
                  <a:gd name="connsiteX145" fmla="*/ 231819 w 676275"/>
                  <a:gd name="connsiteY145" fmla="*/ 414109 h 447675"/>
                  <a:gd name="connsiteX146" fmla="*/ 241563 w 676275"/>
                  <a:gd name="connsiteY146" fmla="*/ 427749 h 447675"/>
                  <a:gd name="connsiteX147" fmla="*/ 250155 w 676275"/>
                  <a:gd name="connsiteY147" fmla="*/ 433759 h 447675"/>
                  <a:gd name="connsiteX148" fmla="*/ 250155 w 676275"/>
                  <a:gd name="connsiteY148" fmla="*/ 430644 h 447675"/>
                  <a:gd name="connsiteX149" fmla="*/ 248936 w 676275"/>
                  <a:gd name="connsiteY149" fmla="*/ 429016 h 447675"/>
                  <a:gd name="connsiteX150" fmla="*/ 247012 w 676275"/>
                  <a:gd name="connsiteY150" fmla="*/ 424072 h 447675"/>
                  <a:gd name="connsiteX151" fmla="*/ 250155 w 676275"/>
                  <a:gd name="connsiteY151" fmla="*/ 424072 h 447675"/>
                  <a:gd name="connsiteX152" fmla="*/ 251660 w 676275"/>
                  <a:gd name="connsiteY152" fmla="*/ 426053 h 447675"/>
                  <a:gd name="connsiteX153" fmla="*/ 254317 w 676275"/>
                  <a:gd name="connsiteY153" fmla="*/ 428501 h 447675"/>
                  <a:gd name="connsiteX154" fmla="*/ 255775 w 676275"/>
                  <a:gd name="connsiteY154" fmla="*/ 430635 h 447675"/>
                  <a:gd name="connsiteX155" fmla="*/ 258956 w 676275"/>
                  <a:gd name="connsiteY155" fmla="*/ 430635 h 447675"/>
                  <a:gd name="connsiteX156" fmla="*/ 258956 w 676275"/>
                  <a:gd name="connsiteY156" fmla="*/ 427206 h 447675"/>
                  <a:gd name="connsiteX157" fmla="*/ 261642 w 676275"/>
                  <a:gd name="connsiteY157" fmla="*/ 427206 h 447675"/>
                  <a:gd name="connsiteX158" fmla="*/ 262633 w 676275"/>
                  <a:gd name="connsiteY158" fmla="*/ 428606 h 447675"/>
                  <a:gd name="connsiteX159" fmla="*/ 262747 w 676275"/>
                  <a:gd name="connsiteY159" fmla="*/ 429149 h 447675"/>
                  <a:gd name="connsiteX160" fmla="*/ 263119 w 676275"/>
                  <a:gd name="connsiteY160" fmla="*/ 429606 h 447675"/>
                  <a:gd name="connsiteX161" fmla="*/ 264843 w 676275"/>
                  <a:gd name="connsiteY161" fmla="*/ 430635 h 447675"/>
                  <a:gd name="connsiteX162" fmla="*/ 264843 w 676275"/>
                  <a:gd name="connsiteY162" fmla="*/ 433750 h 447675"/>
                  <a:gd name="connsiteX163" fmla="*/ 255784 w 676275"/>
                  <a:gd name="connsiteY163" fmla="*/ 433750 h 447675"/>
                  <a:gd name="connsiteX164" fmla="*/ 255784 w 676275"/>
                  <a:gd name="connsiteY164" fmla="*/ 436588 h 447675"/>
                  <a:gd name="connsiteX165" fmla="*/ 257089 w 676275"/>
                  <a:gd name="connsiteY165" fmla="*/ 437674 h 447675"/>
                  <a:gd name="connsiteX166" fmla="*/ 258966 w 676275"/>
                  <a:gd name="connsiteY166" fmla="*/ 440036 h 447675"/>
                  <a:gd name="connsiteX167" fmla="*/ 261652 w 676275"/>
                  <a:gd name="connsiteY167" fmla="*/ 436597 h 447675"/>
                  <a:gd name="connsiteX168" fmla="*/ 261652 w 676275"/>
                  <a:gd name="connsiteY168" fmla="*/ 440036 h 447675"/>
                  <a:gd name="connsiteX169" fmla="*/ 263376 w 676275"/>
                  <a:gd name="connsiteY169" fmla="*/ 438569 h 447675"/>
                  <a:gd name="connsiteX170" fmla="*/ 264643 w 676275"/>
                  <a:gd name="connsiteY170" fmla="*/ 437759 h 447675"/>
                  <a:gd name="connsiteX171" fmla="*/ 267767 w 676275"/>
                  <a:gd name="connsiteY171" fmla="*/ 436597 h 447675"/>
                  <a:gd name="connsiteX172" fmla="*/ 267767 w 676275"/>
                  <a:gd name="connsiteY172" fmla="*/ 446580 h 447675"/>
                  <a:gd name="connsiteX173" fmla="*/ 271586 w 676275"/>
                  <a:gd name="connsiteY173" fmla="*/ 438579 h 447675"/>
                  <a:gd name="connsiteX174" fmla="*/ 273644 w 676275"/>
                  <a:gd name="connsiteY174" fmla="*/ 430644 h 447675"/>
                  <a:gd name="connsiteX175" fmla="*/ 276339 w 676275"/>
                  <a:gd name="connsiteY175" fmla="*/ 430644 h 447675"/>
                  <a:gd name="connsiteX176" fmla="*/ 276339 w 676275"/>
                  <a:gd name="connsiteY176" fmla="*/ 433759 h 447675"/>
                  <a:gd name="connsiteX177" fmla="*/ 279511 w 676275"/>
                  <a:gd name="connsiteY177" fmla="*/ 433759 h 447675"/>
                  <a:gd name="connsiteX178" fmla="*/ 276901 w 676275"/>
                  <a:gd name="connsiteY178" fmla="*/ 425691 h 447675"/>
                  <a:gd name="connsiteX179" fmla="*/ 263795 w 676275"/>
                  <a:gd name="connsiteY179" fmla="*/ 418110 h 447675"/>
                  <a:gd name="connsiteX180" fmla="*/ 261652 w 676275"/>
                  <a:gd name="connsiteY180" fmla="*/ 408384 h 447675"/>
                  <a:gd name="connsiteX181" fmla="*/ 265881 w 676275"/>
                  <a:gd name="connsiteY181" fmla="*/ 411823 h 447675"/>
                  <a:gd name="connsiteX182" fmla="*/ 269624 w 676275"/>
                  <a:gd name="connsiteY182" fmla="*/ 413652 h 447675"/>
                  <a:gd name="connsiteX183" fmla="*/ 273853 w 676275"/>
                  <a:gd name="connsiteY183" fmla="*/ 413652 h 447675"/>
                  <a:gd name="connsiteX184" fmla="*/ 279511 w 676275"/>
                  <a:gd name="connsiteY184" fmla="*/ 411528 h 447675"/>
                  <a:gd name="connsiteX185" fmla="*/ 279511 w 676275"/>
                  <a:gd name="connsiteY185" fmla="*/ 408375 h 447675"/>
                  <a:gd name="connsiteX186" fmla="*/ 276587 w 676275"/>
                  <a:gd name="connsiteY186" fmla="*/ 406213 h 447675"/>
                  <a:gd name="connsiteX187" fmla="*/ 274939 w 676275"/>
                  <a:gd name="connsiteY187" fmla="*/ 403393 h 447675"/>
                  <a:gd name="connsiteX188" fmla="*/ 274796 w 676275"/>
                  <a:gd name="connsiteY188" fmla="*/ 400022 h 447675"/>
                  <a:gd name="connsiteX189" fmla="*/ 276330 w 676275"/>
                  <a:gd name="connsiteY189" fmla="*/ 396116 h 447675"/>
                  <a:gd name="connsiteX190" fmla="*/ 280178 w 676275"/>
                  <a:gd name="connsiteY190" fmla="*/ 404422 h 447675"/>
                  <a:gd name="connsiteX191" fmla="*/ 283235 w 676275"/>
                  <a:gd name="connsiteY191" fmla="*/ 407489 h 447675"/>
                  <a:gd name="connsiteX192" fmla="*/ 288312 w 676275"/>
                  <a:gd name="connsiteY192" fmla="*/ 408384 h 447675"/>
                  <a:gd name="connsiteX193" fmla="*/ 285798 w 676275"/>
                  <a:gd name="connsiteY193" fmla="*/ 405175 h 447675"/>
                  <a:gd name="connsiteX194" fmla="*/ 284531 w 676275"/>
                  <a:gd name="connsiteY194" fmla="*/ 403908 h 447675"/>
                  <a:gd name="connsiteX195" fmla="*/ 282426 w 676275"/>
                  <a:gd name="connsiteY195" fmla="*/ 402403 h 447675"/>
                  <a:gd name="connsiteX196" fmla="*/ 282426 w 676275"/>
                  <a:gd name="connsiteY196" fmla="*/ 399012 h 447675"/>
                  <a:gd name="connsiteX197" fmla="*/ 285236 w 676275"/>
                  <a:gd name="connsiteY197" fmla="*/ 400222 h 447675"/>
                  <a:gd name="connsiteX198" fmla="*/ 486956 w 676275"/>
                  <a:gd name="connsiteY198" fmla="*/ 324803 h 447675"/>
                  <a:gd name="connsiteX199" fmla="*/ 485604 w 676275"/>
                  <a:gd name="connsiteY199" fmla="*/ 323345 h 447675"/>
                  <a:gd name="connsiteX200" fmla="*/ 484022 w 676275"/>
                  <a:gd name="connsiteY200" fmla="*/ 330813 h 447675"/>
                  <a:gd name="connsiteX201" fmla="*/ 473650 w 676275"/>
                  <a:gd name="connsiteY201" fmla="*/ 351882 h 447675"/>
                  <a:gd name="connsiteX202" fmla="*/ 469640 w 676275"/>
                  <a:gd name="connsiteY202" fmla="*/ 358616 h 447675"/>
                  <a:gd name="connsiteX203" fmla="*/ 465125 w 676275"/>
                  <a:gd name="connsiteY203" fmla="*/ 362417 h 447675"/>
                  <a:gd name="connsiteX204" fmla="*/ 459048 w 676275"/>
                  <a:gd name="connsiteY204" fmla="*/ 364084 h 447675"/>
                  <a:gd name="connsiteX205" fmla="*/ 450132 w 676275"/>
                  <a:gd name="connsiteY205" fmla="*/ 364436 h 447675"/>
                  <a:gd name="connsiteX206" fmla="*/ 450132 w 676275"/>
                  <a:gd name="connsiteY206" fmla="*/ 367294 h 447675"/>
                  <a:gd name="connsiteX207" fmla="*/ 454952 w 676275"/>
                  <a:gd name="connsiteY207" fmla="*/ 372532 h 447675"/>
                  <a:gd name="connsiteX208" fmla="*/ 454238 w 676275"/>
                  <a:gd name="connsiteY208" fmla="*/ 379828 h 447675"/>
                  <a:gd name="connsiteX209" fmla="*/ 447208 w 676275"/>
                  <a:gd name="connsiteY209" fmla="*/ 396097 h 447675"/>
                  <a:gd name="connsiteX210" fmla="*/ 452942 w 676275"/>
                  <a:gd name="connsiteY210" fmla="*/ 395916 h 447675"/>
                  <a:gd name="connsiteX211" fmla="*/ 456124 w 676275"/>
                  <a:gd name="connsiteY211" fmla="*/ 392601 h 447675"/>
                  <a:gd name="connsiteX212" fmla="*/ 459162 w 676275"/>
                  <a:gd name="connsiteY212" fmla="*/ 383257 h 447675"/>
                  <a:gd name="connsiteX213" fmla="*/ 461772 w 676275"/>
                  <a:gd name="connsiteY213" fmla="*/ 378143 h 447675"/>
                  <a:gd name="connsiteX214" fmla="*/ 482127 w 676275"/>
                  <a:gd name="connsiteY214" fmla="*/ 347824 h 447675"/>
                  <a:gd name="connsiteX215" fmla="*/ 485699 w 676275"/>
                  <a:gd name="connsiteY215" fmla="*/ 340081 h 447675"/>
                  <a:gd name="connsiteX216" fmla="*/ 488242 w 676275"/>
                  <a:gd name="connsiteY216" fmla="*/ 329603 h 447675"/>
                  <a:gd name="connsiteX217" fmla="*/ 487623 w 676275"/>
                  <a:gd name="connsiteY217" fmla="*/ 326231 h 447675"/>
                  <a:gd name="connsiteX218" fmla="*/ 486956 w 676275"/>
                  <a:gd name="connsiteY218" fmla="*/ 324803 h 447675"/>
                  <a:gd name="connsiteX219" fmla="*/ 181623 w 676275"/>
                  <a:gd name="connsiteY219" fmla="*/ 372228 h 447675"/>
                  <a:gd name="connsiteX220" fmla="*/ 179279 w 676275"/>
                  <a:gd name="connsiteY220" fmla="*/ 365874 h 447675"/>
                  <a:gd name="connsiteX221" fmla="*/ 177489 w 676275"/>
                  <a:gd name="connsiteY221" fmla="*/ 355511 h 447675"/>
                  <a:gd name="connsiteX222" fmla="*/ 172612 w 676275"/>
                  <a:gd name="connsiteY222" fmla="*/ 349634 h 447675"/>
                  <a:gd name="connsiteX223" fmla="*/ 155781 w 676275"/>
                  <a:gd name="connsiteY223" fmla="*/ 342462 h 447675"/>
                  <a:gd name="connsiteX224" fmla="*/ 150724 w 676275"/>
                  <a:gd name="connsiteY224" fmla="*/ 354340 h 447675"/>
                  <a:gd name="connsiteX225" fmla="*/ 147295 w 676275"/>
                  <a:gd name="connsiteY225" fmla="*/ 367303 h 447675"/>
                  <a:gd name="connsiteX226" fmla="*/ 149466 w 676275"/>
                  <a:gd name="connsiteY226" fmla="*/ 375657 h 447675"/>
                  <a:gd name="connsiteX227" fmla="*/ 155134 w 676275"/>
                  <a:gd name="connsiteY227" fmla="*/ 378524 h 447675"/>
                  <a:gd name="connsiteX228" fmla="*/ 161772 w 676275"/>
                  <a:gd name="connsiteY228" fmla="*/ 379752 h 447675"/>
                  <a:gd name="connsiteX229" fmla="*/ 167297 w 676275"/>
                  <a:gd name="connsiteY229" fmla="*/ 383267 h 447675"/>
                  <a:gd name="connsiteX230" fmla="*/ 170478 w 676275"/>
                  <a:gd name="connsiteY230" fmla="*/ 383267 h 447675"/>
                  <a:gd name="connsiteX231" fmla="*/ 168345 w 676275"/>
                  <a:gd name="connsiteY231" fmla="*/ 379362 h 447675"/>
                  <a:gd name="connsiteX232" fmla="*/ 167497 w 676275"/>
                  <a:gd name="connsiteY232" fmla="*/ 375323 h 447675"/>
                  <a:gd name="connsiteX233" fmla="*/ 168164 w 676275"/>
                  <a:gd name="connsiteY233" fmla="*/ 371285 h 447675"/>
                  <a:gd name="connsiteX234" fmla="*/ 170469 w 676275"/>
                  <a:gd name="connsiteY234" fmla="*/ 367303 h 447675"/>
                  <a:gd name="connsiteX235" fmla="*/ 171717 w 676275"/>
                  <a:gd name="connsiteY235" fmla="*/ 378000 h 447675"/>
                  <a:gd name="connsiteX236" fmla="*/ 180318 w 676275"/>
                  <a:gd name="connsiteY236" fmla="*/ 396326 h 447675"/>
                  <a:gd name="connsiteX237" fmla="*/ 182461 w 676275"/>
                  <a:gd name="connsiteY237" fmla="*/ 403831 h 447675"/>
                  <a:gd name="connsiteX238" fmla="*/ 186204 w 676275"/>
                  <a:gd name="connsiteY238" fmla="*/ 405870 h 447675"/>
                  <a:gd name="connsiteX239" fmla="*/ 193634 w 676275"/>
                  <a:gd name="connsiteY239" fmla="*/ 407403 h 447675"/>
                  <a:gd name="connsiteX240" fmla="*/ 199187 w 676275"/>
                  <a:gd name="connsiteY240" fmla="*/ 404374 h 447675"/>
                  <a:gd name="connsiteX241" fmla="*/ 197101 w 676275"/>
                  <a:gd name="connsiteY241" fmla="*/ 392706 h 447675"/>
                  <a:gd name="connsiteX242" fmla="*/ 181623 w 676275"/>
                  <a:gd name="connsiteY242" fmla="*/ 372228 h 447675"/>
                  <a:gd name="connsiteX243" fmla="*/ 599894 w 676275"/>
                  <a:gd name="connsiteY243" fmla="*/ 149295 h 447675"/>
                  <a:gd name="connsiteX244" fmla="*/ 599408 w 676275"/>
                  <a:gd name="connsiteY244" fmla="*/ 147523 h 447675"/>
                  <a:gd name="connsiteX245" fmla="*/ 598275 w 676275"/>
                  <a:gd name="connsiteY245" fmla="*/ 145675 h 447675"/>
                  <a:gd name="connsiteX246" fmla="*/ 597379 w 676275"/>
                  <a:gd name="connsiteY246" fmla="*/ 144571 h 447675"/>
                  <a:gd name="connsiteX247" fmla="*/ 591721 w 676275"/>
                  <a:gd name="connsiteY247" fmla="*/ 143666 h 447675"/>
                  <a:gd name="connsiteX248" fmla="*/ 584683 w 676275"/>
                  <a:gd name="connsiteY248" fmla="*/ 146476 h 447675"/>
                  <a:gd name="connsiteX249" fmla="*/ 559718 w 676275"/>
                  <a:gd name="connsiteY249" fmla="*/ 161639 h 447675"/>
                  <a:gd name="connsiteX250" fmla="*/ 554803 w 676275"/>
                  <a:gd name="connsiteY250" fmla="*/ 167802 h 447675"/>
                  <a:gd name="connsiteX251" fmla="*/ 553536 w 676275"/>
                  <a:gd name="connsiteY251" fmla="*/ 168983 h 447675"/>
                  <a:gd name="connsiteX252" fmla="*/ 595589 w 676275"/>
                  <a:gd name="connsiteY252" fmla="*/ 150724 h 447675"/>
                  <a:gd name="connsiteX253" fmla="*/ 598903 w 676275"/>
                  <a:gd name="connsiteY253" fmla="*/ 150095 h 447675"/>
                  <a:gd name="connsiteX254" fmla="*/ 599894 w 676275"/>
                  <a:gd name="connsiteY254" fmla="*/ 149295 h 447675"/>
                  <a:gd name="connsiteX255" fmla="*/ 602618 w 676275"/>
                  <a:gd name="connsiteY255" fmla="*/ 299142 h 447675"/>
                  <a:gd name="connsiteX256" fmla="*/ 598703 w 676275"/>
                  <a:gd name="connsiteY256" fmla="*/ 307943 h 447675"/>
                  <a:gd name="connsiteX257" fmla="*/ 599218 w 676275"/>
                  <a:gd name="connsiteY257" fmla="*/ 316030 h 447675"/>
                  <a:gd name="connsiteX258" fmla="*/ 603380 w 676275"/>
                  <a:gd name="connsiteY258" fmla="*/ 315649 h 447675"/>
                  <a:gd name="connsiteX259" fmla="*/ 610667 w 676275"/>
                  <a:gd name="connsiteY259" fmla="*/ 305172 h 447675"/>
                  <a:gd name="connsiteX260" fmla="*/ 614267 w 676275"/>
                  <a:gd name="connsiteY260" fmla="*/ 301457 h 447675"/>
                  <a:gd name="connsiteX261" fmla="*/ 615782 w 676275"/>
                  <a:gd name="connsiteY261" fmla="*/ 295313 h 447675"/>
                  <a:gd name="connsiteX262" fmla="*/ 609705 w 676275"/>
                  <a:gd name="connsiteY262" fmla="*/ 294246 h 447675"/>
                  <a:gd name="connsiteX263" fmla="*/ 602618 w 676275"/>
                  <a:gd name="connsiteY263" fmla="*/ 299142 h 447675"/>
                  <a:gd name="connsiteX264" fmla="*/ 621087 w 676275"/>
                  <a:gd name="connsiteY264" fmla="*/ 130931 h 447675"/>
                  <a:gd name="connsiteX265" fmla="*/ 617401 w 676275"/>
                  <a:gd name="connsiteY265" fmla="*/ 132702 h 447675"/>
                  <a:gd name="connsiteX266" fmla="*/ 603161 w 676275"/>
                  <a:gd name="connsiteY266" fmla="*/ 137236 h 447675"/>
                  <a:gd name="connsiteX267" fmla="*/ 603161 w 676275"/>
                  <a:gd name="connsiteY267" fmla="*/ 140065 h 447675"/>
                  <a:gd name="connsiteX268" fmla="*/ 614020 w 676275"/>
                  <a:gd name="connsiteY268" fmla="*/ 137732 h 447675"/>
                  <a:gd name="connsiteX269" fmla="*/ 622878 w 676275"/>
                  <a:gd name="connsiteY269" fmla="*/ 138246 h 447675"/>
                  <a:gd name="connsiteX270" fmla="*/ 619611 w 676275"/>
                  <a:gd name="connsiteY270" fmla="*/ 140122 h 447675"/>
                  <a:gd name="connsiteX271" fmla="*/ 617096 w 676275"/>
                  <a:gd name="connsiteY271" fmla="*/ 142904 h 447675"/>
                  <a:gd name="connsiteX272" fmla="*/ 615220 w 676275"/>
                  <a:gd name="connsiteY272" fmla="*/ 146666 h 447675"/>
                  <a:gd name="connsiteX273" fmla="*/ 614572 w 676275"/>
                  <a:gd name="connsiteY273" fmla="*/ 144675 h 447675"/>
                  <a:gd name="connsiteX274" fmla="*/ 612277 w 676275"/>
                  <a:gd name="connsiteY274" fmla="*/ 140056 h 447675"/>
                  <a:gd name="connsiteX275" fmla="*/ 610314 w 676275"/>
                  <a:gd name="connsiteY275" fmla="*/ 145333 h 447675"/>
                  <a:gd name="connsiteX276" fmla="*/ 609286 w 676275"/>
                  <a:gd name="connsiteY276" fmla="*/ 150076 h 447675"/>
                  <a:gd name="connsiteX277" fmla="*/ 614915 w 676275"/>
                  <a:gd name="connsiteY277" fmla="*/ 149209 h 447675"/>
                  <a:gd name="connsiteX278" fmla="*/ 644166 w 676275"/>
                  <a:gd name="connsiteY278" fmla="*/ 138960 h 447675"/>
                  <a:gd name="connsiteX279" fmla="*/ 647414 w 676275"/>
                  <a:gd name="connsiteY279" fmla="*/ 137217 h 447675"/>
                  <a:gd name="connsiteX280" fmla="*/ 650100 w 676275"/>
                  <a:gd name="connsiteY280" fmla="*/ 137217 h 447675"/>
                  <a:gd name="connsiteX281" fmla="*/ 653520 w 676275"/>
                  <a:gd name="connsiteY281" fmla="*/ 141046 h 447675"/>
                  <a:gd name="connsiteX282" fmla="*/ 660102 w 676275"/>
                  <a:gd name="connsiteY282" fmla="*/ 138389 h 447675"/>
                  <a:gd name="connsiteX283" fmla="*/ 676761 w 676275"/>
                  <a:gd name="connsiteY283" fmla="*/ 127473 h 447675"/>
                  <a:gd name="connsiteX284" fmla="*/ 676761 w 676275"/>
                  <a:gd name="connsiteY284" fmla="*/ 124597 h 447675"/>
                  <a:gd name="connsiteX285" fmla="*/ 621087 w 676275"/>
                  <a:gd name="connsiteY285" fmla="*/ 130931 h 447675"/>
                  <a:gd name="connsiteX286" fmla="*/ 568033 w 676275"/>
                  <a:gd name="connsiteY286" fmla="*/ 301343 h 447675"/>
                  <a:gd name="connsiteX287" fmla="*/ 564814 w 676275"/>
                  <a:gd name="connsiteY287" fmla="*/ 309134 h 447675"/>
                  <a:gd name="connsiteX288" fmla="*/ 567290 w 676275"/>
                  <a:gd name="connsiteY288" fmla="*/ 313354 h 447675"/>
                  <a:gd name="connsiteX289" fmla="*/ 571576 w 676275"/>
                  <a:gd name="connsiteY289" fmla="*/ 315840 h 447675"/>
                  <a:gd name="connsiteX290" fmla="*/ 573891 w 676275"/>
                  <a:gd name="connsiteY290" fmla="*/ 318630 h 447675"/>
                  <a:gd name="connsiteX291" fmla="*/ 573195 w 676275"/>
                  <a:gd name="connsiteY291" fmla="*/ 323964 h 447675"/>
                  <a:gd name="connsiteX292" fmla="*/ 565080 w 676275"/>
                  <a:gd name="connsiteY292" fmla="*/ 339309 h 447675"/>
                  <a:gd name="connsiteX293" fmla="*/ 572738 w 676275"/>
                  <a:gd name="connsiteY293" fmla="*/ 335604 h 447675"/>
                  <a:gd name="connsiteX294" fmla="*/ 579015 w 676275"/>
                  <a:gd name="connsiteY294" fmla="*/ 330298 h 447675"/>
                  <a:gd name="connsiteX295" fmla="*/ 582149 w 676275"/>
                  <a:gd name="connsiteY295" fmla="*/ 323231 h 447675"/>
                  <a:gd name="connsiteX296" fmla="*/ 579977 w 676275"/>
                  <a:gd name="connsiteY296" fmla="*/ 314192 h 447675"/>
                  <a:gd name="connsiteX297" fmla="*/ 582616 w 676275"/>
                  <a:gd name="connsiteY297" fmla="*/ 314192 h 447675"/>
                  <a:gd name="connsiteX298" fmla="*/ 584025 w 676275"/>
                  <a:gd name="connsiteY298" fmla="*/ 315249 h 447675"/>
                  <a:gd name="connsiteX299" fmla="*/ 588483 w 676275"/>
                  <a:gd name="connsiteY299" fmla="*/ 317040 h 447675"/>
                  <a:gd name="connsiteX300" fmla="*/ 588483 w 676275"/>
                  <a:gd name="connsiteY300" fmla="*/ 314192 h 447675"/>
                  <a:gd name="connsiteX301" fmla="*/ 573557 w 676275"/>
                  <a:gd name="connsiteY301" fmla="*/ 302990 h 447675"/>
                  <a:gd name="connsiteX302" fmla="*/ 568033 w 676275"/>
                  <a:gd name="connsiteY302" fmla="*/ 301343 h 447675"/>
                  <a:gd name="connsiteX303" fmla="*/ 556098 w 676275"/>
                  <a:gd name="connsiteY303" fmla="*/ 122911 h 447675"/>
                  <a:gd name="connsiteX304" fmla="*/ 557841 w 676275"/>
                  <a:gd name="connsiteY304" fmla="*/ 121330 h 447675"/>
                  <a:gd name="connsiteX305" fmla="*/ 561651 w 676275"/>
                  <a:gd name="connsiteY305" fmla="*/ 120901 h 447675"/>
                  <a:gd name="connsiteX306" fmla="*/ 569471 w 676275"/>
                  <a:gd name="connsiteY306" fmla="*/ 121187 h 447675"/>
                  <a:gd name="connsiteX307" fmla="*/ 576643 w 676275"/>
                  <a:gd name="connsiteY307" fmla="*/ 108566 h 447675"/>
                  <a:gd name="connsiteX308" fmla="*/ 573786 w 676275"/>
                  <a:gd name="connsiteY308" fmla="*/ 105709 h 447675"/>
                  <a:gd name="connsiteX309" fmla="*/ 575177 w 676275"/>
                  <a:gd name="connsiteY309" fmla="*/ 102937 h 447675"/>
                  <a:gd name="connsiteX310" fmla="*/ 577672 w 676275"/>
                  <a:gd name="connsiteY310" fmla="*/ 100641 h 447675"/>
                  <a:gd name="connsiteX311" fmla="*/ 581111 w 676275"/>
                  <a:gd name="connsiteY311" fmla="*/ 99327 h 447675"/>
                  <a:gd name="connsiteX312" fmla="*/ 585730 w 676275"/>
                  <a:gd name="connsiteY312" fmla="*/ 99403 h 447675"/>
                  <a:gd name="connsiteX313" fmla="*/ 584683 w 676275"/>
                  <a:gd name="connsiteY313" fmla="*/ 96403 h 447675"/>
                  <a:gd name="connsiteX314" fmla="*/ 583463 w 676275"/>
                  <a:gd name="connsiteY314" fmla="*/ 89830 h 447675"/>
                  <a:gd name="connsiteX315" fmla="*/ 582511 w 676275"/>
                  <a:gd name="connsiteY315" fmla="*/ 86830 h 447675"/>
                  <a:gd name="connsiteX316" fmla="*/ 588378 w 676275"/>
                  <a:gd name="connsiteY316" fmla="*/ 89383 h 447675"/>
                  <a:gd name="connsiteX317" fmla="*/ 586664 w 676275"/>
                  <a:gd name="connsiteY317" fmla="*/ 82772 h 447675"/>
                  <a:gd name="connsiteX318" fmla="*/ 583130 w 676275"/>
                  <a:gd name="connsiteY318" fmla="*/ 78791 h 447675"/>
                  <a:gd name="connsiteX319" fmla="*/ 577967 w 676275"/>
                  <a:gd name="connsiteY319" fmla="*/ 77019 h 447675"/>
                  <a:gd name="connsiteX320" fmla="*/ 571033 w 676275"/>
                  <a:gd name="connsiteY320" fmla="*/ 77076 h 447675"/>
                  <a:gd name="connsiteX321" fmla="*/ 571033 w 676275"/>
                  <a:gd name="connsiteY321" fmla="*/ 73914 h 447675"/>
                  <a:gd name="connsiteX322" fmla="*/ 577329 w 676275"/>
                  <a:gd name="connsiteY322" fmla="*/ 70876 h 447675"/>
                  <a:gd name="connsiteX323" fmla="*/ 584454 w 676275"/>
                  <a:gd name="connsiteY323" fmla="*/ 68980 h 447675"/>
                  <a:gd name="connsiteX324" fmla="*/ 589940 w 676275"/>
                  <a:gd name="connsiteY324" fmla="*/ 71218 h 447675"/>
                  <a:gd name="connsiteX325" fmla="*/ 591598 w 676275"/>
                  <a:gd name="connsiteY325" fmla="*/ 80515 h 447675"/>
                  <a:gd name="connsiteX326" fmla="*/ 594522 w 676275"/>
                  <a:gd name="connsiteY326" fmla="*/ 77086 h 447675"/>
                  <a:gd name="connsiteX327" fmla="*/ 597151 w 676275"/>
                  <a:gd name="connsiteY327" fmla="*/ 83391 h 447675"/>
                  <a:gd name="connsiteX328" fmla="*/ 600399 w 676275"/>
                  <a:gd name="connsiteY328" fmla="*/ 83391 h 447675"/>
                  <a:gd name="connsiteX329" fmla="*/ 599704 w 676275"/>
                  <a:gd name="connsiteY329" fmla="*/ 77334 h 447675"/>
                  <a:gd name="connsiteX330" fmla="*/ 599056 w 676275"/>
                  <a:gd name="connsiteY330" fmla="*/ 75905 h 447675"/>
                  <a:gd name="connsiteX331" fmla="*/ 597160 w 676275"/>
                  <a:gd name="connsiteY331" fmla="*/ 73924 h 447675"/>
                  <a:gd name="connsiteX332" fmla="*/ 597160 w 676275"/>
                  <a:gd name="connsiteY332" fmla="*/ 70771 h 447675"/>
                  <a:gd name="connsiteX333" fmla="*/ 600408 w 676275"/>
                  <a:gd name="connsiteY333" fmla="*/ 67894 h 447675"/>
                  <a:gd name="connsiteX334" fmla="*/ 603037 w 676275"/>
                  <a:gd name="connsiteY334" fmla="*/ 67894 h 447675"/>
                  <a:gd name="connsiteX335" fmla="*/ 602704 w 676275"/>
                  <a:gd name="connsiteY335" fmla="*/ 76067 h 447675"/>
                  <a:gd name="connsiteX336" fmla="*/ 603971 w 676275"/>
                  <a:gd name="connsiteY336" fmla="*/ 82544 h 447675"/>
                  <a:gd name="connsiteX337" fmla="*/ 607019 w 676275"/>
                  <a:gd name="connsiteY337" fmla="*/ 85592 h 447675"/>
                  <a:gd name="connsiteX338" fmla="*/ 612153 w 676275"/>
                  <a:gd name="connsiteY338" fmla="*/ 83391 h 447675"/>
                  <a:gd name="connsiteX339" fmla="*/ 615601 w 676275"/>
                  <a:gd name="connsiteY339" fmla="*/ 70552 h 447675"/>
                  <a:gd name="connsiteX340" fmla="*/ 618544 w 676275"/>
                  <a:gd name="connsiteY340" fmla="*/ 66265 h 447675"/>
                  <a:gd name="connsiteX341" fmla="*/ 620963 w 676275"/>
                  <a:gd name="connsiteY341" fmla="*/ 73933 h 447675"/>
                  <a:gd name="connsiteX342" fmla="*/ 623821 w 676275"/>
                  <a:gd name="connsiteY342" fmla="*/ 73933 h 447675"/>
                  <a:gd name="connsiteX343" fmla="*/ 627088 w 676275"/>
                  <a:gd name="connsiteY343" fmla="*/ 69818 h 447675"/>
                  <a:gd name="connsiteX344" fmla="*/ 627564 w 676275"/>
                  <a:gd name="connsiteY344" fmla="*/ 67866 h 447675"/>
                  <a:gd name="connsiteX345" fmla="*/ 626773 w 676275"/>
                  <a:gd name="connsiteY345" fmla="*/ 64475 h 447675"/>
                  <a:gd name="connsiteX346" fmla="*/ 633136 w 676275"/>
                  <a:gd name="connsiteY346" fmla="*/ 65646 h 447675"/>
                  <a:gd name="connsiteX347" fmla="*/ 638689 w 676275"/>
                  <a:gd name="connsiteY347" fmla="*/ 67980 h 447675"/>
                  <a:gd name="connsiteX348" fmla="*/ 642566 w 676275"/>
                  <a:gd name="connsiteY348" fmla="*/ 72123 h 447675"/>
                  <a:gd name="connsiteX349" fmla="*/ 644052 w 676275"/>
                  <a:gd name="connsiteY349" fmla="*/ 78800 h 447675"/>
                  <a:gd name="connsiteX350" fmla="*/ 644604 w 676275"/>
                  <a:gd name="connsiteY350" fmla="*/ 80239 h 447675"/>
                  <a:gd name="connsiteX351" fmla="*/ 645709 w 676275"/>
                  <a:gd name="connsiteY351" fmla="*/ 82106 h 447675"/>
                  <a:gd name="connsiteX352" fmla="*/ 646786 w 676275"/>
                  <a:gd name="connsiteY352" fmla="*/ 84582 h 447675"/>
                  <a:gd name="connsiteX353" fmla="*/ 647290 w 676275"/>
                  <a:gd name="connsiteY353" fmla="*/ 88135 h 447675"/>
                  <a:gd name="connsiteX354" fmla="*/ 646138 w 676275"/>
                  <a:gd name="connsiteY354" fmla="*/ 89773 h 447675"/>
                  <a:gd name="connsiteX355" fmla="*/ 643652 w 676275"/>
                  <a:gd name="connsiteY355" fmla="*/ 91850 h 447675"/>
                  <a:gd name="connsiteX356" fmla="*/ 641509 w 676275"/>
                  <a:gd name="connsiteY356" fmla="*/ 94869 h 447675"/>
                  <a:gd name="connsiteX357" fmla="*/ 641404 w 676275"/>
                  <a:gd name="connsiteY357" fmla="*/ 99422 h 447675"/>
                  <a:gd name="connsiteX358" fmla="*/ 647281 w 676275"/>
                  <a:gd name="connsiteY358" fmla="*/ 106699 h 447675"/>
                  <a:gd name="connsiteX359" fmla="*/ 655386 w 676275"/>
                  <a:gd name="connsiteY359" fmla="*/ 100994 h 447675"/>
                  <a:gd name="connsiteX360" fmla="*/ 664578 w 676275"/>
                  <a:gd name="connsiteY360" fmla="*/ 91402 h 447675"/>
                  <a:gd name="connsiteX361" fmla="*/ 673722 w 676275"/>
                  <a:gd name="connsiteY361" fmla="*/ 86839 h 447675"/>
                  <a:gd name="connsiteX362" fmla="*/ 653501 w 676275"/>
                  <a:gd name="connsiteY362" fmla="*/ 66008 h 447675"/>
                  <a:gd name="connsiteX363" fmla="*/ 647814 w 676275"/>
                  <a:gd name="connsiteY363" fmla="*/ 64418 h 447675"/>
                  <a:gd name="connsiteX364" fmla="*/ 632870 w 676275"/>
                  <a:gd name="connsiteY364" fmla="*/ 48168 h 447675"/>
                  <a:gd name="connsiteX365" fmla="*/ 620658 w 676275"/>
                  <a:gd name="connsiteY365" fmla="*/ 39024 h 447675"/>
                  <a:gd name="connsiteX366" fmla="*/ 615382 w 676275"/>
                  <a:gd name="connsiteY366" fmla="*/ 33890 h 447675"/>
                  <a:gd name="connsiteX367" fmla="*/ 610657 w 676275"/>
                  <a:gd name="connsiteY367" fmla="*/ 25956 h 447675"/>
                  <a:gd name="connsiteX368" fmla="*/ 608686 w 676275"/>
                  <a:gd name="connsiteY368" fmla="*/ 20231 h 447675"/>
                  <a:gd name="connsiteX369" fmla="*/ 605476 w 676275"/>
                  <a:gd name="connsiteY369" fmla="*/ 15859 h 447675"/>
                  <a:gd name="connsiteX370" fmla="*/ 596570 w 676275"/>
                  <a:gd name="connsiteY370" fmla="*/ 11935 h 447675"/>
                  <a:gd name="connsiteX371" fmla="*/ 582082 w 676275"/>
                  <a:gd name="connsiteY371" fmla="*/ 8163 h 447675"/>
                  <a:gd name="connsiteX372" fmla="*/ 574443 w 676275"/>
                  <a:gd name="connsiteY372" fmla="*/ 7144 h 447675"/>
                  <a:gd name="connsiteX373" fmla="*/ 567871 w 676275"/>
                  <a:gd name="connsiteY373" fmla="*/ 7458 h 447675"/>
                  <a:gd name="connsiteX374" fmla="*/ 561251 w 676275"/>
                  <a:gd name="connsiteY374" fmla="*/ 10039 h 447675"/>
                  <a:gd name="connsiteX375" fmla="*/ 544439 w 676275"/>
                  <a:gd name="connsiteY375" fmla="*/ 22612 h 447675"/>
                  <a:gd name="connsiteX376" fmla="*/ 536534 w 676275"/>
                  <a:gd name="connsiteY376" fmla="*/ 25889 h 447675"/>
                  <a:gd name="connsiteX377" fmla="*/ 511350 w 676275"/>
                  <a:gd name="connsiteY377" fmla="*/ 31452 h 447675"/>
                  <a:gd name="connsiteX378" fmla="*/ 502606 w 676275"/>
                  <a:gd name="connsiteY378" fmla="*/ 31452 h 447675"/>
                  <a:gd name="connsiteX379" fmla="*/ 484613 w 676275"/>
                  <a:gd name="connsiteY379" fmla="*/ 29042 h 447675"/>
                  <a:gd name="connsiteX380" fmla="*/ 476898 w 676275"/>
                  <a:gd name="connsiteY380" fmla="*/ 30042 h 447675"/>
                  <a:gd name="connsiteX381" fmla="*/ 474107 w 676275"/>
                  <a:gd name="connsiteY381" fmla="*/ 32518 h 447675"/>
                  <a:gd name="connsiteX382" fmla="*/ 470563 w 676275"/>
                  <a:gd name="connsiteY382" fmla="*/ 39872 h 447675"/>
                  <a:gd name="connsiteX383" fmla="*/ 466944 w 676275"/>
                  <a:gd name="connsiteY383" fmla="*/ 42453 h 447675"/>
                  <a:gd name="connsiteX384" fmla="*/ 463286 w 676275"/>
                  <a:gd name="connsiteY384" fmla="*/ 42567 h 447675"/>
                  <a:gd name="connsiteX385" fmla="*/ 458924 w 676275"/>
                  <a:gd name="connsiteY385" fmla="*/ 41377 h 447675"/>
                  <a:gd name="connsiteX386" fmla="*/ 451456 w 676275"/>
                  <a:gd name="connsiteY386" fmla="*/ 38386 h 447675"/>
                  <a:gd name="connsiteX387" fmla="*/ 445970 w 676275"/>
                  <a:gd name="connsiteY387" fmla="*/ 35719 h 447675"/>
                  <a:gd name="connsiteX388" fmla="*/ 444246 w 676275"/>
                  <a:gd name="connsiteY388" fmla="*/ 19479 h 447675"/>
                  <a:gd name="connsiteX389" fmla="*/ 439483 w 676275"/>
                  <a:gd name="connsiteY389" fmla="*/ 12335 h 447675"/>
                  <a:gd name="connsiteX390" fmla="*/ 430949 w 676275"/>
                  <a:gd name="connsiteY390" fmla="*/ 9973 h 447675"/>
                  <a:gd name="connsiteX391" fmla="*/ 424024 w 676275"/>
                  <a:gd name="connsiteY391" fmla="*/ 13059 h 447675"/>
                  <a:gd name="connsiteX392" fmla="*/ 412414 w 676275"/>
                  <a:gd name="connsiteY392" fmla="*/ 25308 h 447675"/>
                  <a:gd name="connsiteX393" fmla="*/ 397488 w 676275"/>
                  <a:gd name="connsiteY393" fmla="*/ 34328 h 447675"/>
                  <a:gd name="connsiteX394" fmla="*/ 391220 w 676275"/>
                  <a:gd name="connsiteY394" fmla="*/ 28251 h 447675"/>
                  <a:gd name="connsiteX395" fmla="*/ 351730 w 676275"/>
                  <a:gd name="connsiteY395" fmla="*/ 54359 h 447675"/>
                  <a:gd name="connsiteX396" fmla="*/ 348053 w 676275"/>
                  <a:gd name="connsiteY396" fmla="*/ 59750 h 447675"/>
                  <a:gd name="connsiteX397" fmla="*/ 344386 w 676275"/>
                  <a:gd name="connsiteY397" fmla="*/ 67361 h 447675"/>
                  <a:gd name="connsiteX398" fmla="*/ 353778 w 676275"/>
                  <a:gd name="connsiteY398" fmla="*/ 86325 h 447675"/>
                  <a:gd name="connsiteX399" fmla="*/ 354911 w 676275"/>
                  <a:gd name="connsiteY399" fmla="*/ 93288 h 447675"/>
                  <a:gd name="connsiteX400" fmla="*/ 354835 w 676275"/>
                  <a:gd name="connsiteY400" fmla="*/ 100289 h 447675"/>
                  <a:gd name="connsiteX401" fmla="*/ 351987 w 676275"/>
                  <a:gd name="connsiteY401" fmla="*/ 109261 h 447675"/>
                  <a:gd name="connsiteX402" fmla="*/ 347453 w 676275"/>
                  <a:gd name="connsiteY402" fmla="*/ 116215 h 447675"/>
                  <a:gd name="connsiteX403" fmla="*/ 340185 w 676275"/>
                  <a:gd name="connsiteY403" fmla="*/ 123244 h 447675"/>
                  <a:gd name="connsiteX404" fmla="*/ 329965 w 676275"/>
                  <a:gd name="connsiteY404" fmla="*/ 129454 h 447675"/>
                  <a:gd name="connsiteX405" fmla="*/ 302647 w 676275"/>
                  <a:gd name="connsiteY405" fmla="*/ 140122 h 447675"/>
                  <a:gd name="connsiteX406" fmla="*/ 291208 w 676275"/>
                  <a:gd name="connsiteY406" fmla="*/ 142932 h 447675"/>
                  <a:gd name="connsiteX407" fmla="*/ 275987 w 676275"/>
                  <a:gd name="connsiteY407" fmla="*/ 144552 h 447675"/>
                  <a:gd name="connsiteX408" fmla="*/ 254194 w 676275"/>
                  <a:gd name="connsiteY408" fmla="*/ 156248 h 447675"/>
                  <a:gd name="connsiteX409" fmla="*/ 251136 w 676275"/>
                  <a:gd name="connsiteY409" fmla="*/ 159820 h 447675"/>
                  <a:gd name="connsiteX410" fmla="*/ 247345 w 676275"/>
                  <a:gd name="connsiteY410" fmla="*/ 165697 h 447675"/>
                  <a:gd name="connsiteX411" fmla="*/ 242649 w 676275"/>
                  <a:gd name="connsiteY411" fmla="*/ 194720 h 447675"/>
                  <a:gd name="connsiteX412" fmla="*/ 239620 w 676275"/>
                  <a:gd name="connsiteY412" fmla="*/ 204464 h 447675"/>
                  <a:gd name="connsiteX413" fmla="*/ 236086 w 676275"/>
                  <a:gd name="connsiteY413" fmla="*/ 213217 h 447675"/>
                  <a:gd name="connsiteX414" fmla="*/ 232286 w 676275"/>
                  <a:gd name="connsiteY414" fmla="*/ 219332 h 447675"/>
                  <a:gd name="connsiteX415" fmla="*/ 225542 w 676275"/>
                  <a:gd name="connsiteY415" fmla="*/ 223295 h 447675"/>
                  <a:gd name="connsiteX416" fmla="*/ 215284 w 676275"/>
                  <a:gd name="connsiteY416" fmla="*/ 226143 h 447675"/>
                  <a:gd name="connsiteX417" fmla="*/ 195234 w 676275"/>
                  <a:gd name="connsiteY417" fmla="*/ 228924 h 447675"/>
                  <a:gd name="connsiteX418" fmla="*/ 172507 w 676275"/>
                  <a:gd name="connsiteY418" fmla="*/ 235972 h 447675"/>
                  <a:gd name="connsiteX419" fmla="*/ 144523 w 676275"/>
                  <a:gd name="connsiteY419" fmla="*/ 236201 h 447675"/>
                  <a:gd name="connsiteX420" fmla="*/ 52883 w 676275"/>
                  <a:gd name="connsiteY420" fmla="*/ 221437 h 447675"/>
                  <a:gd name="connsiteX421" fmla="*/ 47482 w 676275"/>
                  <a:gd name="connsiteY421" fmla="*/ 231096 h 447675"/>
                  <a:gd name="connsiteX422" fmla="*/ 40148 w 676275"/>
                  <a:gd name="connsiteY422" fmla="*/ 241640 h 447675"/>
                  <a:gd name="connsiteX423" fmla="*/ 35605 w 676275"/>
                  <a:gd name="connsiteY423" fmla="*/ 246755 h 447675"/>
                  <a:gd name="connsiteX424" fmla="*/ 30947 w 676275"/>
                  <a:gd name="connsiteY424" fmla="*/ 250803 h 447675"/>
                  <a:gd name="connsiteX425" fmla="*/ 25755 w 676275"/>
                  <a:gd name="connsiteY425" fmla="*/ 253765 h 447675"/>
                  <a:gd name="connsiteX426" fmla="*/ 14687 w 676275"/>
                  <a:gd name="connsiteY426" fmla="*/ 257642 h 447675"/>
                  <a:gd name="connsiteX427" fmla="*/ 10135 w 676275"/>
                  <a:gd name="connsiteY427" fmla="*/ 261109 h 447675"/>
                  <a:gd name="connsiteX428" fmla="*/ 7744 w 676275"/>
                  <a:gd name="connsiteY428" fmla="*/ 265147 h 447675"/>
                  <a:gd name="connsiteX429" fmla="*/ 7144 w 676275"/>
                  <a:gd name="connsiteY429" fmla="*/ 270882 h 447675"/>
                  <a:gd name="connsiteX430" fmla="*/ 7686 w 676275"/>
                  <a:gd name="connsiteY430" fmla="*/ 276463 h 447675"/>
                  <a:gd name="connsiteX431" fmla="*/ 9344 w 676275"/>
                  <a:gd name="connsiteY431" fmla="*/ 280997 h 447675"/>
                  <a:gd name="connsiteX432" fmla="*/ 14697 w 676275"/>
                  <a:gd name="connsiteY432" fmla="*/ 284178 h 447675"/>
                  <a:gd name="connsiteX433" fmla="*/ 23889 w 676275"/>
                  <a:gd name="connsiteY433" fmla="*/ 286417 h 447675"/>
                  <a:gd name="connsiteX434" fmla="*/ 66542 w 676275"/>
                  <a:gd name="connsiteY434" fmla="*/ 291408 h 447675"/>
                  <a:gd name="connsiteX435" fmla="*/ 78410 w 676275"/>
                  <a:gd name="connsiteY435" fmla="*/ 298914 h 447675"/>
                  <a:gd name="connsiteX436" fmla="*/ 94945 w 676275"/>
                  <a:gd name="connsiteY436" fmla="*/ 302533 h 447675"/>
                  <a:gd name="connsiteX437" fmla="*/ 97936 w 676275"/>
                  <a:gd name="connsiteY437" fmla="*/ 302333 h 447675"/>
                  <a:gd name="connsiteX438" fmla="*/ 97936 w 676275"/>
                  <a:gd name="connsiteY438" fmla="*/ 302333 h 447675"/>
                  <a:gd name="connsiteX439" fmla="*/ 94231 w 676275"/>
                  <a:gd name="connsiteY439" fmla="*/ 301333 h 447675"/>
                  <a:gd name="connsiteX440" fmla="*/ 101355 w 676275"/>
                  <a:gd name="connsiteY440" fmla="*/ 299180 h 447675"/>
                  <a:gd name="connsiteX441" fmla="*/ 110661 w 676275"/>
                  <a:gd name="connsiteY441" fmla="*/ 301200 h 447675"/>
                  <a:gd name="connsiteX442" fmla="*/ 126740 w 676275"/>
                  <a:gd name="connsiteY442" fmla="*/ 307924 h 447675"/>
                  <a:gd name="connsiteX443" fmla="*/ 126740 w 676275"/>
                  <a:gd name="connsiteY443" fmla="*/ 304467 h 447675"/>
                  <a:gd name="connsiteX444" fmla="*/ 123530 w 676275"/>
                  <a:gd name="connsiteY444" fmla="*/ 304467 h 447675"/>
                  <a:gd name="connsiteX445" fmla="*/ 123530 w 676275"/>
                  <a:gd name="connsiteY445" fmla="*/ 301333 h 447675"/>
                  <a:gd name="connsiteX446" fmla="*/ 132331 w 676275"/>
                  <a:gd name="connsiteY446" fmla="*/ 296866 h 447675"/>
                  <a:gd name="connsiteX447" fmla="*/ 138912 w 676275"/>
                  <a:gd name="connsiteY447" fmla="*/ 299314 h 447675"/>
                  <a:gd name="connsiteX448" fmla="*/ 145885 w 676275"/>
                  <a:gd name="connsiteY448" fmla="*/ 303552 h 447675"/>
                  <a:gd name="connsiteX449" fmla="*/ 155781 w 676275"/>
                  <a:gd name="connsiteY449" fmla="*/ 304457 h 447675"/>
                  <a:gd name="connsiteX450" fmla="*/ 154848 w 676275"/>
                  <a:gd name="connsiteY450" fmla="*/ 302943 h 447675"/>
                  <a:gd name="connsiteX451" fmla="*/ 153781 w 676275"/>
                  <a:gd name="connsiteY451" fmla="*/ 299514 h 447675"/>
                  <a:gd name="connsiteX452" fmla="*/ 152857 w 676275"/>
                  <a:gd name="connsiteY452" fmla="*/ 297923 h 447675"/>
                  <a:gd name="connsiteX453" fmla="*/ 157448 w 676275"/>
                  <a:gd name="connsiteY453" fmla="*/ 297952 h 447675"/>
                  <a:gd name="connsiteX454" fmla="*/ 161230 w 676275"/>
                  <a:gd name="connsiteY454" fmla="*/ 299209 h 447675"/>
                  <a:gd name="connsiteX455" fmla="*/ 164487 w 676275"/>
                  <a:gd name="connsiteY455" fmla="*/ 301485 h 447675"/>
                  <a:gd name="connsiteX456" fmla="*/ 167278 w 676275"/>
                  <a:gd name="connsiteY456" fmla="*/ 304467 h 447675"/>
                  <a:gd name="connsiteX457" fmla="*/ 161468 w 676275"/>
                  <a:gd name="connsiteY457" fmla="*/ 309724 h 447675"/>
                  <a:gd name="connsiteX458" fmla="*/ 163087 w 676275"/>
                  <a:gd name="connsiteY458" fmla="*/ 312830 h 447675"/>
                  <a:gd name="connsiteX459" fmla="*/ 167554 w 676275"/>
                  <a:gd name="connsiteY459" fmla="*/ 314925 h 447675"/>
                  <a:gd name="connsiteX460" fmla="*/ 170469 w 676275"/>
                  <a:gd name="connsiteY460" fmla="*/ 317040 h 447675"/>
                  <a:gd name="connsiteX461" fmla="*/ 170926 w 676275"/>
                  <a:gd name="connsiteY461" fmla="*/ 321650 h 447675"/>
                  <a:gd name="connsiteX462" fmla="*/ 169307 w 676275"/>
                  <a:gd name="connsiteY462" fmla="*/ 324669 h 447675"/>
                  <a:gd name="connsiteX463" fmla="*/ 165020 w 676275"/>
                  <a:gd name="connsiteY463" fmla="*/ 326260 h 447675"/>
                  <a:gd name="connsiteX464" fmla="*/ 157258 w 676275"/>
                  <a:gd name="connsiteY464" fmla="*/ 326765 h 447675"/>
                  <a:gd name="connsiteX465" fmla="*/ 150238 w 676275"/>
                  <a:gd name="connsiteY465" fmla="*/ 330213 h 447675"/>
                  <a:gd name="connsiteX466" fmla="*/ 154857 w 676275"/>
                  <a:gd name="connsiteY466" fmla="*/ 337042 h 447675"/>
                  <a:gd name="connsiteX467" fmla="*/ 164630 w 676275"/>
                  <a:gd name="connsiteY467" fmla="*/ 341871 h 447675"/>
                  <a:gd name="connsiteX468" fmla="*/ 173403 w 676275"/>
                  <a:gd name="connsiteY468" fmla="*/ 339300 h 447675"/>
                  <a:gd name="connsiteX469" fmla="*/ 176355 w 676275"/>
                  <a:gd name="connsiteY469" fmla="*/ 339300 h 447675"/>
                  <a:gd name="connsiteX470" fmla="*/ 177279 w 676275"/>
                  <a:gd name="connsiteY470" fmla="*/ 342529 h 447675"/>
                  <a:gd name="connsiteX471" fmla="*/ 177803 w 676275"/>
                  <a:gd name="connsiteY471" fmla="*/ 343205 h 447675"/>
                  <a:gd name="connsiteX472" fmla="*/ 176365 w 676275"/>
                  <a:gd name="connsiteY472" fmla="*/ 345586 h 447675"/>
                  <a:gd name="connsiteX473" fmla="*/ 184499 w 676275"/>
                  <a:gd name="connsiteY473" fmla="*/ 352025 h 447675"/>
                  <a:gd name="connsiteX474" fmla="*/ 187804 w 676275"/>
                  <a:gd name="connsiteY474" fmla="*/ 361493 h 447675"/>
                  <a:gd name="connsiteX475" fmla="*/ 191243 w 676275"/>
                  <a:gd name="connsiteY475" fmla="*/ 364560 h 447675"/>
                  <a:gd name="connsiteX476" fmla="*/ 199854 w 676275"/>
                  <a:gd name="connsiteY476" fmla="*/ 351873 h 447675"/>
                  <a:gd name="connsiteX477" fmla="*/ 197444 w 676275"/>
                  <a:gd name="connsiteY477" fmla="*/ 349663 h 447675"/>
                  <a:gd name="connsiteX478" fmla="*/ 195758 w 676275"/>
                  <a:gd name="connsiteY478" fmla="*/ 346853 h 447675"/>
                  <a:gd name="connsiteX479" fmla="*/ 194491 w 676275"/>
                  <a:gd name="connsiteY479" fmla="*/ 343424 h 447675"/>
                  <a:gd name="connsiteX480" fmla="*/ 193967 w 676275"/>
                  <a:gd name="connsiteY480" fmla="*/ 339300 h 447675"/>
                  <a:gd name="connsiteX481" fmla="*/ 197110 w 676275"/>
                  <a:gd name="connsiteY481" fmla="*/ 339300 h 447675"/>
                  <a:gd name="connsiteX482" fmla="*/ 201339 w 676275"/>
                  <a:gd name="connsiteY482" fmla="*/ 348320 h 447675"/>
                  <a:gd name="connsiteX483" fmla="*/ 205749 w 676275"/>
                  <a:gd name="connsiteY483" fmla="*/ 352997 h 447675"/>
                  <a:gd name="connsiteX484" fmla="*/ 212407 w 676275"/>
                  <a:gd name="connsiteY484" fmla="*/ 354759 h 447675"/>
                  <a:gd name="connsiteX485" fmla="*/ 223542 w 676275"/>
                  <a:gd name="connsiteY485" fmla="*/ 354997 h 447675"/>
                  <a:gd name="connsiteX486" fmla="*/ 223542 w 676275"/>
                  <a:gd name="connsiteY486" fmla="*/ 351873 h 447675"/>
                  <a:gd name="connsiteX487" fmla="*/ 218922 w 676275"/>
                  <a:gd name="connsiteY487" fmla="*/ 349625 h 447675"/>
                  <a:gd name="connsiteX488" fmla="*/ 217141 w 676275"/>
                  <a:gd name="connsiteY488" fmla="*/ 346148 h 447675"/>
                  <a:gd name="connsiteX489" fmla="*/ 216227 w 676275"/>
                  <a:gd name="connsiteY489" fmla="*/ 342376 h 447675"/>
                  <a:gd name="connsiteX490" fmla="*/ 214474 w 676275"/>
                  <a:gd name="connsiteY490" fmla="*/ 339309 h 447675"/>
                  <a:gd name="connsiteX491" fmla="*/ 212026 w 676275"/>
                  <a:gd name="connsiteY491" fmla="*/ 337719 h 447675"/>
                  <a:gd name="connsiteX492" fmla="*/ 202968 w 676275"/>
                  <a:gd name="connsiteY492" fmla="*/ 333061 h 447675"/>
                  <a:gd name="connsiteX493" fmla="*/ 197606 w 676275"/>
                  <a:gd name="connsiteY493" fmla="*/ 328794 h 447675"/>
                  <a:gd name="connsiteX494" fmla="*/ 185137 w 676275"/>
                  <a:gd name="connsiteY494" fmla="*/ 314201 h 447675"/>
                  <a:gd name="connsiteX495" fmla="*/ 187900 w 676275"/>
                  <a:gd name="connsiteY495" fmla="*/ 313801 h 447675"/>
                  <a:gd name="connsiteX496" fmla="*/ 189319 w 676275"/>
                  <a:gd name="connsiteY496" fmla="*/ 314497 h 447675"/>
                  <a:gd name="connsiteX497" fmla="*/ 191005 w 676275"/>
                  <a:gd name="connsiteY497" fmla="*/ 317059 h 447675"/>
                  <a:gd name="connsiteX498" fmla="*/ 193577 w 676275"/>
                  <a:gd name="connsiteY498" fmla="*/ 311953 h 447675"/>
                  <a:gd name="connsiteX499" fmla="*/ 198387 w 676275"/>
                  <a:gd name="connsiteY499" fmla="*/ 313744 h 447675"/>
                  <a:gd name="connsiteX500" fmla="*/ 208845 w 676275"/>
                  <a:gd name="connsiteY500" fmla="*/ 323355 h 447675"/>
                  <a:gd name="connsiteX501" fmla="*/ 213246 w 676275"/>
                  <a:gd name="connsiteY501" fmla="*/ 326384 h 447675"/>
                  <a:gd name="connsiteX502" fmla="*/ 218694 w 676275"/>
                  <a:gd name="connsiteY502" fmla="*/ 329308 h 447675"/>
                  <a:gd name="connsiteX503" fmla="*/ 225180 w 676275"/>
                  <a:gd name="connsiteY503" fmla="*/ 331670 h 447675"/>
                  <a:gd name="connsiteX504" fmla="*/ 232334 w 676275"/>
                  <a:gd name="connsiteY504" fmla="*/ 333070 h 447675"/>
                  <a:gd name="connsiteX505" fmla="*/ 240259 w 676275"/>
                  <a:gd name="connsiteY505" fmla="*/ 333670 h 447675"/>
                  <a:gd name="connsiteX506" fmla="*/ 248374 w 676275"/>
                  <a:gd name="connsiteY506" fmla="*/ 333146 h 447675"/>
                  <a:gd name="connsiteX507" fmla="*/ 255165 w 676275"/>
                  <a:gd name="connsiteY507" fmla="*/ 330118 h 447675"/>
                  <a:gd name="connsiteX508" fmla="*/ 258966 w 676275"/>
                  <a:gd name="connsiteY508" fmla="*/ 323364 h 447675"/>
                  <a:gd name="connsiteX509" fmla="*/ 256908 w 676275"/>
                  <a:gd name="connsiteY509" fmla="*/ 316906 h 447675"/>
                  <a:gd name="connsiteX510" fmla="*/ 245993 w 676275"/>
                  <a:gd name="connsiteY510" fmla="*/ 307696 h 447675"/>
                  <a:gd name="connsiteX511" fmla="*/ 247002 w 676275"/>
                  <a:gd name="connsiteY511" fmla="*/ 301362 h 447675"/>
                  <a:gd name="connsiteX512" fmla="*/ 254670 w 676275"/>
                  <a:gd name="connsiteY512" fmla="*/ 308648 h 447675"/>
                  <a:gd name="connsiteX513" fmla="*/ 258756 w 676275"/>
                  <a:gd name="connsiteY513" fmla="*/ 310725 h 447675"/>
                  <a:gd name="connsiteX514" fmla="*/ 264843 w 676275"/>
                  <a:gd name="connsiteY514" fmla="*/ 310772 h 447675"/>
                  <a:gd name="connsiteX515" fmla="*/ 258966 w 676275"/>
                  <a:gd name="connsiteY515" fmla="*/ 304486 h 447675"/>
                  <a:gd name="connsiteX516" fmla="*/ 263480 w 676275"/>
                  <a:gd name="connsiteY516" fmla="*/ 304648 h 447675"/>
                  <a:gd name="connsiteX517" fmla="*/ 264852 w 676275"/>
                  <a:gd name="connsiteY517" fmla="*/ 304486 h 447675"/>
                  <a:gd name="connsiteX518" fmla="*/ 262861 w 676275"/>
                  <a:gd name="connsiteY518" fmla="*/ 302438 h 447675"/>
                  <a:gd name="connsiteX519" fmla="*/ 260490 w 676275"/>
                  <a:gd name="connsiteY519" fmla="*/ 299333 h 447675"/>
                  <a:gd name="connsiteX520" fmla="*/ 258975 w 676275"/>
                  <a:gd name="connsiteY520" fmla="*/ 297942 h 447675"/>
                  <a:gd name="connsiteX521" fmla="*/ 258975 w 676275"/>
                  <a:gd name="connsiteY521" fmla="*/ 295066 h 447675"/>
                  <a:gd name="connsiteX522" fmla="*/ 264271 w 676275"/>
                  <a:gd name="connsiteY522" fmla="*/ 295827 h 447675"/>
                  <a:gd name="connsiteX523" fmla="*/ 267128 w 676275"/>
                  <a:gd name="connsiteY523" fmla="*/ 299085 h 447675"/>
                  <a:gd name="connsiteX524" fmla="*/ 268119 w 676275"/>
                  <a:gd name="connsiteY524" fmla="*/ 304200 h 447675"/>
                  <a:gd name="connsiteX525" fmla="*/ 267776 w 676275"/>
                  <a:gd name="connsiteY525" fmla="*/ 310763 h 447675"/>
                  <a:gd name="connsiteX526" fmla="*/ 269500 w 676275"/>
                  <a:gd name="connsiteY526" fmla="*/ 307905 h 447675"/>
                  <a:gd name="connsiteX527" fmla="*/ 270510 w 676275"/>
                  <a:gd name="connsiteY527" fmla="*/ 304343 h 447675"/>
                  <a:gd name="connsiteX528" fmla="*/ 270929 w 676275"/>
                  <a:gd name="connsiteY528" fmla="*/ 300038 h 447675"/>
                  <a:gd name="connsiteX529" fmla="*/ 270729 w 676275"/>
                  <a:gd name="connsiteY529" fmla="*/ 295056 h 447675"/>
                  <a:gd name="connsiteX530" fmla="*/ 273663 w 676275"/>
                  <a:gd name="connsiteY530" fmla="*/ 295056 h 447675"/>
                  <a:gd name="connsiteX531" fmla="*/ 272720 w 676275"/>
                  <a:gd name="connsiteY531" fmla="*/ 304248 h 447675"/>
                  <a:gd name="connsiteX532" fmla="*/ 275129 w 676275"/>
                  <a:gd name="connsiteY532" fmla="*/ 306324 h 447675"/>
                  <a:gd name="connsiteX533" fmla="*/ 279016 w 676275"/>
                  <a:gd name="connsiteY533" fmla="*/ 302762 h 447675"/>
                  <a:gd name="connsiteX534" fmla="*/ 282464 w 676275"/>
                  <a:gd name="connsiteY534" fmla="*/ 295046 h 447675"/>
                  <a:gd name="connsiteX535" fmla="*/ 283340 w 676275"/>
                  <a:gd name="connsiteY535" fmla="*/ 296361 h 447675"/>
                  <a:gd name="connsiteX536" fmla="*/ 283521 w 676275"/>
                  <a:gd name="connsiteY536" fmla="*/ 296732 h 447675"/>
                  <a:gd name="connsiteX537" fmla="*/ 285407 w 676275"/>
                  <a:gd name="connsiteY537" fmla="*/ 297923 h 447675"/>
                  <a:gd name="connsiteX538" fmla="*/ 284369 w 676275"/>
                  <a:gd name="connsiteY538" fmla="*/ 299723 h 447675"/>
                  <a:gd name="connsiteX539" fmla="*/ 282788 w 676275"/>
                  <a:gd name="connsiteY539" fmla="*/ 303105 h 447675"/>
                  <a:gd name="connsiteX540" fmla="*/ 282235 w 676275"/>
                  <a:gd name="connsiteY540" fmla="*/ 306419 h 447675"/>
                  <a:gd name="connsiteX541" fmla="*/ 283950 w 676275"/>
                  <a:gd name="connsiteY541" fmla="*/ 307915 h 447675"/>
                  <a:gd name="connsiteX542" fmla="*/ 287693 w 676275"/>
                  <a:gd name="connsiteY542" fmla="*/ 306810 h 447675"/>
                  <a:gd name="connsiteX543" fmla="*/ 288950 w 676275"/>
                  <a:gd name="connsiteY543" fmla="*/ 304133 h 447675"/>
                  <a:gd name="connsiteX544" fmla="*/ 289579 w 676275"/>
                  <a:gd name="connsiteY544" fmla="*/ 300923 h 447675"/>
                  <a:gd name="connsiteX545" fmla="*/ 291484 w 676275"/>
                  <a:gd name="connsiteY545" fmla="*/ 297923 h 447675"/>
                  <a:gd name="connsiteX546" fmla="*/ 295732 w 676275"/>
                  <a:gd name="connsiteY546" fmla="*/ 295389 h 447675"/>
                  <a:gd name="connsiteX547" fmla="*/ 300828 w 676275"/>
                  <a:gd name="connsiteY547" fmla="*/ 293475 h 447675"/>
                  <a:gd name="connsiteX548" fmla="*/ 306381 w 676275"/>
                  <a:gd name="connsiteY548" fmla="*/ 292332 h 447675"/>
                  <a:gd name="connsiteX549" fmla="*/ 312048 w 676275"/>
                  <a:gd name="connsiteY549" fmla="*/ 291941 h 447675"/>
                  <a:gd name="connsiteX550" fmla="*/ 312048 w 676275"/>
                  <a:gd name="connsiteY550" fmla="*/ 295046 h 447675"/>
                  <a:gd name="connsiteX551" fmla="*/ 288874 w 676275"/>
                  <a:gd name="connsiteY551" fmla="*/ 310391 h 447675"/>
                  <a:gd name="connsiteX552" fmla="*/ 276358 w 676275"/>
                  <a:gd name="connsiteY552" fmla="*/ 326755 h 447675"/>
                  <a:gd name="connsiteX553" fmla="*/ 276358 w 676275"/>
                  <a:gd name="connsiteY553" fmla="*/ 329594 h 447675"/>
                  <a:gd name="connsiteX554" fmla="*/ 284474 w 676275"/>
                  <a:gd name="connsiteY554" fmla="*/ 332965 h 447675"/>
                  <a:gd name="connsiteX555" fmla="*/ 305448 w 676275"/>
                  <a:gd name="connsiteY555" fmla="*/ 335994 h 447675"/>
                  <a:gd name="connsiteX556" fmla="*/ 312048 w 676275"/>
                  <a:gd name="connsiteY556" fmla="*/ 342443 h 447675"/>
                  <a:gd name="connsiteX557" fmla="*/ 312048 w 676275"/>
                  <a:gd name="connsiteY557" fmla="*/ 339290 h 447675"/>
                  <a:gd name="connsiteX558" fmla="*/ 317078 w 676275"/>
                  <a:gd name="connsiteY558" fmla="*/ 341681 h 447675"/>
                  <a:gd name="connsiteX559" fmla="*/ 321383 w 676275"/>
                  <a:gd name="connsiteY559" fmla="*/ 341157 h 447675"/>
                  <a:gd name="connsiteX560" fmla="*/ 326098 w 676275"/>
                  <a:gd name="connsiteY560" fmla="*/ 339700 h 447675"/>
                  <a:gd name="connsiteX561" fmla="*/ 332594 w 676275"/>
                  <a:gd name="connsiteY561" fmla="*/ 339290 h 447675"/>
                  <a:gd name="connsiteX562" fmla="*/ 331032 w 676275"/>
                  <a:gd name="connsiteY562" fmla="*/ 332356 h 447675"/>
                  <a:gd name="connsiteX563" fmla="*/ 340252 w 676275"/>
                  <a:gd name="connsiteY563" fmla="*/ 321993 h 447675"/>
                  <a:gd name="connsiteX564" fmla="*/ 347243 w 676275"/>
                  <a:gd name="connsiteY564" fmla="*/ 320173 h 447675"/>
                  <a:gd name="connsiteX565" fmla="*/ 347243 w 676275"/>
                  <a:gd name="connsiteY565" fmla="*/ 317030 h 447675"/>
                  <a:gd name="connsiteX566" fmla="*/ 344091 w 676275"/>
                  <a:gd name="connsiteY566" fmla="*/ 316764 h 447675"/>
                  <a:gd name="connsiteX567" fmla="*/ 342281 w 676275"/>
                  <a:gd name="connsiteY567" fmla="*/ 316030 h 447675"/>
                  <a:gd name="connsiteX568" fmla="*/ 340890 w 676275"/>
                  <a:gd name="connsiteY568" fmla="*/ 315106 h 447675"/>
                  <a:gd name="connsiteX569" fmla="*/ 338709 w 676275"/>
                  <a:gd name="connsiteY569" fmla="*/ 314173 h 447675"/>
                  <a:gd name="connsiteX570" fmla="*/ 344243 w 676275"/>
                  <a:gd name="connsiteY570" fmla="*/ 311410 h 447675"/>
                  <a:gd name="connsiteX571" fmla="*/ 353330 w 676275"/>
                  <a:gd name="connsiteY571" fmla="*/ 309191 h 447675"/>
                  <a:gd name="connsiteX572" fmla="*/ 362426 w 676275"/>
                  <a:gd name="connsiteY572" fmla="*/ 308620 h 447675"/>
                  <a:gd name="connsiteX573" fmla="*/ 368065 w 676275"/>
                  <a:gd name="connsiteY573" fmla="*/ 310734 h 447675"/>
                  <a:gd name="connsiteX574" fmla="*/ 373532 w 676275"/>
                  <a:gd name="connsiteY574" fmla="*/ 308477 h 447675"/>
                  <a:gd name="connsiteX575" fmla="*/ 381581 w 676275"/>
                  <a:gd name="connsiteY575" fmla="*/ 308172 h 447675"/>
                  <a:gd name="connsiteX576" fmla="*/ 391382 w 676275"/>
                  <a:gd name="connsiteY576" fmla="*/ 307915 h 447675"/>
                  <a:gd name="connsiteX577" fmla="*/ 397335 w 676275"/>
                  <a:gd name="connsiteY577" fmla="*/ 306029 h 447675"/>
                  <a:gd name="connsiteX578" fmla="*/ 401612 w 676275"/>
                  <a:gd name="connsiteY578" fmla="*/ 303619 h 447675"/>
                  <a:gd name="connsiteX579" fmla="*/ 408727 w 676275"/>
                  <a:gd name="connsiteY579" fmla="*/ 297914 h 447675"/>
                  <a:gd name="connsiteX580" fmla="*/ 408727 w 676275"/>
                  <a:gd name="connsiteY580" fmla="*/ 295037 h 447675"/>
                  <a:gd name="connsiteX581" fmla="*/ 404470 w 676275"/>
                  <a:gd name="connsiteY581" fmla="*/ 292037 h 447675"/>
                  <a:gd name="connsiteX582" fmla="*/ 402755 w 676275"/>
                  <a:gd name="connsiteY582" fmla="*/ 286484 h 447675"/>
                  <a:gd name="connsiteX583" fmla="*/ 401860 w 676275"/>
                  <a:gd name="connsiteY583" fmla="*/ 279626 h 447675"/>
                  <a:gd name="connsiteX584" fmla="*/ 400174 w 676275"/>
                  <a:gd name="connsiteY584" fmla="*/ 272777 h 447675"/>
                  <a:gd name="connsiteX585" fmla="*/ 404117 w 676275"/>
                  <a:gd name="connsiteY585" fmla="*/ 271758 h 447675"/>
                  <a:gd name="connsiteX586" fmla="*/ 405803 w 676275"/>
                  <a:gd name="connsiteY586" fmla="*/ 270167 h 447675"/>
                  <a:gd name="connsiteX587" fmla="*/ 405308 w 676275"/>
                  <a:gd name="connsiteY587" fmla="*/ 267586 h 447675"/>
                  <a:gd name="connsiteX588" fmla="*/ 402850 w 676275"/>
                  <a:gd name="connsiteY588" fmla="*/ 263614 h 447675"/>
                  <a:gd name="connsiteX589" fmla="*/ 409242 w 676275"/>
                  <a:gd name="connsiteY589" fmla="*/ 257147 h 447675"/>
                  <a:gd name="connsiteX590" fmla="*/ 412194 w 676275"/>
                  <a:gd name="connsiteY590" fmla="*/ 246259 h 447675"/>
                  <a:gd name="connsiteX591" fmla="*/ 414814 w 676275"/>
                  <a:gd name="connsiteY591" fmla="*/ 225609 h 447675"/>
                  <a:gd name="connsiteX592" fmla="*/ 411042 w 676275"/>
                  <a:gd name="connsiteY592" fmla="*/ 227295 h 447675"/>
                  <a:gd name="connsiteX593" fmla="*/ 407194 w 676275"/>
                  <a:gd name="connsiteY593" fmla="*/ 226990 h 447675"/>
                  <a:gd name="connsiteX594" fmla="*/ 403488 w 676275"/>
                  <a:gd name="connsiteY594" fmla="*/ 225162 h 447675"/>
                  <a:gd name="connsiteX595" fmla="*/ 400164 w 676275"/>
                  <a:gd name="connsiteY595" fmla="*/ 222456 h 447675"/>
                  <a:gd name="connsiteX596" fmla="*/ 402117 w 676275"/>
                  <a:gd name="connsiteY596" fmla="*/ 217113 h 447675"/>
                  <a:gd name="connsiteX597" fmla="*/ 402841 w 676275"/>
                  <a:gd name="connsiteY597" fmla="*/ 200444 h 447675"/>
                  <a:gd name="connsiteX598" fmla="*/ 404651 w 676275"/>
                  <a:gd name="connsiteY598" fmla="*/ 196587 h 447675"/>
                  <a:gd name="connsiteX599" fmla="*/ 407260 w 676275"/>
                  <a:gd name="connsiteY599" fmla="*/ 193939 h 447675"/>
                  <a:gd name="connsiteX600" fmla="*/ 408279 w 676275"/>
                  <a:gd name="connsiteY600" fmla="*/ 191348 h 447675"/>
                  <a:gd name="connsiteX601" fmla="*/ 405774 w 676275"/>
                  <a:gd name="connsiteY601" fmla="*/ 187843 h 447675"/>
                  <a:gd name="connsiteX602" fmla="*/ 405774 w 676275"/>
                  <a:gd name="connsiteY602" fmla="*/ 184709 h 447675"/>
                  <a:gd name="connsiteX603" fmla="*/ 416157 w 676275"/>
                  <a:gd name="connsiteY603" fmla="*/ 181470 h 447675"/>
                  <a:gd name="connsiteX604" fmla="*/ 429892 w 676275"/>
                  <a:gd name="connsiteY604" fmla="*/ 181842 h 447675"/>
                  <a:gd name="connsiteX605" fmla="*/ 438274 w 676275"/>
                  <a:gd name="connsiteY605" fmla="*/ 178127 h 447675"/>
                  <a:gd name="connsiteX606" fmla="*/ 438274 w 676275"/>
                  <a:gd name="connsiteY606" fmla="*/ 175260 h 447675"/>
                  <a:gd name="connsiteX607" fmla="*/ 426625 w 676275"/>
                  <a:gd name="connsiteY607" fmla="*/ 168507 h 447675"/>
                  <a:gd name="connsiteX608" fmla="*/ 423634 w 676275"/>
                  <a:gd name="connsiteY608" fmla="*/ 165526 h 447675"/>
                  <a:gd name="connsiteX609" fmla="*/ 426320 w 676275"/>
                  <a:gd name="connsiteY609" fmla="*/ 159220 h 447675"/>
                  <a:gd name="connsiteX610" fmla="*/ 441617 w 676275"/>
                  <a:gd name="connsiteY610" fmla="*/ 162992 h 447675"/>
                  <a:gd name="connsiteX611" fmla="*/ 444141 w 676275"/>
                  <a:gd name="connsiteY611" fmla="*/ 163992 h 447675"/>
                  <a:gd name="connsiteX612" fmla="*/ 446256 w 676275"/>
                  <a:gd name="connsiteY612" fmla="*/ 168173 h 447675"/>
                  <a:gd name="connsiteX613" fmla="*/ 450761 w 676275"/>
                  <a:gd name="connsiteY613" fmla="*/ 170745 h 447675"/>
                  <a:gd name="connsiteX614" fmla="*/ 454885 w 676275"/>
                  <a:gd name="connsiteY614" fmla="*/ 171821 h 447675"/>
                  <a:gd name="connsiteX615" fmla="*/ 455886 w 676275"/>
                  <a:gd name="connsiteY615" fmla="*/ 171821 h 447675"/>
                  <a:gd name="connsiteX616" fmla="*/ 464639 w 676275"/>
                  <a:gd name="connsiteY616" fmla="*/ 173184 h 447675"/>
                  <a:gd name="connsiteX617" fmla="*/ 474155 w 676275"/>
                  <a:gd name="connsiteY617" fmla="*/ 173022 h 447675"/>
                  <a:gd name="connsiteX618" fmla="*/ 478784 w 676275"/>
                  <a:gd name="connsiteY618" fmla="*/ 171555 h 447675"/>
                  <a:gd name="connsiteX619" fmla="*/ 473507 w 676275"/>
                  <a:gd name="connsiteY619" fmla="*/ 168964 h 447675"/>
                  <a:gd name="connsiteX620" fmla="*/ 473507 w 676275"/>
                  <a:gd name="connsiteY620" fmla="*/ 165535 h 447675"/>
                  <a:gd name="connsiteX621" fmla="*/ 475078 w 676275"/>
                  <a:gd name="connsiteY621" fmla="*/ 161744 h 447675"/>
                  <a:gd name="connsiteX622" fmla="*/ 473869 w 676275"/>
                  <a:gd name="connsiteY622" fmla="*/ 156591 h 447675"/>
                  <a:gd name="connsiteX623" fmla="*/ 472145 w 676275"/>
                  <a:gd name="connsiteY623" fmla="*/ 152019 h 447675"/>
                  <a:gd name="connsiteX624" fmla="*/ 472297 w 676275"/>
                  <a:gd name="connsiteY624" fmla="*/ 150066 h 447675"/>
                  <a:gd name="connsiteX625" fmla="*/ 477803 w 676275"/>
                  <a:gd name="connsiteY625" fmla="*/ 151533 h 447675"/>
                  <a:gd name="connsiteX626" fmla="*/ 480041 w 676275"/>
                  <a:gd name="connsiteY626" fmla="*/ 155229 h 447675"/>
                  <a:gd name="connsiteX627" fmla="*/ 480984 w 676275"/>
                  <a:gd name="connsiteY627" fmla="*/ 160201 h 447675"/>
                  <a:gd name="connsiteX628" fmla="*/ 482832 w 676275"/>
                  <a:gd name="connsiteY628" fmla="*/ 165526 h 447675"/>
                  <a:gd name="connsiteX629" fmla="*/ 485908 w 676275"/>
                  <a:gd name="connsiteY629" fmla="*/ 170364 h 447675"/>
                  <a:gd name="connsiteX630" fmla="*/ 489452 w 676275"/>
                  <a:gd name="connsiteY630" fmla="*/ 173346 h 447675"/>
                  <a:gd name="connsiteX631" fmla="*/ 494376 w 676275"/>
                  <a:gd name="connsiteY631" fmla="*/ 174870 h 447675"/>
                  <a:gd name="connsiteX632" fmla="*/ 501605 w 676275"/>
                  <a:gd name="connsiteY632" fmla="*/ 175270 h 447675"/>
                  <a:gd name="connsiteX633" fmla="*/ 505330 w 676275"/>
                  <a:gd name="connsiteY633" fmla="*/ 173022 h 447675"/>
                  <a:gd name="connsiteX634" fmla="*/ 507177 w 676275"/>
                  <a:gd name="connsiteY634" fmla="*/ 167611 h 447675"/>
                  <a:gd name="connsiteX635" fmla="*/ 509168 w 676275"/>
                  <a:gd name="connsiteY635" fmla="*/ 156077 h 447675"/>
                  <a:gd name="connsiteX636" fmla="*/ 516017 w 676275"/>
                  <a:gd name="connsiteY636" fmla="*/ 158296 h 447675"/>
                  <a:gd name="connsiteX637" fmla="*/ 518008 w 676275"/>
                  <a:gd name="connsiteY637" fmla="*/ 159230 h 447675"/>
                  <a:gd name="connsiteX638" fmla="*/ 517350 w 676275"/>
                  <a:gd name="connsiteY638" fmla="*/ 157172 h 447675"/>
                  <a:gd name="connsiteX639" fmla="*/ 517141 w 676275"/>
                  <a:gd name="connsiteY639" fmla="*/ 156829 h 447675"/>
                  <a:gd name="connsiteX640" fmla="*/ 516541 w 676275"/>
                  <a:gd name="connsiteY640" fmla="*/ 156896 h 447675"/>
                  <a:gd name="connsiteX641" fmla="*/ 514817 w 676275"/>
                  <a:gd name="connsiteY641" fmla="*/ 156077 h 447675"/>
                  <a:gd name="connsiteX642" fmla="*/ 521017 w 676275"/>
                  <a:gd name="connsiteY642" fmla="*/ 153381 h 447675"/>
                  <a:gd name="connsiteX643" fmla="*/ 523837 w 676275"/>
                  <a:gd name="connsiteY643" fmla="*/ 152962 h 447675"/>
                  <a:gd name="connsiteX644" fmla="*/ 520198 w 676275"/>
                  <a:gd name="connsiteY644" fmla="*/ 149695 h 447675"/>
                  <a:gd name="connsiteX645" fmla="*/ 519065 w 676275"/>
                  <a:gd name="connsiteY645" fmla="*/ 147323 h 447675"/>
                  <a:gd name="connsiteX646" fmla="*/ 520303 w 676275"/>
                  <a:gd name="connsiteY646" fmla="*/ 145437 h 447675"/>
                  <a:gd name="connsiteX647" fmla="*/ 523837 w 676275"/>
                  <a:gd name="connsiteY647" fmla="*/ 143504 h 447675"/>
                  <a:gd name="connsiteX648" fmla="*/ 523837 w 676275"/>
                  <a:gd name="connsiteY648" fmla="*/ 140046 h 447675"/>
                  <a:gd name="connsiteX649" fmla="*/ 521884 w 676275"/>
                  <a:gd name="connsiteY649" fmla="*/ 138456 h 447675"/>
                  <a:gd name="connsiteX650" fmla="*/ 521646 w 676275"/>
                  <a:gd name="connsiteY650" fmla="*/ 137665 h 447675"/>
                  <a:gd name="connsiteX651" fmla="*/ 521675 w 676275"/>
                  <a:gd name="connsiteY651" fmla="*/ 136598 h 447675"/>
                  <a:gd name="connsiteX652" fmla="*/ 520703 w 676275"/>
                  <a:gd name="connsiteY652" fmla="*/ 134055 h 447675"/>
                  <a:gd name="connsiteX653" fmla="*/ 527247 w 676275"/>
                  <a:gd name="connsiteY653" fmla="*/ 137008 h 447675"/>
                  <a:gd name="connsiteX654" fmla="*/ 532905 w 676275"/>
                  <a:gd name="connsiteY654" fmla="*/ 136446 h 447675"/>
                  <a:gd name="connsiteX655" fmla="*/ 535486 w 676275"/>
                  <a:gd name="connsiteY655" fmla="*/ 133045 h 447675"/>
                  <a:gd name="connsiteX656" fmla="*/ 532676 w 676275"/>
                  <a:gd name="connsiteY656" fmla="*/ 127473 h 447675"/>
                  <a:gd name="connsiteX657" fmla="*/ 532676 w 676275"/>
                  <a:gd name="connsiteY657" fmla="*/ 124597 h 447675"/>
                  <a:gd name="connsiteX658" fmla="*/ 534019 w 676275"/>
                  <a:gd name="connsiteY658" fmla="*/ 123196 h 447675"/>
                  <a:gd name="connsiteX659" fmla="*/ 535324 w 676275"/>
                  <a:gd name="connsiteY659" fmla="*/ 121177 h 447675"/>
                  <a:gd name="connsiteX660" fmla="*/ 538543 w 676275"/>
                  <a:gd name="connsiteY660" fmla="*/ 121177 h 447675"/>
                  <a:gd name="connsiteX661" fmla="*/ 541820 w 676275"/>
                  <a:gd name="connsiteY661" fmla="*/ 124835 h 447675"/>
                  <a:gd name="connsiteX662" fmla="*/ 547802 w 676275"/>
                  <a:gd name="connsiteY662" fmla="*/ 127083 h 447675"/>
                  <a:gd name="connsiteX663" fmla="*/ 553564 w 676275"/>
                  <a:gd name="connsiteY663" fmla="*/ 126844 h 447675"/>
                  <a:gd name="connsiteX664" fmla="*/ 556098 w 676275"/>
                  <a:gd name="connsiteY664" fmla="*/ 122911 h 447675"/>
                  <a:gd name="connsiteX665" fmla="*/ 514807 w 676275"/>
                  <a:gd name="connsiteY665" fmla="*/ 257232 h 447675"/>
                  <a:gd name="connsiteX666" fmla="*/ 504777 w 676275"/>
                  <a:gd name="connsiteY666" fmla="*/ 267376 h 447675"/>
                  <a:gd name="connsiteX667" fmla="*/ 503215 w 676275"/>
                  <a:gd name="connsiteY667" fmla="*/ 269643 h 447675"/>
                  <a:gd name="connsiteX668" fmla="*/ 501844 w 676275"/>
                  <a:gd name="connsiteY668" fmla="*/ 272996 h 447675"/>
                  <a:gd name="connsiteX669" fmla="*/ 500967 w 676275"/>
                  <a:gd name="connsiteY669" fmla="*/ 276892 h 447675"/>
                  <a:gd name="connsiteX670" fmla="*/ 500263 w 676275"/>
                  <a:gd name="connsiteY670" fmla="*/ 287207 h 447675"/>
                  <a:gd name="connsiteX671" fmla="*/ 498872 w 676275"/>
                  <a:gd name="connsiteY671" fmla="*/ 292370 h 447675"/>
                  <a:gd name="connsiteX672" fmla="*/ 492823 w 676275"/>
                  <a:gd name="connsiteY672" fmla="*/ 298361 h 447675"/>
                  <a:gd name="connsiteX673" fmla="*/ 491461 w 676275"/>
                  <a:gd name="connsiteY673" fmla="*/ 302933 h 447675"/>
                  <a:gd name="connsiteX674" fmla="*/ 492300 w 676275"/>
                  <a:gd name="connsiteY674" fmla="*/ 308353 h 447675"/>
                  <a:gd name="connsiteX675" fmla="*/ 493423 w 676275"/>
                  <a:gd name="connsiteY675" fmla="*/ 312392 h 447675"/>
                  <a:gd name="connsiteX676" fmla="*/ 492823 w 676275"/>
                  <a:gd name="connsiteY676" fmla="*/ 315259 h 447675"/>
                  <a:gd name="connsiteX677" fmla="*/ 488251 w 676275"/>
                  <a:gd name="connsiteY677" fmla="*/ 317049 h 447675"/>
                  <a:gd name="connsiteX678" fmla="*/ 496919 w 676275"/>
                  <a:gd name="connsiteY678" fmla="*/ 318392 h 447675"/>
                  <a:gd name="connsiteX679" fmla="*/ 501224 w 676275"/>
                  <a:gd name="connsiteY679" fmla="*/ 306896 h 447675"/>
                  <a:gd name="connsiteX680" fmla="*/ 503939 w 676275"/>
                  <a:gd name="connsiteY680" fmla="*/ 292618 h 447675"/>
                  <a:gd name="connsiteX681" fmla="*/ 519360 w 676275"/>
                  <a:gd name="connsiteY681" fmla="*/ 259099 h 447675"/>
                  <a:gd name="connsiteX682" fmla="*/ 519474 w 676275"/>
                  <a:gd name="connsiteY682" fmla="*/ 255927 h 447675"/>
                  <a:gd name="connsiteX683" fmla="*/ 517827 w 676275"/>
                  <a:gd name="connsiteY683" fmla="*/ 255318 h 447675"/>
                  <a:gd name="connsiteX684" fmla="*/ 514807 w 676275"/>
                  <a:gd name="connsiteY684" fmla="*/ 257232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676275" h="447675">
                    <a:moveTo>
                      <a:pt x="412128" y="362188"/>
                    </a:moveTo>
                    <a:lnTo>
                      <a:pt x="405155" y="361950"/>
                    </a:lnTo>
                    <a:lnTo>
                      <a:pt x="400660" y="362560"/>
                    </a:lnTo>
                    <a:lnTo>
                      <a:pt x="398869" y="363093"/>
                    </a:lnTo>
                    <a:lnTo>
                      <a:pt x="396602" y="362064"/>
                    </a:lnTo>
                    <a:lnTo>
                      <a:pt x="393659" y="361064"/>
                    </a:lnTo>
                    <a:lnTo>
                      <a:pt x="391373" y="362036"/>
                    </a:lnTo>
                    <a:lnTo>
                      <a:pt x="390792" y="364322"/>
                    </a:lnTo>
                    <a:lnTo>
                      <a:pt x="392058" y="367236"/>
                    </a:lnTo>
                    <a:lnTo>
                      <a:pt x="394259" y="367941"/>
                    </a:lnTo>
                    <a:lnTo>
                      <a:pt x="395526" y="367046"/>
                    </a:lnTo>
                    <a:lnTo>
                      <a:pt x="400088" y="372837"/>
                    </a:lnTo>
                    <a:lnTo>
                      <a:pt x="403069" y="375161"/>
                    </a:lnTo>
                    <a:lnTo>
                      <a:pt x="405908" y="375761"/>
                    </a:lnTo>
                    <a:lnTo>
                      <a:pt x="408832" y="375333"/>
                    </a:lnTo>
                    <a:lnTo>
                      <a:pt x="414576" y="372732"/>
                    </a:lnTo>
                    <a:lnTo>
                      <a:pt x="415499" y="371608"/>
                    </a:lnTo>
                    <a:lnTo>
                      <a:pt x="415461" y="370627"/>
                    </a:lnTo>
                    <a:lnTo>
                      <a:pt x="415461" y="369608"/>
                    </a:lnTo>
                    <a:lnTo>
                      <a:pt x="416681" y="368313"/>
                    </a:lnTo>
                    <a:lnTo>
                      <a:pt x="417728" y="366484"/>
                    </a:lnTo>
                    <a:lnTo>
                      <a:pt x="416500" y="363674"/>
                    </a:lnTo>
                    <a:lnTo>
                      <a:pt x="412128" y="362188"/>
                    </a:lnTo>
                    <a:close/>
                    <a:moveTo>
                      <a:pt x="435407" y="219589"/>
                    </a:moveTo>
                    <a:lnTo>
                      <a:pt x="434950" y="223495"/>
                    </a:lnTo>
                    <a:lnTo>
                      <a:pt x="433683" y="223828"/>
                    </a:lnTo>
                    <a:lnTo>
                      <a:pt x="430530" y="220047"/>
                    </a:lnTo>
                    <a:lnTo>
                      <a:pt x="427634" y="220075"/>
                    </a:lnTo>
                    <a:lnTo>
                      <a:pt x="425539" y="234058"/>
                    </a:lnTo>
                    <a:lnTo>
                      <a:pt x="421700" y="247050"/>
                    </a:lnTo>
                    <a:lnTo>
                      <a:pt x="420862" y="252355"/>
                    </a:lnTo>
                    <a:lnTo>
                      <a:pt x="417328" y="261461"/>
                    </a:lnTo>
                    <a:lnTo>
                      <a:pt x="411042" y="272939"/>
                    </a:lnTo>
                    <a:lnTo>
                      <a:pt x="408127" y="283235"/>
                    </a:lnTo>
                    <a:lnTo>
                      <a:pt x="414909" y="288779"/>
                    </a:lnTo>
                    <a:lnTo>
                      <a:pt x="429596" y="276225"/>
                    </a:lnTo>
                    <a:lnTo>
                      <a:pt x="434950" y="273158"/>
                    </a:lnTo>
                    <a:lnTo>
                      <a:pt x="445408" y="269110"/>
                    </a:lnTo>
                    <a:lnTo>
                      <a:pt x="450151" y="266510"/>
                    </a:lnTo>
                    <a:lnTo>
                      <a:pt x="464534" y="246326"/>
                    </a:lnTo>
                    <a:lnTo>
                      <a:pt x="473116" y="237001"/>
                    </a:lnTo>
                    <a:lnTo>
                      <a:pt x="479507" y="238506"/>
                    </a:lnTo>
                    <a:lnTo>
                      <a:pt x="482975" y="238506"/>
                    </a:lnTo>
                    <a:lnTo>
                      <a:pt x="487394" y="231572"/>
                    </a:lnTo>
                    <a:lnTo>
                      <a:pt x="501529" y="221761"/>
                    </a:lnTo>
                    <a:lnTo>
                      <a:pt x="506358" y="216198"/>
                    </a:lnTo>
                    <a:lnTo>
                      <a:pt x="508349" y="210531"/>
                    </a:lnTo>
                    <a:lnTo>
                      <a:pt x="507044" y="209674"/>
                    </a:lnTo>
                    <a:lnTo>
                      <a:pt x="497338" y="213046"/>
                    </a:lnTo>
                    <a:lnTo>
                      <a:pt x="482451" y="217332"/>
                    </a:lnTo>
                    <a:lnTo>
                      <a:pt x="479498" y="219075"/>
                    </a:lnTo>
                    <a:lnTo>
                      <a:pt x="476774" y="219075"/>
                    </a:lnTo>
                    <a:lnTo>
                      <a:pt x="475174" y="217046"/>
                    </a:lnTo>
                    <a:lnTo>
                      <a:pt x="474173" y="214884"/>
                    </a:lnTo>
                    <a:lnTo>
                      <a:pt x="473735" y="212112"/>
                    </a:lnTo>
                    <a:lnTo>
                      <a:pt x="473650" y="208359"/>
                    </a:lnTo>
                    <a:lnTo>
                      <a:pt x="472687" y="204349"/>
                    </a:lnTo>
                    <a:lnTo>
                      <a:pt x="470487" y="203092"/>
                    </a:lnTo>
                    <a:lnTo>
                      <a:pt x="467611" y="202530"/>
                    </a:lnTo>
                    <a:lnTo>
                      <a:pt x="464753" y="200482"/>
                    </a:lnTo>
                    <a:lnTo>
                      <a:pt x="454828" y="187785"/>
                    </a:lnTo>
                    <a:lnTo>
                      <a:pt x="450428" y="184242"/>
                    </a:lnTo>
                    <a:lnTo>
                      <a:pt x="448618" y="183309"/>
                    </a:lnTo>
                    <a:lnTo>
                      <a:pt x="446856" y="182890"/>
                    </a:lnTo>
                    <a:lnTo>
                      <a:pt x="445180" y="182956"/>
                    </a:lnTo>
                    <a:lnTo>
                      <a:pt x="443522" y="183671"/>
                    </a:lnTo>
                    <a:lnTo>
                      <a:pt x="441950" y="185623"/>
                    </a:lnTo>
                    <a:lnTo>
                      <a:pt x="440845" y="188452"/>
                    </a:lnTo>
                    <a:lnTo>
                      <a:pt x="439760" y="194053"/>
                    </a:lnTo>
                    <a:lnTo>
                      <a:pt x="439036" y="205893"/>
                    </a:lnTo>
                    <a:lnTo>
                      <a:pt x="439455" y="212998"/>
                    </a:lnTo>
                    <a:lnTo>
                      <a:pt x="441341" y="216179"/>
                    </a:lnTo>
                    <a:lnTo>
                      <a:pt x="437455" y="217037"/>
                    </a:lnTo>
                    <a:lnTo>
                      <a:pt x="435407" y="219589"/>
                    </a:lnTo>
                    <a:close/>
                    <a:moveTo>
                      <a:pt x="461686" y="349120"/>
                    </a:moveTo>
                    <a:lnTo>
                      <a:pt x="467782" y="345605"/>
                    </a:lnTo>
                    <a:lnTo>
                      <a:pt x="472287" y="339881"/>
                    </a:lnTo>
                    <a:lnTo>
                      <a:pt x="475116" y="333204"/>
                    </a:lnTo>
                    <a:lnTo>
                      <a:pt x="479517" y="317049"/>
                    </a:lnTo>
                    <a:lnTo>
                      <a:pt x="486165" y="300714"/>
                    </a:lnTo>
                    <a:lnTo>
                      <a:pt x="487813" y="294637"/>
                    </a:lnTo>
                    <a:lnTo>
                      <a:pt x="485184" y="293027"/>
                    </a:lnTo>
                    <a:lnTo>
                      <a:pt x="482670" y="294561"/>
                    </a:lnTo>
                    <a:lnTo>
                      <a:pt x="476793" y="301343"/>
                    </a:lnTo>
                    <a:lnTo>
                      <a:pt x="476793" y="291951"/>
                    </a:lnTo>
                    <a:lnTo>
                      <a:pt x="472469" y="300381"/>
                    </a:lnTo>
                    <a:lnTo>
                      <a:pt x="471240" y="304476"/>
                    </a:lnTo>
                    <a:lnTo>
                      <a:pt x="466630" y="302619"/>
                    </a:lnTo>
                    <a:lnTo>
                      <a:pt x="464782" y="301343"/>
                    </a:lnTo>
                    <a:lnTo>
                      <a:pt x="459496" y="314563"/>
                    </a:lnTo>
                    <a:lnTo>
                      <a:pt x="458038" y="321640"/>
                    </a:lnTo>
                    <a:lnTo>
                      <a:pt x="459191" y="326774"/>
                    </a:lnTo>
                    <a:lnTo>
                      <a:pt x="451704" y="335137"/>
                    </a:lnTo>
                    <a:lnTo>
                      <a:pt x="441770" y="342833"/>
                    </a:lnTo>
                    <a:lnTo>
                      <a:pt x="430235" y="349577"/>
                    </a:lnTo>
                    <a:lnTo>
                      <a:pt x="417671" y="355016"/>
                    </a:lnTo>
                    <a:lnTo>
                      <a:pt x="417671" y="357883"/>
                    </a:lnTo>
                    <a:lnTo>
                      <a:pt x="425015" y="356873"/>
                    </a:lnTo>
                    <a:lnTo>
                      <a:pt x="444294" y="351901"/>
                    </a:lnTo>
                    <a:lnTo>
                      <a:pt x="454790" y="350882"/>
                    </a:lnTo>
                    <a:lnTo>
                      <a:pt x="461686" y="349120"/>
                    </a:lnTo>
                    <a:close/>
                    <a:moveTo>
                      <a:pt x="406727" y="390677"/>
                    </a:moveTo>
                    <a:lnTo>
                      <a:pt x="401364" y="389106"/>
                    </a:lnTo>
                    <a:lnTo>
                      <a:pt x="396145" y="383048"/>
                    </a:lnTo>
                    <a:lnTo>
                      <a:pt x="394459" y="383019"/>
                    </a:lnTo>
                    <a:lnTo>
                      <a:pt x="394906" y="389525"/>
                    </a:lnTo>
                    <a:lnTo>
                      <a:pt x="398412" y="397574"/>
                    </a:lnTo>
                    <a:lnTo>
                      <a:pt x="402955" y="399888"/>
                    </a:lnTo>
                    <a:lnTo>
                      <a:pt x="406413" y="399288"/>
                    </a:lnTo>
                    <a:lnTo>
                      <a:pt x="409156" y="400793"/>
                    </a:lnTo>
                    <a:lnTo>
                      <a:pt x="411280" y="403736"/>
                    </a:lnTo>
                    <a:lnTo>
                      <a:pt x="412699" y="402927"/>
                    </a:lnTo>
                    <a:lnTo>
                      <a:pt x="413090" y="396716"/>
                    </a:lnTo>
                    <a:lnTo>
                      <a:pt x="411699" y="393916"/>
                    </a:lnTo>
                    <a:lnTo>
                      <a:pt x="406727" y="390677"/>
                    </a:lnTo>
                    <a:close/>
                    <a:moveTo>
                      <a:pt x="285236" y="400222"/>
                    </a:moveTo>
                    <a:lnTo>
                      <a:pt x="294208" y="402374"/>
                    </a:lnTo>
                    <a:lnTo>
                      <a:pt x="291255" y="400622"/>
                    </a:lnTo>
                    <a:lnTo>
                      <a:pt x="288969" y="398431"/>
                    </a:lnTo>
                    <a:lnTo>
                      <a:pt x="287036" y="395802"/>
                    </a:lnTo>
                    <a:lnTo>
                      <a:pt x="285397" y="392697"/>
                    </a:lnTo>
                    <a:lnTo>
                      <a:pt x="282454" y="392697"/>
                    </a:lnTo>
                    <a:lnTo>
                      <a:pt x="278444" y="393268"/>
                    </a:lnTo>
                    <a:lnTo>
                      <a:pt x="271539" y="391601"/>
                    </a:lnTo>
                    <a:lnTo>
                      <a:pt x="266424" y="388191"/>
                    </a:lnTo>
                    <a:lnTo>
                      <a:pt x="267767" y="383276"/>
                    </a:lnTo>
                    <a:lnTo>
                      <a:pt x="267767" y="380133"/>
                    </a:lnTo>
                    <a:lnTo>
                      <a:pt x="263414" y="376228"/>
                    </a:lnTo>
                    <a:lnTo>
                      <a:pt x="257699" y="373990"/>
                    </a:lnTo>
                    <a:lnTo>
                      <a:pt x="253308" y="375580"/>
                    </a:lnTo>
                    <a:lnTo>
                      <a:pt x="252851" y="383276"/>
                    </a:lnTo>
                    <a:lnTo>
                      <a:pt x="250155" y="383276"/>
                    </a:lnTo>
                    <a:lnTo>
                      <a:pt x="245583" y="378809"/>
                    </a:lnTo>
                    <a:lnTo>
                      <a:pt x="232334" y="376809"/>
                    </a:lnTo>
                    <a:lnTo>
                      <a:pt x="226457" y="370732"/>
                    </a:lnTo>
                    <a:lnTo>
                      <a:pt x="229648" y="367313"/>
                    </a:lnTo>
                    <a:lnTo>
                      <a:pt x="225657" y="370313"/>
                    </a:lnTo>
                    <a:lnTo>
                      <a:pt x="224999" y="373713"/>
                    </a:lnTo>
                    <a:lnTo>
                      <a:pt x="225104" y="377076"/>
                    </a:lnTo>
                    <a:lnTo>
                      <a:pt x="223542" y="380143"/>
                    </a:lnTo>
                    <a:lnTo>
                      <a:pt x="220589" y="382076"/>
                    </a:lnTo>
                    <a:lnTo>
                      <a:pt x="210521" y="385648"/>
                    </a:lnTo>
                    <a:lnTo>
                      <a:pt x="209274" y="394078"/>
                    </a:lnTo>
                    <a:lnTo>
                      <a:pt x="214055" y="400488"/>
                    </a:lnTo>
                    <a:lnTo>
                      <a:pt x="226457" y="408375"/>
                    </a:lnTo>
                    <a:lnTo>
                      <a:pt x="231819" y="414109"/>
                    </a:lnTo>
                    <a:lnTo>
                      <a:pt x="241563" y="427749"/>
                    </a:lnTo>
                    <a:lnTo>
                      <a:pt x="250155" y="433759"/>
                    </a:lnTo>
                    <a:lnTo>
                      <a:pt x="250155" y="430644"/>
                    </a:lnTo>
                    <a:lnTo>
                      <a:pt x="248936" y="429016"/>
                    </a:lnTo>
                    <a:lnTo>
                      <a:pt x="247012" y="424072"/>
                    </a:lnTo>
                    <a:lnTo>
                      <a:pt x="250155" y="424072"/>
                    </a:lnTo>
                    <a:lnTo>
                      <a:pt x="251660" y="426053"/>
                    </a:lnTo>
                    <a:lnTo>
                      <a:pt x="254317" y="428501"/>
                    </a:lnTo>
                    <a:lnTo>
                      <a:pt x="255775" y="430635"/>
                    </a:lnTo>
                    <a:lnTo>
                      <a:pt x="258956" y="430635"/>
                    </a:lnTo>
                    <a:lnTo>
                      <a:pt x="258956" y="427206"/>
                    </a:lnTo>
                    <a:lnTo>
                      <a:pt x="261642" y="427206"/>
                    </a:lnTo>
                    <a:lnTo>
                      <a:pt x="262633" y="428606"/>
                    </a:lnTo>
                    <a:lnTo>
                      <a:pt x="262747" y="429149"/>
                    </a:lnTo>
                    <a:lnTo>
                      <a:pt x="263119" y="429606"/>
                    </a:lnTo>
                    <a:lnTo>
                      <a:pt x="264843" y="430635"/>
                    </a:lnTo>
                    <a:lnTo>
                      <a:pt x="264843" y="433750"/>
                    </a:lnTo>
                    <a:lnTo>
                      <a:pt x="255784" y="433750"/>
                    </a:lnTo>
                    <a:lnTo>
                      <a:pt x="255784" y="436588"/>
                    </a:lnTo>
                    <a:lnTo>
                      <a:pt x="257089" y="437674"/>
                    </a:lnTo>
                    <a:lnTo>
                      <a:pt x="258966" y="440036"/>
                    </a:lnTo>
                    <a:lnTo>
                      <a:pt x="261652" y="436597"/>
                    </a:lnTo>
                    <a:lnTo>
                      <a:pt x="261652" y="440036"/>
                    </a:lnTo>
                    <a:lnTo>
                      <a:pt x="263376" y="438569"/>
                    </a:lnTo>
                    <a:lnTo>
                      <a:pt x="264643" y="437759"/>
                    </a:lnTo>
                    <a:lnTo>
                      <a:pt x="267767" y="436597"/>
                    </a:lnTo>
                    <a:lnTo>
                      <a:pt x="267767" y="446580"/>
                    </a:lnTo>
                    <a:lnTo>
                      <a:pt x="271586" y="438579"/>
                    </a:lnTo>
                    <a:lnTo>
                      <a:pt x="273644" y="430644"/>
                    </a:lnTo>
                    <a:lnTo>
                      <a:pt x="276339" y="430644"/>
                    </a:lnTo>
                    <a:lnTo>
                      <a:pt x="276339" y="433759"/>
                    </a:lnTo>
                    <a:lnTo>
                      <a:pt x="279511" y="433759"/>
                    </a:lnTo>
                    <a:lnTo>
                      <a:pt x="276901" y="425691"/>
                    </a:lnTo>
                    <a:lnTo>
                      <a:pt x="263795" y="418110"/>
                    </a:lnTo>
                    <a:lnTo>
                      <a:pt x="261652" y="408384"/>
                    </a:lnTo>
                    <a:lnTo>
                      <a:pt x="265881" y="411823"/>
                    </a:lnTo>
                    <a:lnTo>
                      <a:pt x="269624" y="413652"/>
                    </a:lnTo>
                    <a:lnTo>
                      <a:pt x="273853" y="413652"/>
                    </a:lnTo>
                    <a:lnTo>
                      <a:pt x="279511" y="411528"/>
                    </a:lnTo>
                    <a:lnTo>
                      <a:pt x="279511" y="408375"/>
                    </a:lnTo>
                    <a:lnTo>
                      <a:pt x="276587" y="406213"/>
                    </a:lnTo>
                    <a:lnTo>
                      <a:pt x="274939" y="403393"/>
                    </a:lnTo>
                    <a:lnTo>
                      <a:pt x="274796" y="400022"/>
                    </a:lnTo>
                    <a:lnTo>
                      <a:pt x="276330" y="396116"/>
                    </a:lnTo>
                    <a:lnTo>
                      <a:pt x="280178" y="404422"/>
                    </a:lnTo>
                    <a:lnTo>
                      <a:pt x="283235" y="407489"/>
                    </a:lnTo>
                    <a:lnTo>
                      <a:pt x="288312" y="408384"/>
                    </a:lnTo>
                    <a:lnTo>
                      <a:pt x="285798" y="405175"/>
                    </a:lnTo>
                    <a:lnTo>
                      <a:pt x="284531" y="403908"/>
                    </a:lnTo>
                    <a:lnTo>
                      <a:pt x="282426" y="402403"/>
                    </a:lnTo>
                    <a:lnTo>
                      <a:pt x="282426" y="399012"/>
                    </a:lnTo>
                    <a:lnTo>
                      <a:pt x="285236" y="400222"/>
                    </a:lnTo>
                    <a:close/>
                    <a:moveTo>
                      <a:pt x="486956" y="324803"/>
                    </a:moveTo>
                    <a:lnTo>
                      <a:pt x="485604" y="323345"/>
                    </a:lnTo>
                    <a:lnTo>
                      <a:pt x="484022" y="330813"/>
                    </a:lnTo>
                    <a:lnTo>
                      <a:pt x="473650" y="351882"/>
                    </a:lnTo>
                    <a:lnTo>
                      <a:pt x="469640" y="358616"/>
                    </a:lnTo>
                    <a:lnTo>
                      <a:pt x="465125" y="362417"/>
                    </a:lnTo>
                    <a:lnTo>
                      <a:pt x="459048" y="364084"/>
                    </a:lnTo>
                    <a:lnTo>
                      <a:pt x="450132" y="364436"/>
                    </a:lnTo>
                    <a:lnTo>
                      <a:pt x="450132" y="367294"/>
                    </a:lnTo>
                    <a:lnTo>
                      <a:pt x="454952" y="372532"/>
                    </a:lnTo>
                    <a:lnTo>
                      <a:pt x="454238" y="379828"/>
                    </a:lnTo>
                    <a:lnTo>
                      <a:pt x="447208" y="396097"/>
                    </a:lnTo>
                    <a:lnTo>
                      <a:pt x="452942" y="395916"/>
                    </a:lnTo>
                    <a:lnTo>
                      <a:pt x="456124" y="392601"/>
                    </a:lnTo>
                    <a:lnTo>
                      <a:pt x="459162" y="383257"/>
                    </a:lnTo>
                    <a:lnTo>
                      <a:pt x="461772" y="378143"/>
                    </a:lnTo>
                    <a:lnTo>
                      <a:pt x="482127" y="347824"/>
                    </a:lnTo>
                    <a:lnTo>
                      <a:pt x="485699" y="340081"/>
                    </a:lnTo>
                    <a:lnTo>
                      <a:pt x="488242" y="329603"/>
                    </a:lnTo>
                    <a:lnTo>
                      <a:pt x="487623" y="326231"/>
                    </a:lnTo>
                    <a:lnTo>
                      <a:pt x="486956" y="324803"/>
                    </a:lnTo>
                    <a:close/>
                    <a:moveTo>
                      <a:pt x="181623" y="372228"/>
                    </a:moveTo>
                    <a:lnTo>
                      <a:pt x="179279" y="365874"/>
                    </a:lnTo>
                    <a:lnTo>
                      <a:pt x="177489" y="355511"/>
                    </a:lnTo>
                    <a:lnTo>
                      <a:pt x="172612" y="349634"/>
                    </a:lnTo>
                    <a:lnTo>
                      <a:pt x="155781" y="342462"/>
                    </a:lnTo>
                    <a:lnTo>
                      <a:pt x="150724" y="354340"/>
                    </a:lnTo>
                    <a:lnTo>
                      <a:pt x="147295" y="367303"/>
                    </a:lnTo>
                    <a:lnTo>
                      <a:pt x="149466" y="375657"/>
                    </a:lnTo>
                    <a:lnTo>
                      <a:pt x="155134" y="378524"/>
                    </a:lnTo>
                    <a:lnTo>
                      <a:pt x="161772" y="379752"/>
                    </a:lnTo>
                    <a:lnTo>
                      <a:pt x="167297" y="383267"/>
                    </a:lnTo>
                    <a:lnTo>
                      <a:pt x="170478" y="383267"/>
                    </a:lnTo>
                    <a:lnTo>
                      <a:pt x="168345" y="379362"/>
                    </a:lnTo>
                    <a:lnTo>
                      <a:pt x="167497" y="375323"/>
                    </a:lnTo>
                    <a:lnTo>
                      <a:pt x="168164" y="371285"/>
                    </a:lnTo>
                    <a:lnTo>
                      <a:pt x="170469" y="367303"/>
                    </a:lnTo>
                    <a:lnTo>
                      <a:pt x="171717" y="378000"/>
                    </a:lnTo>
                    <a:lnTo>
                      <a:pt x="180318" y="396326"/>
                    </a:lnTo>
                    <a:lnTo>
                      <a:pt x="182461" y="403831"/>
                    </a:lnTo>
                    <a:lnTo>
                      <a:pt x="186204" y="405870"/>
                    </a:lnTo>
                    <a:lnTo>
                      <a:pt x="193634" y="407403"/>
                    </a:lnTo>
                    <a:lnTo>
                      <a:pt x="199187" y="404374"/>
                    </a:lnTo>
                    <a:lnTo>
                      <a:pt x="197101" y="392706"/>
                    </a:lnTo>
                    <a:lnTo>
                      <a:pt x="181623" y="372228"/>
                    </a:lnTo>
                    <a:close/>
                    <a:moveTo>
                      <a:pt x="599894" y="149295"/>
                    </a:moveTo>
                    <a:lnTo>
                      <a:pt x="599408" y="147523"/>
                    </a:lnTo>
                    <a:lnTo>
                      <a:pt x="598275" y="145675"/>
                    </a:lnTo>
                    <a:lnTo>
                      <a:pt x="597379" y="144571"/>
                    </a:lnTo>
                    <a:lnTo>
                      <a:pt x="591721" y="143666"/>
                    </a:lnTo>
                    <a:lnTo>
                      <a:pt x="584683" y="146476"/>
                    </a:lnTo>
                    <a:lnTo>
                      <a:pt x="559718" y="161639"/>
                    </a:lnTo>
                    <a:lnTo>
                      <a:pt x="554803" y="167802"/>
                    </a:lnTo>
                    <a:lnTo>
                      <a:pt x="553536" y="168983"/>
                    </a:lnTo>
                    <a:lnTo>
                      <a:pt x="595589" y="150724"/>
                    </a:lnTo>
                    <a:lnTo>
                      <a:pt x="598903" y="150095"/>
                    </a:lnTo>
                    <a:lnTo>
                      <a:pt x="599894" y="149295"/>
                    </a:lnTo>
                    <a:close/>
                    <a:moveTo>
                      <a:pt x="602618" y="299142"/>
                    </a:moveTo>
                    <a:lnTo>
                      <a:pt x="598703" y="307943"/>
                    </a:lnTo>
                    <a:lnTo>
                      <a:pt x="599218" y="316030"/>
                    </a:lnTo>
                    <a:lnTo>
                      <a:pt x="603380" y="315649"/>
                    </a:lnTo>
                    <a:lnTo>
                      <a:pt x="610667" y="305172"/>
                    </a:lnTo>
                    <a:lnTo>
                      <a:pt x="614267" y="301457"/>
                    </a:lnTo>
                    <a:lnTo>
                      <a:pt x="615782" y="295313"/>
                    </a:lnTo>
                    <a:lnTo>
                      <a:pt x="609705" y="294246"/>
                    </a:lnTo>
                    <a:lnTo>
                      <a:pt x="602618" y="299142"/>
                    </a:lnTo>
                    <a:close/>
                    <a:moveTo>
                      <a:pt x="621087" y="130931"/>
                    </a:moveTo>
                    <a:lnTo>
                      <a:pt x="617401" y="132702"/>
                    </a:lnTo>
                    <a:lnTo>
                      <a:pt x="603161" y="137236"/>
                    </a:lnTo>
                    <a:lnTo>
                      <a:pt x="603161" y="140065"/>
                    </a:lnTo>
                    <a:lnTo>
                      <a:pt x="614020" y="137732"/>
                    </a:lnTo>
                    <a:lnTo>
                      <a:pt x="622878" y="138246"/>
                    </a:lnTo>
                    <a:lnTo>
                      <a:pt x="619611" y="140122"/>
                    </a:lnTo>
                    <a:lnTo>
                      <a:pt x="617096" y="142904"/>
                    </a:lnTo>
                    <a:lnTo>
                      <a:pt x="615220" y="146666"/>
                    </a:lnTo>
                    <a:lnTo>
                      <a:pt x="614572" y="144675"/>
                    </a:lnTo>
                    <a:lnTo>
                      <a:pt x="612277" y="140056"/>
                    </a:lnTo>
                    <a:lnTo>
                      <a:pt x="610314" y="145333"/>
                    </a:lnTo>
                    <a:lnTo>
                      <a:pt x="609286" y="150076"/>
                    </a:lnTo>
                    <a:lnTo>
                      <a:pt x="614915" y="149209"/>
                    </a:lnTo>
                    <a:lnTo>
                      <a:pt x="644166" y="138960"/>
                    </a:lnTo>
                    <a:lnTo>
                      <a:pt x="647414" y="137217"/>
                    </a:lnTo>
                    <a:lnTo>
                      <a:pt x="650100" y="137217"/>
                    </a:lnTo>
                    <a:lnTo>
                      <a:pt x="653520" y="141046"/>
                    </a:lnTo>
                    <a:lnTo>
                      <a:pt x="660102" y="138389"/>
                    </a:lnTo>
                    <a:lnTo>
                      <a:pt x="676761" y="127473"/>
                    </a:lnTo>
                    <a:lnTo>
                      <a:pt x="676761" y="124597"/>
                    </a:lnTo>
                    <a:lnTo>
                      <a:pt x="621087" y="130931"/>
                    </a:lnTo>
                    <a:close/>
                    <a:moveTo>
                      <a:pt x="568033" y="301343"/>
                    </a:moveTo>
                    <a:lnTo>
                      <a:pt x="564814" y="309134"/>
                    </a:lnTo>
                    <a:lnTo>
                      <a:pt x="567290" y="313354"/>
                    </a:lnTo>
                    <a:lnTo>
                      <a:pt x="571576" y="315840"/>
                    </a:lnTo>
                    <a:lnTo>
                      <a:pt x="573891" y="318630"/>
                    </a:lnTo>
                    <a:lnTo>
                      <a:pt x="573195" y="323964"/>
                    </a:lnTo>
                    <a:lnTo>
                      <a:pt x="565080" y="339309"/>
                    </a:lnTo>
                    <a:lnTo>
                      <a:pt x="572738" y="335604"/>
                    </a:lnTo>
                    <a:lnTo>
                      <a:pt x="579015" y="330298"/>
                    </a:lnTo>
                    <a:lnTo>
                      <a:pt x="582149" y="323231"/>
                    </a:lnTo>
                    <a:lnTo>
                      <a:pt x="579977" y="314192"/>
                    </a:lnTo>
                    <a:lnTo>
                      <a:pt x="582616" y="314192"/>
                    </a:lnTo>
                    <a:lnTo>
                      <a:pt x="584025" y="315249"/>
                    </a:lnTo>
                    <a:lnTo>
                      <a:pt x="588483" y="317040"/>
                    </a:lnTo>
                    <a:lnTo>
                      <a:pt x="588483" y="314192"/>
                    </a:lnTo>
                    <a:lnTo>
                      <a:pt x="573557" y="302990"/>
                    </a:lnTo>
                    <a:lnTo>
                      <a:pt x="568033" y="301343"/>
                    </a:lnTo>
                    <a:close/>
                    <a:moveTo>
                      <a:pt x="556098" y="122911"/>
                    </a:moveTo>
                    <a:lnTo>
                      <a:pt x="557841" y="121330"/>
                    </a:lnTo>
                    <a:lnTo>
                      <a:pt x="561651" y="120901"/>
                    </a:lnTo>
                    <a:lnTo>
                      <a:pt x="569471" y="121187"/>
                    </a:lnTo>
                    <a:lnTo>
                      <a:pt x="576643" y="108566"/>
                    </a:lnTo>
                    <a:lnTo>
                      <a:pt x="573786" y="105709"/>
                    </a:lnTo>
                    <a:lnTo>
                      <a:pt x="575177" y="102937"/>
                    </a:lnTo>
                    <a:lnTo>
                      <a:pt x="577672" y="100641"/>
                    </a:lnTo>
                    <a:lnTo>
                      <a:pt x="581111" y="99327"/>
                    </a:lnTo>
                    <a:lnTo>
                      <a:pt x="585730" y="99403"/>
                    </a:lnTo>
                    <a:lnTo>
                      <a:pt x="584683" y="96403"/>
                    </a:lnTo>
                    <a:lnTo>
                      <a:pt x="583463" y="89830"/>
                    </a:lnTo>
                    <a:lnTo>
                      <a:pt x="582511" y="86830"/>
                    </a:lnTo>
                    <a:lnTo>
                      <a:pt x="588378" y="89383"/>
                    </a:lnTo>
                    <a:lnTo>
                      <a:pt x="586664" y="82772"/>
                    </a:lnTo>
                    <a:lnTo>
                      <a:pt x="583130" y="78791"/>
                    </a:lnTo>
                    <a:lnTo>
                      <a:pt x="577967" y="77019"/>
                    </a:lnTo>
                    <a:lnTo>
                      <a:pt x="571033" y="77076"/>
                    </a:lnTo>
                    <a:lnTo>
                      <a:pt x="571033" y="73914"/>
                    </a:lnTo>
                    <a:lnTo>
                      <a:pt x="577329" y="70876"/>
                    </a:lnTo>
                    <a:lnTo>
                      <a:pt x="584454" y="68980"/>
                    </a:lnTo>
                    <a:lnTo>
                      <a:pt x="589940" y="71218"/>
                    </a:lnTo>
                    <a:lnTo>
                      <a:pt x="591598" y="80515"/>
                    </a:lnTo>
                    <a:lnTo>
                      <a:pt x="594522" y="77086"/>
                    </a:lnTo>
                    <a:lnTo>
                      <a:pt x="597151" y="83391"/>
                    </a:lnTo>
                    <a:lnTo>
                      <a:pt x="600399" y="83391"/>
                    </a:lnTo>
                    <a:lnTo>
                      <a:pt x="599704" y="77334"/>
                    </a:lnTo>
                    <a:lnTo>
                      <a:pt x="599056" y="75905"/>
                    </a:lnTo>
                    <a:lnTo>
                      <a:pt x="597160" y="73924"/>
                    </a:lnTo>
                    <a:lnTo>
                      <a:pt x="597160" y="70771"/>
                    </a:lnTo>
                    <a:lnTo>
                      <a:pt x="600408" y="67894"/>
                    </a:lnTo>
                    <a:lnTo>
                      <a:pt x="603037" y="67894"/>
                    </a:lnTo>
                    <a:lnTo>
                      <a:pt x="602704" y="76067"/>
                    </a:lnTo>
                    <a:lnTo>
                      <a:pt x="603971" y="82544"/>
                    </a:lnTo>
                    <a:lnTo>
                      <a:pt x="607019" y="85592"/>
                    </a:lnTo>
                    <a:lnTo>
                      <a:pt x="612153" y="83391"/>
                    </a:lnTo>
                    <a:lnTo>
                      <a:pt x="615601" y="70552"/>
                    </a:lnTo>
                    <a:lnTo>
                      <a:pt x="618544" y="66265"/>
                    </a:lnTo>
                    <a:lnTo>
                      <a:pt x="620963" y="73933"/>
                    </a:lnTo>
                    <a:lnTo>
                      <a:pt x="623821" y="73933"/>
                    </a:lnTo>
                    <a:lnTo>
                      <a:pt x="627088" y="69818"/>
                    </a:lnTo>
                    <a:lnTo>
                      <a:pt x="627564" y="67866"/>
                    </a:lnTo>
                    <a:lnTo>
                      <a:pt x="626773" y="64475"/>
                    </a:lnTo>
                    <a:lnTo>
                      <a:pt x="633136" y="65646"/>
                    </a:lnTo>
                    <a:lnTo>
                      <a:pt x="638689" y="67980"/>
                    </a:lnTo>
                    <a:lnTo>
                      <a:pt x="642566" y="72123"/>
                    </a:lnTo>
                    <a:lnTo>
                      <a:pt x="644052" y="78800"/>
                    </a:lnTo>
                    <a:lnTo>
                      <a:pt x="644604" y="80239"/>
                    </a:lnTo>
                    <a:lnTo>
                      <a:pt x="645709" y="82106"/>
                    </a:lnTo>
                    <a:lnTo>
                      <a:pt x="646786" y="84582"/>
                    </a:lnTo>
                    <a:lnTo>
                      <a:pt x="647290" y="88135"/>
                    </a:lnTo>
                    <a:lnTo>
                      <a:pt x="646138" y="89773"/>
                    </a:lnTo>
                    <a:lnTo>
                      <a:pt x="643652" y="91850"/>
                    </a:lnTo>
                    <a:lnTo>
                      <a:pt x="641509" y="94869"/>
                    </a:lnTo>
                    <a:lnTo>
                      <a:pt x="641404" y="99422"/>
                    </a:lnTo>
                    <a:lnTo>
                      <a:pt x="647281" y="106699"/>
                    </a:lnTo>
                    <a:lnTo>
                      <a:pt x="655386" y="100994"/>
                    </a:lnTo>
                    <a:lnTo>
                      <a:pt x="664578" y="91402"/>
                    </a:lnTo>
                    <a:lnTo>
                      <a:pt x="673722" y="86839"/>
                    </a:lnTo>
                    <a:lnTo>
                      <a:pt x="653501" y="66008"/>
                    </a:lnTo>
                    <a:lnTo>
                      <a:pt x="647814" y="64418"/>
                    </a:lnTo>
                    <a:lnTo>
                      <a:pt x="632870" y="48168"/>
                    </a:lnTo>
                    <a:lnTo>
                      <a:pt x="620658" y="39024"/>
                    </a:lnTo>
                    <a:lnTo>
                      <a:pt x="615382" y="33890"/>
                    </a:lnTo>
                    <a:lnTo>
                      <a:pt x="610657" y="25956"/>
                    </a:lnTo>
                    <a:lnTo>
                      <a:pt x="608686" y="20231"/>
                    </a:lnTo>
                    <a:lnTo>
                      <a:pt x="605476" y="15859"/>
                    </a:lnTo>
                    <a:lnTo>
                      <a:pt x="596570" y="11935"/>
                    </a:lnTo>
                    <a:lnTo>
                      <a:pt x="582082" y="8163"/>
                    </a:lnTo>
                    <a:lnTo>
                      <a:pt x="574443" y="7144"/>
                    </a:lnTo>
                    <a:lnTo>
                      <a:pt x="567871" y="7458"/>
                    </a:lnTo>
                    <a:lnTo>
                      <a:pt x="561251" y="10039"/>
                    </a:lnTo>
                    <a:lnTo>
                      <a:pt x="544439" y="22612"/>
                    </a:lnTo>
                    <a:lnTo>
                      <a:pt x="536534" y="25889"/>
                    </a:lnTo>
                    <a:lnTo>
                      <a:pt x="511350" y="31452"/>
                    </a:lnTo>
                    <a:lnTo>
                      <a:pt x="502606" y="31452"/>
                    </a:lnTo>
                    <a:lnTo>
                      <a:pt x="484613" y="29042"/>
                    </a:lnTo>
                    <a:lnTo>
                      <a:pt x="476898" y="30042"/>
                    </a:lnTo>
                    <a:lnTo>
                      <a:pt x="474107" y="32518"/>
                    </a:lnTo>
                    <a:lnTo>
                      <a:pt x="470563" y="39872"/>
                    </a:lnTo>
                    <a:lnTo>
                      <a:pt x="466944" y="42453"/>
                    </a:lnTo>
                    <a:lnTo>
                      <a:pt x="463286" y="42567"/>
                    </a:lnTo>
                    <a:lnTo>
                      <a:pt x="458924" y="41377"/>
                    </a:lnTo>
                    <a:lnTo>
                      <a:pt x="451456" y="38386"/>
                    </a:lnTo>
                    <a:lnTo>
                      <a:pt x="445970" y="35719"/>
                    </a:lnTo>
                    <a:lnTo>
                      <a:pt x="444246" y="19479"/>
                    </a:lnTo>
                    <a:lnTo>
                      <a:pt x="439483" y="12335"/>
                    </a:lnTo>
                    <a:lnTo>
                      <a:pt x="430949" y="9973"/>
                    </a:lnTo>
                    <a:lnTo>
                      <a:pt x="424024" y="13059"/>
                    </a:lnTo>
                    <a:lnTo>
                      <a:pt x="412414" y="25308"/>
                    </a:lnTo>
                    <a:lnTo>
                      <a:pt x="397488" y="34328"/>
                    </a:lnTo>
                    <a:lnTo>
                      <a:pt x="391220" y="28251"/>
                    </a:lnTo>
                    <a:lnTo>
                      <a:pt x="351730" y="54359"/>
                    </a:lnTo>
                    <a:lnTo>
                      <a:pt x="348053" y="59750"/>
                    </a:lnTo>
                    <a:lnTo>
                      <a:pt x="344386" y="67361"/>
                    </a:lnTo>
                    <a:lnTo>
                      <a:pt x="353778" y="86325"/>
                    </a:lnTo>
                    <a:lnTo>
                      <a:pt x="354911" y="93288"/>
                    </a:lnTo>
                    <a:lnTo>
                      <a:pt x="354835" y="100289"/>
                    </a:lnTo>
                    <a:lnTo>
                      <a:pt x="351987" y="109261"/>
                    </a:lnTo>
                    <a:lnTo>
                      <a:pt x="347453" y="116215"/>
                    </a:lnTo>
                    <a:lnTo>
                      <a:pt x="340185" y="123244"/>
                    </a:lnTo>
                    <a:lnTo>
                      <a:pt x="329965" y="129454"/>
                    </a:lnTo>
                    <a:lnTo>
                      <a:pt x="302647" y="140122"/>
                    </a:lnTo>
                    <a:lnTo>
                      <a:pt x="291208" y="142932"/>
                    </a:lnTo>
                    <a:lnTo>
                      <a:pt x="275987" y="144552"/>
                    </a:lnTo>
                    <a:lnTo>
                      <a:pt x="254194" y="156248"/>
                    </a:lnTo>
                    <a:lnTo>
                      <a:pt x="251136" y="159820"/>
                    </a:lnTo>
                    <a:lnTo>
                      <a:pt x="247345" y="165697"/>
                    </a:lnTo>
                    <a:lnTo>
                      <a:pt x="242649" y="194720"/>
                    </a:lnTo>
                    <a:lnTo>
                      <a:pt x="239620" y="204464"/>
                    </a:lnTo>
                    <a:lnTo>
                      <a:pt x="236086" y="213217"/>
                    </a:lnTo>
                    <a:lnTo>
                      <a:pt x="232286" y="219332"/>
                    </a:lnTo>
                    <a:lnTo>
                      <a:pt x="225542" y="223295"/>
                    </a:lnTo>
                    <a:lnTo>
                      <a:pt x="215284" y="226143"/>
                    </a:lnTo>
                    <a:lnTo>
                      <a:pt x="195234" y="228924"/>
                    </a:lnTo>
                    <a:lnTo>
                      <a:pt x="172507" y="235972"/>
                    </a:lnTo>
                    <a:lnTo>
                      <a:pt x="144523" y="236201"/>
                    </a:lnTo>
                    <a:lnTo>
                      <a:pt x="52883" y="221437"/>
                    </a:lnTo>
                    <a:lnTo>
                      <a:pt x="47482" y="231096"/>
                    </a:lnTo>
                    <a:lnTo>
                      <a:pt x="40148" y="241640"/>
                    </a:lnTo>
                    <a:lnTo>
                      <a:pt x="35605" y="246755"/>
                    </a:lnTo>
                    <a:lnTo>
                      <a:pt x="30947" y="250803"/>
                    </a:lnTo>
                    <a:lnTo>
                      <a:pt x="25755" y="253765"/>
                    </a:lnTo>
                    <a:lnTo>
                      <a:pt x="14687" y="257642"/>
                    </a:lnTo>
                    <a:lnTo>
                      <a:pt x="10135" y="261109"/>
                    </a:lnTo>
                    <a:lnTo>
                      <a:pt x="7744" y="265147"/>
                    </a:lnTo>
                    <a:lnTo>
                      <a:pt x="7144" y="270882"/>
                    </a:lnTo>
                    <a:lnTo>
                      <a:pt x="7686" y="276463"/>
                    </a:lnTo>
                    <a:lnTo>
                      <a:pt x="9344" y="280997"/>
                    </a:lnTo>
                    <a:lnTo>
                      <a:pt x="14697" y="284178"/>
                    </a:lnTo>
                    <a:lnTo>
                      <a:pt x="23889" y="286417"/>
                    </a:lnTo>
                    <a:lnTo>
                      <a:pt x="66542" y="291408"/>
                    </a:lnTo>
                    <a:lnTo>
                      <a:pt x="78410" y="298914"/>
                    </a:lnTo>
                    <a:lnTo>
                      <a:pt x="94945" y="302533"/>
                    </a:lnTo>
                    <a:lnTo>
                      <a:pt x="97936" y="302333"/>
                    </a:lnTo>
                    <a:lnTo>
                      <a:pt x="97936" y="302333"/>
                    </a:lnTo>
                    <a:lnTo>
                      <a:pt x="94231" y="301333"/>
                    </a:lnTo>
                    <a:lnTo>
                      <a:pt x="101355" y="299180"/>
                    </a:lnTo>
                    <a:lnTo>
                      <a:pt x="110661" y="301200"/>
                    </a:lnTo>
                    <a:lnTo>
                      <a:pt x="126740" y="307924"/>
                    </a:lnTo>
                    <a:lnTo>
                      <a:pt x="126740" y="304467"/>
                    </a:lnTo>
                    <a:lnTo>
                      <a:pt x="123530" y="304467"/>
                    </a:lnTo>
                    <a:lnTo>
                      <a:pt x="123530" y="301333"/>
                    </a:lnTo>
                    <a:lnTo>
                      <a:pt x="132331" y="296866"/>
                    </a:lnTo>
                    <a:lnTo>
                      <a:pt x="138912" y="299314"/>
                    </a:lnTo>
                    <a:lnTo>
                      <a:pt x="145885" y="303552"/>
                    </a:lnTo>
                    <a:lnTo>
                      <a:pt x="155781" y="304457"/>
                    </a:lnTo>
                    <a:lnTo>
                      <a:pt x="154848" y="302943"/>
                    </a:lnTo>
                    <a:lnTo>
                      <a:pt x="153781" y="299514"/>
                    </a:lnTo>
                    <a:lnTo>
                      <a:pt x="152857" y="297923"/>
                    </a:lnTo>
                    <a:lnTo>
                      <a:pt x="157448" y="297952"/>
                    </a:lnTo>
                    <a:lnTo>
                      <a:pt x="161230" y="299209"/>
                    </a:lnTo>
                    <a:lnTo>
                      <a:pt x="164487" y="301485"/>
                    </a:lnTo>
                    <a:lnTo>
                      <a:pt x="167278" y="304467"/>
                    </a:lnTo>
                    <a:lnTo>
                      <a:pt x="161468" y="309724"/>
                    </a:lnTo>
                    <a:lnTo>
                      <a:pt x="163087" y="312830"/>
                    </a:lnTo>
                    <a:lnTo>
                      <a:pt x="167554" y="314925"/>
                    </a:lnTo>
                    <a:lnTo>
                      <a:pt x="170469" y="317040"/>
                    </a:lnTo>
                    <a:lnTo>
                      <a:pt x="170926" y="321650"/>
                    </a:lnTo>
                    <a:lnTo>
                      <a:pt x="169307" y="324669"/>
                    </a:lnTo>
                    <a:lnTo>
                      <a:pt x="165020" y="326260"/>
                    </a:lnTo>
                    <a:lnTo>
                      <a:pt x="157258" y="326765"/>
                    </a:lnTo>
                    <a:lnTo>
                      <a:pt x="150238" y="330213"/>
                    </a:lnTo>
                    <a:lnTo>
                      <a:pt x="154857" y="337042"/>
                    </a:lnTo>
                    <a:lnTo>
                      <a:pt x="164630" y="341871"/>
                    </a:lnTo>
                    <a:lnTo>
                      <a:pt x="173403" y="339300"/>
                    </a:lnTo>
                    <a:lnTo>
                      <a:pt x="176355" y="339300"/>
                    </a:lnTo>
                    <a:lnTo>
                      <a:pt x="177279" y="342529"/>
                    </a:lnTo>
                    <a:lnTo>
                      <a:pt x="177803" y="343205"/>
                    </a:lnTo>
                    <a:lnTo>
                      <a:pt x="176365" y="345586"/>
                    </a:lnTo>
                    <a:lnTo>
                      <a:pt x="184499" y="352025"/>
                    </a:lnTo>
                    <a:lnTo>
                      <a:pt x="187804" y="361493"/>
                    </a:lnTo>
                    <a:lnTo>
                      <a:pt x="191243" y="364560"/>
                    </a:lnTo>
                    <a:lnTo>
                      <a:pt x="199854" y="351873"/>
                    </a:lnTo>
                    <a:lnTo>
                      <a:pt x="197444" y="349663"/>
                    </a:lnTo>
                    <a:lnTo>
                      <a:pt x="195758" y="346853"/>
                    </a:lnTo>
                    <a:lnTo>
                      <a:pt x="194491" y="343424"/>
                    </a:lnTo>
                    <a:lnTo>
                      <a:pt x="193967" y="339300"/>
                    </a:lnTo>
                    <a:lnTo>
                      <a:pt x="197110" y="339300"/>
                    </a:lnTo>
                    <a:lnTo>
                      <a:pt x="201339" y="348320"/>
                    </a:lnTo>
                    <a:lnTo>
                      <a:pt x="205749" y="352997"/>
                    </a:lnTo>
                    <a:lnTo>
                      <a:pt x="212407" y="354759"/>
                    </a:lnTo>
                    <a:lnTo>
                      <a:pt x="223542" y="354997"/>
                    </a:lnTo>
                    <a:lnTo>
                      <a:pt x="223542" y="351873"/>
                    </a:lnTo>
                    <a:lnTo>
                      <a:pt x="218922" y="349625"/>
                    </a:lnTo>
                    <a:lnTo>
                      <a:pt x="217141" y="346148"/>
                    </a:lnTo>
                    <a:lnTo>
                      <a:pt x="216227" y="342376"/>
                    </a:lnTo>
                    <a:lnTo>
                      <a:pt x="214474" y="339309"/>
                    </a:lnTo>
                    <a:lnTo>
                      <a:pt x="212026" y="337719"/>
                    </a:lnTo>
                    <a:lnTo>
                      <a:pt x="202968" y="333061"/>
                    </a:lnTo>
                    <a:lnTo>
                      <a:pt x="197606" y="328794"/>
                    </a:lnTo>
                    <a:lnTo>
                      <a:pt x="185137" y="314201"/>
                    </a:lnTo>
                    <a:lnTo>
                      <a:pt x="187900" y="313801"/>
                    </a:lnTo>
                    <a:lnTo>
                      <a:pt x="189319" y="314497"/>
                    </a:lnTo>
                    <a:lnTo>
                      <a:pt x="191005" y="317059"/>
                    </a:lnTo>
                    <a:lnTo>
                      <a:pt x="193577" y="311953"/>
                    </a:lnTo>
                    <a:lnTo>
                      <a:pt x="198387" y="313744"/>
                    </a:lnTo>
                    <a:lnTo>
                      <a:pt x="208845" y="323355"/>
                    </a:lnTo>
                    <a:lnTo>
                      <a:pt x="213246" y="326384"/>
                    </a:lnTo>
                    <a:lnTo>
                      <a:pt x="218694" y="329308"/>
                    </a:lnTo>
                    <a:lnTo>
                      <a:pt x="225180" y="331670"/>
                    </a:lnTo>
                    <a:lnTo>
                      <a:pt x="232334" y="333070"/>
                    </a:lnTo>
                    <a:lnTo>
                      <a:pt x="240259" y="333670"/>
                    </a:lnTo>
                    <a:lnTo>
                      <a:pt x="248374" y="333146"/>
                    </a:lnTo>
                    <a:lnTo>
                      <a:pt x="255165" y="330118"/>
                    </a:lnTo>
                    <a:lnTo>
                      <a:pt x="258966" y="323364"/>
                    </a:lnTo>
                    <a:lnTo>
                      <a:pt x="256908" y="316906"/>
                    </a:lnTo>
                    <a:lnTo>
                      <a:pt x="245993" y="307696"/>
                    </a:lnTo>
                    <a:lnTo>
                      <a:pt x="247002" y="301362"/>
                    </a:lnTo>
                    <a:lnTo>
                      <a:pt x="254670" y="308648"/>
                    </a:lnTo>
                    <a:lnTo>
                      <a:pt x="258756" y="310725"/>
                    </a:lnTo>
                    <a:lnTo>
                      <a:pt x="264843" y="310772"/>
                    </a:lnTo>
                    <a:lnTo>
                      <a:pt x="258966" y="304486"/>
                    </a:lnTo>
                    <a:lnTo>
                      <a:pt x="263480" y="304648"/>
                    </a:lnTo>
                    <a:lnTo>
                      <a:pt x="264852" y="304486"/>
                    </a:lnTo>
                    <a:lnTo>
                      <a:pt x="262861" y="302438"/>
                    </a:lnTo>
                    <a:lnTo>
                      <a:pt x="260490" y="299333"/>
                    </a:lnTo>
                    <a:lnTo>
                      <a:pt x="258975" y="297942"/>
                    </a:lnTo>
                    <a:lnTo>
                      <a:pt x="258975" y="295066"/>
                    </a:lnTo>
                    <a:lnTo>
                      <a:pt x="264271" y="295827"/>
                    </a:lnTo>
                    <a:lnTo>
                      <a:pt x="267128" y="299085"/>
                    </a:lnTo>
                    <a:lnTo>
                      <a:pt x="268119" y="304200"/>
                    </a:lnTo>
                    <a:lnTo>
                      <a:pt x="267776" y="310763"/>
                    </a:lnTo>
                    <a:lnTo>
                      <a:pt x="269500" y="307905"/>
                    </a:lnTo>
                    <a:lnTo>
                      <a:pt x="270510" y="304343"/>
                    </a:lnTo>
                    <a:lnTo>
                      <a:pt x="270929" y="300038"/>
                    </a:lnTo>
                    <a:lnTo>
                      <a:pt x="270729" y="295056"/>
                    </a:lnTo>
                    <a:lnTo>
                      <a:pt x="273663" y="295056"/>
                    </a:lnTo>
                    <a:lnTo>
                      <a:pt x="272720" y="304248"/>
                    </a:lnTo>
                    <a:lnTo>
                      <a:pt x="275129" y="306324"/>
                    </a:lnTo>
                    <a:lnTo>
                      <a:pt x="279016" y="302762"/>
                    </a:lnTo>
                    <a:lnTo>
                      <a:pt x="282464" y="295046"/>
                    </a:lnTo>
                    <a:lnTo>
                      <a:pt x="283340" y="296361"/>
                    </a:lnTo>
                    <a:lnTo>
                      <a:pt x="283521" y="296732"/>
                    </a:lnTo>
                    <a:lnTo>
                      <a:pt x="285407" y="297923"/>
                    </a:lnTo>
                    <a:lnTo>
                      <a:pt x="284369" y="299723"/>
                    </a:lnTo>
                    <a:lnTo>
                      <a:pt x="282788" y="303105"/>
                    </a:lnTo>
                    <a:lnTo>
                      <a:pt x="282235" y="306419"/>
                    </a:lnTo>
                    <a:lnTo>
                      <a:pt x="283950" y="307915"/>
                    </a:lnTo>
                    <a:lnTo>
                      <a:pt x="287693" y="306810"/>
                    </a:lnTo>
                    <a:lnTo>
                      <a:pt x="288950" y="304133"/>
                    </a:lnTo>
                    <a:lnTo>
                      <a:pt x="289579" y="300923"/>
                    </a:lnTo>
                    <a:lnTo>
                      <a:pt x="291484" y="297923"/>
                    </a:lnTo>
                    <a:lnTo>
                      <a:pt x="295732" y="295389"/>
                    </a:lnTo>
                    <a:lnTo>
                      <a:pt x="300828" y="293475"/>
                    </a:lnTo>
                    <a:lnTo>
                      <a:pt x="306381" y="292332"/>
                    </a:lnTo>
                    <a:lnTo>
                      <a:pt x="312048" y="291941"/>
                    </a:lnTo>
                    <a:lnTo>
                      <a:pt x="312048" y="295046"/>
                    </a:lnTo>
                    <a:lnTo>
                      <a:pt x="288874" y="310391"/>
                    </a:lnTo>
                    <a:lnTo>
                      <a:pt x="276358" y="326755"/>
                    </a:lnTo>
                    <a:lnTo>
                      <a:pt x="276358" y="329594"/>
                    </a:lnTo>
                    <a:lnTo>
                      <a:pt x="284474" y="332965"/>
                    </a:lnTo>
                    <a:lnTo>
                      <a:pt x="305448" y="335994"/>
                    </a:lnTo>
                    <a:lnTo>
                      <a:pt x="312048" y="342443"/>
                    </a:lnTo>
                    <a:lnTo>
                      <a:pt x="312048" y="339290"/>
                    </a:lnTo>
                    <a:lnTo>
                      <a:pt x="317078" y="341681"/>
                    </a:lnTo>
                    <a:lnTo>
                      <a:pt x="321383" y="341157"/>
                    </a:lnTo>
                    <a:lnTo>
                      <a:pt x="326098" y="339700"/>
                    </a:lnTo>
                    <a:lnTo>
                      <a:pt x="332594" y="339290"/>
                    </a:lnTo>
                    <a:lnTo>
                      <a:pt x="331032" y="332356"/>
                    </a:lnTo>
                    <a:lnTo>
                      <a:pt x="340252" y="321993"/>
                    </a:lnTo>
                    <a:lnTo>
                      <a:pt x="347243" y="320173"/>
                    </a:lnTo>
                    <a:lnTo>
                      <a:pt x="347243" y="317030"/>
                    </a:lnTo>
                    <a:lnTo>
                      <a:pt x="344091" y="316764"/>
                    </a:lnTo>
                    <a:lnTo>
                      <a:pt x="342281" y="316030"/>
                    </a:lnTo>
                    <a:lnTo>
                      <a:pt x="340890" y="315106"/>
                    </a:lnTo>
                    <a:lnTo>
                      <a:pt x="338709" y="314173"/>
                    </a:lnTo>
                    <a:lnTo>
                      <a:pt x="344243" y="311410"/>
                    </a:lnTo>
                    <a:lnTo>
                      <a:pt x="353330" y="309191"/>
                    </a:lnTo>
                    <a:lnTo>
                      <a:pt x="362426" y="308620"/>
                    </a:lnTo>
                    <a:lnTo>
                      <a:pt x="368065" y="310734"/>
                    </a:lnTo>
                    <a:lnTo>
                      <a:pt x="373532" y="308477"/>
                    </a:lnTo>
                    <a:lnTo>
                      <a:pt x="381581" y="308172"/>
                    </a:lnTo>
                    <a:lnTo>
                      <a:pt x="391382" y="307915"/>
                    </a:lnTo>
                    <a:lnTo>
                      <a:pt x="397335" y="306029"/>
                    </a:lnTo>
                    <a:lnTo>
                      <a:pt x="401612" y="303619"/>
                    </a:lnTo>
                    <a:lnTo>
                      <a:pt x="408727" y="297914"/>
                    </a:lnTo>
                    <a:lnTo>
                      <a:pt x="408727" y="295037"/>
                    </a:lnTo>
                    <a:lnTo>
                      <a:pt x="404470" y="292037"/>
                    </a:lnTo>
                    <a:lnTo>
                      <a:pt x="402755" y="286484"/>
                    </a:lnTo>
                    <a:lnTo>
                      <a:pt x="401860" y="279626"/>
                    </a:lnTo>
                    <a:lnTo>
                      <a:pt x="400174" y="272777"/>
                    </a:lnTo>
                    <a:lnTo>
                      <a:pt x="404117" y="271758"/>
                    </a:lnTo>
                    <a:lnTo>
                      <a:pt x="405803" y="270167"/>
                    </a:lnTo>
                    <a:lnTo>
                      <a:pt x="405308" y="267586"/>
                    </a:lnTo>
                    <a:lnTo>
                      <a:pt x="402850" y="263614"/>
                    </a:lnTo>
                    <a:lnTo>
                      <a:pt x="409242" y="257147"/>
                    </a:lnTo>
                    <a:lnTo>
                      <a:pt x="412194" y="246259"/>
                    </a:lnTo>
                    <a:lnTo>
                      <a:pt x="414814" y="225609"/>
                    </a:lnTo>
                    <a:lnTo>
                      <a:pt x="411042" y="227295"/>
                    </a:lnTo>
                    <a:lnTo>
                      <a:pt x="407194" y="226990"/>
                    </a:lnTo>
                    <a:lnTo>
                      <a:pt x="403488" y="225162"/>
                    </a:lnTo>
                    <a:lnTo>
                      <a:pt x="400164" y="222456"/>
                    </a:lnTo>
                    <a:lnTo>
                      <a:pt x="402117" y="217113"/>
                    </a:lnTo>
                    <a:lnTo>
                      <a:pt x="402841" y="200444"/>
                    </a:lnTo>
                    <a:lnTo>
                      <a:pt x="404651" y="196587"/>
                    </a:lnTo>
                    <a:lnTo>
                      <a:pt x="407260" y="193939"/>
                    </a:lnTo>
                    <a:lnTo>
                      <a:pt x="408279" y="191348"/>
                    </a:lnTo>
                    <a:lnTo>
                      <a:pt x="405774" y="187843"/>
                    </a:lnTo>
                    <a:lnTo>
                      <a:pt x="405774" y="184709"/>
                    </a:lnTo>
                    <a:lnTo>
                      <a:pt x="416157" y="181470"/>
                    </a:lnTo>
                    <a:lnTo>
                      <a:pt x="429892" y="181842"/>
                    </a:lnTo>
                    <a:lnTo>
                      <a:pt x="438274" y="178127"/>
                    </a:lnTo>
                    <a:lnTo>
                      <a:pt x="438274" y="175260"/>
                    </a:lnTo>
                    <a:lnTo>
                      <a:pt x="426625" y="168507"/>
                    </a:lnTo>
                    <a:lnTo>
                      <a:pt x="423634" y="165526"/>
                    </a:lnTo>
                    <a:lnTo>
                      <a:pt x="426320" y="159220"/>
                    </a:lnTo>
                    <a:lnTo>
                      <a:pt x="441617" y="162992"/>
                    </a:lnTo>
                    <a:lnTo>
                      <a:pt x="444141" y="163992"/>
                    </a:lnTo>
                    <a:lnTo>
                      <a:pt x="446256" y="168173"/>
                    </a:lnTo>
                    <a:lnTo>
                      <a:pt x="450761" y="170745"/>
                    </a:lnTo>
                    <a:lnTo>
                      <a:pt x="454885" y="171821"/>
                    </a:lnTo>
                    <a:lnTo>
                      <a:pt x="455886" y="171821"/>
                    </a:lnTo>
                    <a:lnTo>
                      <a:pt x="464639" y="173184"/>
                    </a:lnTo>
                    <a:lnTo>
                      <a:pt x="474155" y="173022"/>
                    </a:lnTo>
                    <a:lnTo>
                      <a:pt x="478784" y="171555"/>
                    </a:lnTo>
                    <a:lnTo>
                      <a:pt x="473507" y="168964"/>
                    </a:lnTo>
                    <a:lnTo>
                      <a:pt x="473507" y="165535"/>
                    </a:lnTo>
                    <a:lnTo>
                      <a:pt x="475078" y="161744"/>
                    </a:lnTo>
                    <a:lnTo>
                      <a:pt x="473869" y="156591"/>
                    </a:lnTo>
                    <a:lnTo>
                      <a:pt x="472145" y="152019"/>
                    </a:lnTo>
                    <a:lnTo>
                      <a:pt x="472297" y="150066"/>
                    </a:lnTo>
                    <a:lnTo>
                      <a:pt x="477803" y="151533"/>
                    </a:lnTo>
                    <a:lnTo>
                      <a:pt x="480041" y="155229"/>
                    </a:lnTo>
                    <a:lnTo>
                      <a:pt x="480984" y="160201"/>
                    </a:lnTo>
                    <a:lnTo>
                      <a:pt x="482832" y="165526"/>
                    </a:lnTo>
                    <a:lnTo>
                      <a:pt x="485908" y="170364"/>
                    </a:lnTo>
                    <a:lnTo>
                      <a:pt x="489452" y="173346"/>
                    </a:lnTo>
                    <a:lnTo>
                      <a:pt x="494376" y="174870"/>
                    </a:lnTo>
                    <a:lnTo>
                      <a:pt x="501605" y="175270"/>
                    </a:lnTo>
                    <a:lnTo>
                      <a:pt x="505330" y="173022"/>
                    </a:lnTo>
                    <a:lnTo>
                      <a:pt x="507177" y="167611"/>
                    </a:lnTo>
                    <a:lnTo>
                      <a:pt x="509168" y="156077"/>
                    </a:lnTo>
                    <a:lnTo>
                      <a:pt x="516017" y="158296"/>
                    </a:lnTo>
                    <a:lnTo>
                      <a:pt x="518008" y="159230"/>
                    </a:lnTo>
                    <a:lnTo>
                      <a:pt x="517350" y="157172"/>
                    </a:lnTo>
                    <a:lnTo>
                      <a:pt x="517141" y="156829"/>
                    </a:lnTo>
                    <a:lnTo>
                      <a:pt x="516541" y="156896"/>
                    </a:lnTo>
                    <a:lnTo>
                      <a:pt x="514817" y="156077"/>
                    </a:lnTo>
                    <a:lnTo>
                      <a:pt x="521017" y="153381"/>
                    </a:lnTo>
                    <a:lnTo>
                      <a:pt x="523837" y="152962"/>
                    </a:lnTo>
                    <a:lnTo>
                      <a:pt x="520198" y="149695"/>
                    </a:lnTo>
                    <a:lnTo>
                      <a:pt x="519065" y="147323"/>
                    </a:lnTo>
                    <a:lnTo>
                      <a:pt x="520303" y="145437"/>
                    </a:lnTo>
                    <a:lnTo>
                      <a:pt x="523837" y="143504"/>
                    </a:lnTo>
                    <a:lnTo>
                      <a:pt x="523837" y="140046"/>
                    </a:lnTo>
                    <a:lnTo>
                      <a:pt x="521884" y="138456"/>
                    </a:lnTo>
                    <a:lnTo>
                      <a:pt x="521646" y="137665"/>
                    </a:lnTo>
                    <a:lnTo>
                      <a:pt x="521675" y="136598"/>
                    </a:lnTo>
                    <a:lnTo>
                      <a:pt x="520703" y="134055"/>
                    </a:lnTo>
                    <a:lnTo>
                      <a:pt x="527247" y="137008"/>
                    </a:lnTo>
                    <a:lnTo>
                      <a:pt x="532905" y="136446"/>
                    </a:lnTo>
                    <a:lnTo>
                      <a:pt x="535486" y="133045"/>
                    </a:lnTo>
                    <a:lnTo>
                      <a:pt x="532676" y="127473"/>
                    </a:lnTo>
                    <a:lnTo>
                      <a:pt x="532676" y="124597"/>
                    </a:lnTo>
                    <a:lnTo>
                      <a:pt x="534019" y="123196"/>
                    </a:lnTo>
                    <a:lnTo>
                      <a:pt x="535324" y="121177"/>
                    </a:lnTo>
                    <a:lnTo>
                      <a:pt x="538543" y="121177"/>
                    </a:lnTo>
                    <a:lnTo>
                      <a:pt x="541820" y="124835"/>
                    </a:lnTo>
                    <a:lnTo>
                      <a:pt x="547802" y="127083"/>
                    </a:lnTo>
                    <a:lnTo>
                      <a:pt x="553564" y="126844"/>
                    </a:lnTo>
                    <a:lnTo>
                      <a:pt x="556098" y="122911"/>
                    </a:lnTo>
                    <a:close/>
                    <a:moveTo>
                      <a:pt x="514807" y="257232"/>
                    </a:moveTo>
                    <a:lnTo>
                      <a:pt x="504777" y="267376"/>
                    </a:lnTo>
                    <a:lnTo>
                      <a:pt x="503215" y="269643"/>
                    </a:lnTo>
                    <a:lnTo>
                      <a:pt x="501844" y="272996"/>
                    </a:lnTo>
                    <a:lnTo>
                      <a:pt x="500967" y="276892"/>
                    </a:lnTo>
                    <a:lnTo>
                      <a:pt x="500263" y="287207"/>
                    </a:lnTo>
                    <a:lnTo>
                      <a:pt x="498872" y="292370"/>
                    </a:lnTo>
                    <a:lnTo>
                      <a:pt x="492823" y="298361"/>
                    </a:lnTo>
                    <a:lnTo>
                      <a:pt x="491461" y="302933"/>
                    </a:lnTo>
                    <a:lnTo>
                      <a:pt x="492300" y="308353"/>
                    </a:lnTo>
                    <a:lnTo>
                      <a:pt x="493423" y="312392"/>
                    </a:lnTo>
                    <a:lnTo>
                      <a:pt x="492823" y="315259"/>
                    </a:lnTo>
                    <a:lnTo>
                      <a:pt x="488251" y="317049"/>
                    </a:lnTo>
                    <a:lnTo>
                      <a:pt x="496919" y="318392"/>
                    </a:lnTo>
                    <a:lnTo>
                      <a:pt x="501224" y="306896"/>
                    </a:lnTo>
                    <a:lnTo>
                      <a:pt x="503939" y="292618"/>
                    </a:lnTo>
                    <a:lnTo>
                      <a:pt x="519360" y="259099"/>
                    </a:lnTo>
                    <a:lnTo>
                      <a:pt x="519474" y="255927"/>
                    </a:lnTo>
                    <a:lnTo>
                      <a:pt x="517827" y="255318"/>
                    </a:lnTo>
                    <a:lnTo>
                      <a:pt x="514807" y="257232"/>
                    </a:lnTo>
                    <a:close/>
                  </a:path>
                </a:pathLst>
              </a:custGeom>
              <a:solidFill>
                <a:srgbClr val="B9E902"/>
              </a:solidFill>
              <a:ln w="9525" cap="flat">
                <a:noFill/>
                <a:prstDash val="solid"/>
                <a:miter/>
              </a:ln>
            </p:spPr>
            <p:txBody>
              <a:bodyPr rtlCol="0" anchor="ctr"/>
              <a:lstStyle/>
              <a:p>
                <a:endParaRPr lang="en-US" sz="600"/>
              </a:p>
            </p:txBody>
          </p:sp>
          <p:sp>
            <p:nvSpPr>
              <p:cNvPr id="21" name="Freeform: Shape 20">
                <a:extLst>
                  <a:ext uri="{FF2B5EF4-FFF2-40B4-BE49-F238E27FC236}">
                    <a16:creationId xmlns="" xmlns:a16="http://schemas.microsoft.com/office/drawing/2014/main" id="{D324B04D-C27E-4A22-9EE1-E487E9C5106F}"/>
                  </a:ext>
                </a:extLst>
              </p:cNvPr>
              <p:cNvSpPr/>
              <p:nvPr/>
            </p:nvSpPr>
            <p:spPr>
              <a:xfrm>
                <a:off x="6083889" y="6868601"/>
                <a:ext cx="314325" cy="361950"/>
              </a:xfrm>
              <a:custGeom>
                <a:avLst/>
                <a:gdLst>
                  <a:gd name="connsiteX0" fmla="*/ 220580 w 314325"/>
                  <a:gd name="connsiteY0" fmla="*/ 49216 h 361950"/>
                  <a:gd name="connsiteX1" fmla="*/ 244783 w 314325"/>
                  <a:gd name="connsiteY1" fmla="*/ 42882 h 361950"/>
                  <a:gd name="connsiteX2" fmla="*/ 249355 w 314325"/>
                  <a:gd name="connsiteY2" fmla="*/ 42386 h 361950"/>
                  <a:gd name="connsiteX3" fmla="*/ 253594 w 314325"/>
                  <a:gd name="connsiteY3" fmla="*/ 43110 h 361950"/>
                  <a:gd name="connsiteX4" fmla="*/ 259547 w 314325"/>
                  <a:gd name="connsiteY4" fmla="*/ 45168 h 361950"/>
                  <a:gd name="connsiteX5" fmla="*/ 269014 w 314325"/>
                  <a:gd name="connsiteY5" fmla="*/ 51874 h 361950"/>
                  <a:gd name="connsiteX6" fmla="*/ 274491 w 314325"/>
                  <a:gd name="connsiteY6" fmla="*/ 54855 h 361950"/>
                  <a:gd name="connsiteX7" fmla="*/ 280073 w 314325"/>
                  <a:gd name="connsiteY7" fmla="*/ 54702 h 361950"/>
                  <a:gd name="connsiteX8" fmla="*/ 284016 w 314325"/>
                  <a:gd name="connsiteY8" fmla="*/ 48044 h 361950"/>
                  <a:gd name="connsiteX9" fmla="*/ 283826 w 314325"/>
                  <a:gd name="connsiteY9" fmla="*/ 47540 h 361950"/>
                  <a:gd name="connsiteX10" fmla="*/ 294875 w 314325"/>
                  <a:gd name="connsiteY10" fmla="*/ 51445 h 361950"/>
                  <a:gd name="connsiteX11" fmla="*/ 299618 w 314325"/>
                  <a:gd name="connsiteY11" fmla="*/ 58436 h 361950"/>
                  <a:gd name="connsiteX12" fmla="*/ 306343 w 314325"/>
                  <a:gd name="connsiteY12" fmla="*/ 85192 h 361950"/>
                  <a:gd name="connsiteX13" fmla="*/ 307619 w 314325"/>
                  <a:gd name="connsiteY13" fmla="*/ 93564 h 361950"/>
                  <a:gd name="connsiteX14" fmla="*/ 307352 w 314325"/>
                  <a:gd name="connsiteY14" fmla="*/ 98956 h 361950"/>
                  <a:gd name="connsiteX15" fmla="*/ 305610 w 314325"/>
                  <a:gd name="connsiteY15" fmla="*/ 100251 h 361950"/>
                  <a:gd name="connsiteX16" fmla="*/ 303228 w 314325"/>
                  <a:gd name="connsiteY16" fmla="*/ 100851 h 361950"/>
                  <a:gd name="connsiteX17" fmla="*/ 301228 w 314325"/>
                  <a:gd name="connsiteY17" fmla="*/ 101165 h 361950"/>
                  <a:gd name="connsiteX18" fmla="*/ 296608 w 314325"/>
                  <a:gd name="connsiteY18" fmla="*/ 102404 h 361950"/>
                  <a:gd name="connsiteX19" fmla="*/ 282226 w 314325"/>
                  <a:gd name="connsiteY19" fmla="*/ 128711 h 361950"/>
                  <a:gd name="connsiteX20" fmla="*/ 274148 w 314325"/>
                  <a:gd name="connsiteY20" fmla="*/ 138208 h 361950"/>
                  <a:gd name="connsiteX21" fmla="*/ 270157 w 314325"/>
                  <a:gd name="connsiteY21" fmla="*/ 141504 h 361950"/>
                  <a:gd name="connsiteX22" fmla="*/ 263366 w 314325"/>
                  <a:gd name="connsiteY22" fmla="*/ 148200 h 361950"/>
                  <a:gd name="connsiteX23" fmla="*/ 259899 w 314325"/>
                  <a:gd name="connsiteY23" fmla="*/ 153295 h 361950"/>
                  <a:gd name="connsiteX24" fmla="*/ 248755 w 314325"/>
                  <a:gd name="connsiteY24" fmla="*/ 177737 h 361950"/>
                  <a:gd name="connsiteX25" fmla="*/ 246183 w 314325"/>
                  <a:gd name="connsiteY25" fmla="*/ 185471 h 361950"/>
                  <a:gd name="connsiteX26" fmla="*/ 244621 w 314325"/>
                  <a:gd name="connsiteY26" fmla="*/ 193958 h 361950"/>
                  <a:gd name="connsiteX27" fmla="*/ 243830 w 314325"/>
                  <a:gd name="connsiteY27" fmla="*/ 211188 h 361950"/>
                  <a:gd name="connsiteX28" fmla="*/ 244507 w 314325"/>
                  <a:gd name="connsiteY28" fmla="*/ 218151 h 361950"/>
                  <a:gd name="connsiteX29" fmla="*/ 246097 w 314325"/>
                  <a:gd name="connsiteY29" fmla="*/ 225352 h 361950"/>
                  <a:gd name="connsiteX30" fmla="*/ 248488 w 314325"/>
                  <a:gd name="connsiteY30" fmla="*/ 231848 h 361950"/>
                  <a:gd name="connsiteX31" fmla="*/ 253441 w 314325"/>
                  <a:gd name="connsiteY31" fmla="*/ 241059 h 361950"/>
                  <a:gd name="connsiteX32" fmla="*/ 255899 w 314325"/>
                  <a:gd name="connsiteY32" fmla="*/ 244545 h 361950"/>
                  <a:gd name="connsiteX33" fmla="*/ 257632 w 314325"/>
                  <a:gd name="connsiteY33" fmla="*/ 247793 h 361950"/>
                  <a:gd name="connsiteX34" fmla="*/ 259156 w 314325"/>
                  <a:gd name="connsiteY34" fmla="*/ 251651 h 361950"/>
                  <a:gd name="connsiteX35" fmla="*/ 259899 w 314325"/>
                  <a:gd name="connsiteY35" fmla="*/ 255499 h 361950"/>
                  <a:gd name="connsiteX36" fmla="*/ 260956 w 314325"/>
                  <a:gd name="connsiteY36" fmla="*/ 258823 h 361950"/>
                  <a:gd name="connsiteX37" fmla="*/ 262623 w 314325"/>
                  <a:gd name="connsiteY37" fmla="*/ 261652 h 361950"/>
                  <a:gd name="connsiteX38" fmla="*/ 265366 w 314325"/>
                  <a:gd name="connsiteY38" fmla="*/ 264233 h 361950"/>
                  <a:gd name="connsiteX39" fmla="*/ 272491 w 314325"/>
                  <a:gd name="connsiteY39" fmla="*/ 269539 h 361950"/>
                  <a:gd name="connsiteX40" fmla="*/ 278158 w 314325"/>
                  <a:gd name="connsiteY40" fmla="*/ 276292 h 361950"/>
                  <a:gd name="connsiteX41" fmla="*/ 281702 w 314325"/>
                  <a:gd name="connsiteY41" fmla="*/ 290399 h 361950"/>
                  <a:gd name="connsiteX42" fmla="*/ 276958 w 314325"/>
                  <a:gd name="connsiteY42" fmla="*/ 316278 h 361950"/>
                  <a:gd name="connsiteX43" fmla="*/ 274015 w 314325"/>
                  <a:gd name="connsiteY43" fmla="*/ 324793 h 361950"/>
                  <a:gd name="connsiteX44" fmla="*/ 269081 w 314325"/>
                  <a:gd name="connsiteY44" fmla="*/ 334394 h 361950"/>
                  <a:gd name="connsiteX45" fmla="*/ 265214 w 314325"/>
                  <a:gd name="connsiteY45" fmla="*/ 340366 h 361950"/>
                  <a:gd name="connsiteX46" fmla="*/ 253374 w 314325"/>
                  <a:gd name="connsiteY46" fmla="*/ 352559 h 361950"/>
                  <a:gd name="connsiteX47" fmla="*/ 238411 w 314325"/>
                  <a:gd name="connsiteY47" fmla="*/ 339300 h 361950"/>
                  <a:gd name="connsiteX48" fmla="*/ 232915 w 314325"/>
                  <a:gd name="connsiteY48" fmla="*/ 336023 h 361950"/>
                  <a:gd name="connsiteX49" fmla="*/ 227238 w 314325"/>
                  <a:gd name="connsiteY49" fmla="*/ 333985 h 361950"/>
                  <a:gd name="connsiteX50" fmla="*/ 224428 w 314325"/>
                  <a:gd name="connsiteY50" fmla="*/ 334852 h 361950"/>
                  <a:gd name="connsiteX51" fmla="*/ 223228 w 314325"/>
                  <a:gd name="connsiteY51" fmla="*/ 337652 h 361950"/>
                  <a:gd name="connsiteX52" fmla="*/ 223323 w 314325"/>
                  <a:gd name="connsiteY52" fmla="*/ 341186 h 361950"/>
                  <a:gd name="connsiteX53" fmla="*/ 223990 w 314325"/>
                  <a:gd name="connsiteY53" fmla="*/ 345139 h 361950"/>
                  <a:gd name="connsiteX54" fmla="*/ 222837 w 314325"/>
                  <a:gd name="connsiteY54" fmla="*/ 348415 h 361950"/>
                  <a:gd name="connsiteX55" fmla="*/ 219542 w 314325"/>
                  <a:gd name="connsiteY55" fmla="*/ 351025 h 361950"/>
                  <a:gd name="connsiteX56" fmla="*/ 184109 w 314325"/>
                  <a:gd name="connsiteY56" fmla="*/ 361912 h 361950"/>
                  <a:gd name="connsiteX57" fmla="*/ 178165 w 314325"/>
                  <a:gd name="connsiteY57" fmla="*/ 361579 h 361950"/>
                  <a:gd name="connsiteX58" fmla="*/ 173764 w 314325"/>
                  <a:gd name="connsiteY58" fmla="*/ 360531 h 361950"/>
                  <a:gd name="connsiteX59" fmla="*/ 170354 w 314325"/>
                  <a:gd name="connsiteY59" fmla="*/ 357607 h 361950"/>
                  <a:gd name="connsiteX60" fmla="*/ 174850 w 314325"/>
                  <a:gd name="connsiteY60" fmla="*/ 357759 h 361950"/>
                  <a:gd name="connsiteX61" fmla="*/ 177860 w 314325"/>
                  <a:gd name="connsiteY61" fmla="*/ 355111 h 361950"/>
                  <a:gd name="connsiteX62" fmla="*/ 173041 w 314325"/>
                  <a:gd name="connsiteY62" fmla="*/ 346386 h 361950"/>
                  <a:gd name="connsiteX63" fmla="*/ 166030 w 314325"/>
                  <a:gd name="connsiteY63" fmla="*/ 321326 h 361950"/>
                  <a:gd name="connsiteX64" fmla="*/ 161058 w 314325"/>
                  <a:gd name="connsiteY64" fmla="*/ 313792 h 361950"/>
                  <a:gd name="connsiteX65" fmla="*/ 153390 w 314325"/>
                  <a:gd name="connsiteY65" fmla="*/ 307896 h 361950"/>
                  <a:gd name="connsiteX66" fmla="*/ 145923 w 314325"/>
                  <a:gd name="connsiteY66" fmla="*/ 306705 h 361950"/>
                  <a:gd name="connsiteX67" fmla="*/ 139294 w 314325"/>
                  <a:gd name="connsiteY67" fmla="*/ 310639 h 361950"/>
                  <a:gd name="connsiteX68" fmla="*/ 134378 w 314325"/>
                  <a:gd name="connsiteY68" fmla="*/ 320107 h 361950"/>
                  <a:gd name="connsiteX69" fmla="*/ 130035 w 314325"/>
                  <a:gd name="connsiteY69" fmla="*/ 311048 h 361950"/>
                  <a:gd name="connsiteX70" fmla="*/ 124244 w 314325"/>
                  <a:gd name="connsiteY70" fmla="*/ 303905 h 361950"/>
                  <a:gd name="connsiteX71" fmla="*/ 109251 w 314325"/>
                  <a:gd name="connsiteY71" fmla="*/ 291056 h 361950"/>
                  <a:gd name="connsiteX72" fmla="*/ 102822 w 314325"/>
                  <a:gd name="connsiteY72" fmla="*/ 283779 h 361950"/>
                  <a:gd name="connsiteX73" fmla="*/ 92345 w 314325"/>
                  <a:gd name="connsiteY73" fmla="*/ 267281 h 361950"/>
                  <a:gd name="connsiteX74" fmla="*/ 86001 w 314325"/>
                  <a:gd name="connsiteY74" fmla="*/ 261404 h 361950"/>
                  <a:gd name="connsiteX75" fmla="*/ 62998 w 314325"/>
                  <a:gd name="connsiteY75" fmla="*/ 255747 h 361950"/>
                  <a:gd name="connsiteX76" fmla="*/ 54159 w 314325"/>
                  <a:gd name="connsiteY76" fmla="*/ 249060 h 361950"/>
                  <a:gd name="connsiteX77" fmla="*/ 49673 w 314325"/>
                  <a:gd name="connsiteY77" fmla="*/ 236944 h 361950"/>
                  <a:gd name="connsiteX78" fmla="*/ 49673 w 314325"/>
                  <a:gd name="connsiteY78" fmla="*/ 236877 h 361950"/>
                  <a:gd name="connsiteX79" fmla="*/ 48530 w 314325"/>
                  <a:gd name="connsiteY79" fmla="*/ 227448 h 361950"/>
                  <a:gd name="connsiteX80" fmla="*/ 42843 w 314325"/>
                  <a:gd name="connsiteY80" fmla="*/ 223952 h 361950"/>
                  <a:gd name="connsiteX81" fmla="*/ 35833 w 314325"/>
                  <a:gd name="connsiteY81" fmla="*/ 222190 h 361950"/>
                  <a:gd name="connsiteX82" fmla="*/ 30346 w 314325"/>
                  <a:gd name="connsiteY82" fmla="*/ 217837 h 361950"/>
                  <a:gd name="connsiteX83" fmla="*/ 29928 w 314325"/>
                  <a:gd name="connsiteY83" fmla="*/ 211607 h 361950"/>
                  <a:gd name="connsiteX84" fmla="*/ 37033 w 314325"/>
                  <a:gd name="connsiteY84" fmla="*/ 178651 h 361950"/>
                  <a:gd name="connsiteX85" fmla="*/ 41777 w 314325"/>
                  <a:gd name="connsiteY85" fmla="*/ 163782 h 361950"/>
                  <a:gd name="connsiteX86" fmla="*/ 42967 w 314325"/>
                  <a:gd name="connsiteY86" fmla="*/ 157239 h 361950"/>
                  <a:gd name="connsiteX87" fmla="*/ 42262 w 314325"/>
                  <a:gd name="connsiteY87" fmla="*/ 150552 h 361950"/>
                  <a:gd name="connsiteX88" fmla="*/ 35614 w 314325"/>
                  <a:gd name="connsiteY88" fmla="*/ 127397 h 361950"/>
                  <a:gd name="connsiteX89" fmla="*/ 36538 w 314325"/>
                  <a:gd name="connsiteY89" fmla="*/ 115996 h 361950"/>
                  <a:gd name="connsiteX90" fmla="*/ 36090 w 314325"/>
                  <a:gd name="connsiteY90" fmla="*/ 110167 h 361950"/>
                  <a:gd name="connsiteX91" fmla="*/ 34109 w 314325"/>
                  <a:gd name="connsiteY91" fmla="*/ 105223 h 361950"/>
                  <a:gd name="connsiteX92" fmla="*/ 29365 w 314325"/>
                  <a:gd name="connsiteY92" fmla="*/ 101680 h 361950"/>
                  <a:gd name="connsiteX93" fmla="*/ 17936 w 314325"/>
                  <a:gd name="connsiteY93" fmla="*/ 99575 h 361950"/>
                  <a:gd name="connsiteX94" fmla="*/ 12687 w 314325"/>
                  <a:gd name="connsiteY94" fmla="*/ 96746 h 361950"/>
                  <a:gd name="connsiteX95" fmla="*/ 8334 w 314325"/>
                  <a:gd name="connsiteY95" fmla="*/ 89421 h 361950"/>
                  <a:gd name="connsiteX96" fmla="*/ 7144 w 314325"/>
                  <a:gd name="connsiteY96" fmla="*/ 87459 h 361950"/>
                  <a:gd name="connsiteX97" fmla="*/ 8429 w 314325"/>
                  <a:gd name="connsiteY97" fmla="*/ 78724 h 361950"/>
                  <a:gd name="connsiteX98" fmla="*/ 13363 w 314325"/>
                  <a:gd name="connsiteY98" fmla="*/ 70990 h 361950"/>
                  <a:gd name="connsiteX99" fmla="*/ 18993 w 314325"/>
                  <a:gd name="connsiteY99" fmla="*/ 64856 h 361950"/>
                  <a:gd name="connsiteX100" fmla="*/ 20269 w 314325"/>
                  <a:gd name="connsiteY100" fmla="*/ 63751 h 361950"/>
                  <a:gd name="connsiteX101" fmla="*/ 28822 w 314325"/>
                  <a:gd name="connsiteY101" fmla="*/ 56426 h 361950"/>
                  <a:gd name="connsiteX102" fmla="*/ 36138 w 314325"/>
                  <a:gd name="connsiteY102" fmla="*/ 54931 h 361950"/>
                  <a:gd name="connsiteX103" fmla="*/ 56588 w 314325"/>
                  <a:gd name="connsiteY103" fmla="*/ 62513 h 361950"/>
                  <a:gd name="connsiteX104" fmla="*/ 68847 w 314325"/>
                  <a:gd name="connsiteY104" fmla="*/ 63132 h 361950"/>
                  <a:gd name="connsiteX105" fmla="*/ 74047 w 314325"/>
                  <a:gd name="connsiteY105" fmla="*/ 56912 h 361950"/>
                  <a:gd name="connsiteX106" fmla="*/ 77962 w 314325"/>
                  <a:gd name="connsiteY106" fmla="*/ 47740 h 361950"/>
                  <a:gd name="connsiteX107" fmla="*/ 89897 w 314325"/>
                  <a:gd name="connsiteY107" fmla="*/ 35147 h 361950"/>
                  <a:gd name="connsiteX108" fmla="*/ 92345 w 314325"/>
                  <a:gd name="connsiteY108" fmla="*/ 29747 h 361950"/>
                  <a:gd name="connsiteX109" fmla="*/ 93431 w 314325"/>
                  <a:gd name="connsiteY109" fmla="*/ 23842 h 361950"/>
                  <a:gd name="connsiteX110" fmla="*/ 93773 w 314325"/>
                  <a:gd name="connsiteY110" fmla="*/ 17774 h 361950"/>
                  <a:gd name="connsiteX111" fmla="*/ 103784 w 314325"/>
                  <a:gd name="connsiteY111" fmla="*/ 7144 h 361950"/>
                  <a:gd name="connsiteX112" fmla="*/ 123444 w 314325"/>
                  <a:gd name="connsiteY112" fmla="*/ 10497 h 361950"/>
                  <a:gd name="connsiteX113" fmla="*/ 145780 w 314325"/>
                  <a:gd name="connsiteY113" fmla="*/ 17412 h 361950"/>
                  <a:gd name="connsiteX114" fmla="*/ 163582 w 314325"/>
                  <a:gd name="connsiteY114" fmla="*/ 17774 h 361950"/>
                  <a:gd name="connsiteX115" fmla="*/ 193224 w 314325"/>
                  <a:gd name="connsiteY115" fmla="*/ 27118 h 361950"/>
                  <a:gd name="connsiteX116" fmla="*/ 201625 w 314325"/>
                  <a:gd name="connsiteY116" fmla="*/ 31671 h 361950"/>
                  <a:gd name="connsiteX117" fmla="*/ 204873 w 314325"/>
                  <a:gd name="connsiteY117" fmla="*/ 35414 h 361950"/>
                  <a:gd name="connsiteX118" fmla="*/ 211055 w 314325"/>
                  <a:gd name="connsiteY118" fmla="*/ 45111 h 361950"/>
                  <a:gd name="connsiteX119" fmla="*/ 214893 w 314325"/>
                  <a:gd name="connsiteY119" fmla="*/ 4826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14325" h="361950">
                    <a:moveTo>
                      <a:pt x="220580" y="49216"/>
                    </a:moveTo>
                    <a:lnTo>
                      <a:pt x="244783" y="42882"/>
                    </a:lnTo>
                    <a:lnTo>
                      <a:pt x="249355" y="42386"/>
                    </a:lnTo>
                    <a:lnTo>
                      <a:pt x="253594" y="43110"/>
                    </a:lnTo>
                    <a:lnTo>
                      <a:pt x="259547" y="45168"/>
                    </a:lnTo>
                    <a:lnTo>
                      <a:pt x="269014" y="51874"/>
                    </a:lnTo>
                    <a:lnTo>
                      <a:pt x="274491" y="54855"/>
                    </a:lnTo>
                    <a:lnTo>
                      <a:pt x="280073" y="54702"/>
                    </a:lnTo>
                    <a:lnTo>
                      <a:pt x="284016" y="48044"/>
                    </a:lnTo>
                    <a:lnTo>
                      <a:pt x="283826" y="47540"/>
                    </a:lnTo>
                    <a:lnTo>
                      <a:pt x="294875" y="51445"/>
                    </a:lnTo>
                    <a:lnTo>
                      <a:pt x="299618" y="58436"/>
                    </a:lnTo>
                    <a:lnTo>
                      <a:pt x="306343" y="85192"/>
                    </a:lnTo>
                    <a:lnTo>
                      <a:pt x="307619" y="93564"/>
                    </a:lnTo>
                    <a:lnTo>
                      <a:pt x="307352" y="98956"/>
                    </a:lnTo>
                    <a:lnTo>
                      <a:pt x="305610" y="100251"/>
                    </a:lnTo>
                    <a:lnTo>
                      <a:pt x="303228" y="100851"/>
                    </a:lnTo>
                    <a:lnTo>
                      <a:pt x="301228" y="101165"/>
                    </a:lnTo>
                    <a:lnTo>
                      <a:pt x="296608" y="102404"/>
                    </a:lnTo>
                    <a:lnTo>
                      <a:pt x="282226" y="128711"/>
                    </a:lnTo>
                    <a:lnTo>
                      <a:pt x="274148" y="138208"/>
                    </a:lnTo>
                    <a:lnTo>
                      <a:pt x="270157" y="141504"/>
                    </a:lnTo>
                    <a:lnTo>
                      <a:pt x="263366" y="148200"/>
                    </a:lnTo>
                    <a:lnTo>
                      <a:pt x="259899" y="153295"/>
                    </a:lnTo>
                    <a:lnTo>
                      <a:pt x="248755" y="177737"/>
                    </a:lnTo>
                    <a:lnTo>
                      <a:pt x="246183" y="185471"/>
                    </a:lnTo>
                    <a:lnTo>
                      <a:pt x="244621" y="193958"/>
                    </a:lnTo>
                    <a:lnTo>
                      <a:pt x="243830" y="211188"/>
                    </a:lnTo>
                    <a:lnTo>
                      <a:pt x="244507" y="218151"/>
                    </a:lnTo>
                    <a:lnTo>
                      <a:pt x="246097" y="225352"/>
                    </a:lnTo>
                    <a:lnTo>
                      <a:pt x="248488" y="231848"/>
                    </a:lnTo>
                    <a:lnTo>
                      <a:pt x="253441" y="241059"/>
                    </a:lnTo>
                    <a:lnTo>
                      <a:pt x="255899" y="244545"/>
                    </a:lnTo>
                    <a:lnTo>
                      <a:pt x="257632" y="247793"/>
                    </a:lnTo>
                    <a:lnTo>
                      <a:pt x="259156" y="251651"/>
                    </a:lnTo>
                    <a:lnTo>
                      <a:pt x="259899" y="255499"/>
                    </a:lnTo>
                    <a:lnTo>
                      <a:pt x="260956" y="258823"/>
                    </a:lnTo>
                    <a:lnTo>
                      <a:pt x="262623" y="261652"/>
                    </a:lnTo>
                    <a:lnTo>
                      <a:pt x="265366" y="264233"/>
                    </a:lnTo>
                    <a:lnTo>
                      <a:pt x="272491" y="269539"/>
                    </a:lnTo>
                    <a:lnTo>
                      <a:pt x="278158" y="276292"/>
                    </a:lnTo>
                    <a:lnTo>
                      <a:pt x="281702" y="290399"/>
                    </a:lnTo>
                    <a:lnTo>
                      <a:pt x="276958" y="316278"/>
                    </a:lnTo>
                    <a:lnTo>
                      <a:pt x="274015" y="324793"/>
                    </a:lnTo>
                    <a:lnTo>
                      <a:pt x="269081" y="334394"/>
                    </a:lnTo>
                    <a:lnTo>
                      <a:pt x="265214" y="340366"/>
                    </a:lnTo>
                    <a:lnTo>
                      <a:pt x="253374" y="352559"/>
                    </a:lnTo>
                    <a:lnTo>
                      <a:pt x="238411" y="339300"/>
                    </a:lnTo>
                    <a:lnTo>
                      <a:pt x="232915" y="336023"/>
                    </a:lnTo>
                    <a:lnTo>
                      <a:pt x="227238" y="333985"/>
                    </a:lnTo>
                    <a:lnTo>
                      <a:pt x="224428" y="334852"/>
                    </a:lnTo>
                    <a:lnTo>
                      <a:pt x="223228" y="337652"/>
                    </a:lnTo>
                    <a:lnTo>
                      <a:pt x="223323" y="341186"/>
                    </a:lnTo>
                    <a:lnTo>
                      <a:pt x="223990" y="345139"/>
                    </a:lnTo>
                    <a:lnTo>
                      <a:pt x="222837" y="348415"/>
                    </a:lnTo>
                    <a:lnTo>
                      <a:pt x="219542" y="351025"/>
                    </a:lnTo>
                    <a:lnTo>
                      <a:pt x="184109" y="361912"/>
                    </a:lnTo>
                    <a:lnTo>
                      <a:pt x="178165" y="361579"/>
                    </a:lnTo>
                    <a:lnTo>
                      <a:pt x="173764" y="360531"/>
                    </a:lnTo>
                    <a:lnTo>
                      <a:pt x="170354" y="357607"/>
                    </a:lnTo>
                    <a:lnTo>
                      <a:pt x="174850" y="357759"/>
                    </a:lnTo>
                    <a:lnTo>
                      <a:pt x="177860" y="355111"/>
                    </a:lnTo>
                    <a:lnTo>
                      <a:pt x="173041" y="346386"/>
                    </a:lnTo>
                    <a:lnTo>
                      <a:pt x="166030" y="321326"/>
                    </a:lnTo>
                    <a:lnTo>
                      <a:pt x="161058" y="313792"/>
                    </a:lnTo>
                    <a:lnTo>
                      <a:pt x="153390" y="307896"/>
                    </a:lnTo>
                    <a:lnTo>
                      <a:pt x="145923" y="306705"/>
                    </a:lnTo>
                    <a:lnTo>
                      <a:pt x="139294" y="310639"/>
                    </a:lnTo>
                    <a:lnTo>
                      <a:pt x="134378" y="320107"/>
                    </a:lnTo>
                    <a:lnTo>
                      <a:pt x="130035" y="311048"/>
                    </a:lnTo>
                    <a:lnTo>
                      <a:pt x="124244" y="303905"/>
                    </a:lnTo>
                    <a:lnTo>
                      <a:pt x="109251" y="291056"/>
                    </a:lnTo>
                    <a:lnTo>
                      <a:pt x="102822" y="283779"/>
                    </a:lnTo>
                    <a:lnTo>
                      <a:pt x="92345" y="267281"/>
                    </a:lnTo>
                    <a:lnTo>
                      <a:pt x="86001" y="261404"/>
                    </a:lnTo>
                    <a:lnTo>
                      <a:pt x="62998" y="255747"/>
                    </a:lnTo>
                    <a:lnTo>
                      <a:pt x="54159" y="249060"/>
                    </a:lnTo>
                    <a:lnTo>
                      <a:pt x="49673" y="236944"/>
                    </a:lnTo>
                    <a:lnTo>
                      <a:pt x="49673" y="236877"/>
                    </a:lnTo>
                    <a:lnTo>
                      <a:pt x="48530" y="227448"/>
                    </a:lnTo>
                    <a:lnTo>
                      <a:pt x="42843" y="223952"/>
                    </a:lnTo>
                    <a:lnTo>
                      <a:pt x="35833" y="222190"/>
                    </a:lnTo>
                    <a:lnTo>
                      <a:pt x="30346" y="217837"/>
                    </a:lnTo>
                    <a:lnTo>
                      <a:pt x="29928" y="211607"/>
                    </a:lnTo>
                    <a:lnTo>
                      <a:pt x="37033" y="178651"/>
                    </a:lnTo>
                    <a:lnTo>
                      <a:pt x="41777" y="163782"/>
                    </a:lnTo>
                    <a:lnTo>
                      <a:pt x="42967" y="157239"/>
                    </a:lnTo>
                    <a:lnTo>
                      <a:pt x="42262" y="150552"/>
                    </a:lnTo>
                    <a:lnTo>
                      <a:pt x="35614" y="127397"/>
                    </a:lnTo>
                    <a:lnTo>
                      <a:pt x="36538" y="115996"/>
                    </a:lnTo>
                    <a:lnTo>
                      <a:pt x="36090" y="110167"/>
                    </a:lnTo>
                    <a:lnTo>
                      <a:pt x="34109" y="105223"/>
                    </a:lnTo>
                    <a:lnTo>
                      <a:pt x="29365" y="101680"/>
                    </a:lnTo>
                    <a:lnTo>
                      <a:pt x="17936" y="99575"/>
                    </a:lnTo>
                    <a:lnTo>
                      <a:pt x="12687" y="96746"/>
                    </a:lnTo>
                    <a:lnTo>
                      <a:pt x="8334" y="89421"/>
                    </a:lnTo>
                    <a:lnTo>
                      <a:pt x="7144" y="87459"/>
                    </a:lnTo>
                    <a:lnTo>
                      <a:pt x="8429" y="78724"/>
                    </a:lnTo>
                    <a:lnTo>
                      <a:pt x="13363" y="70990"/>
                    </a:lnTo>
                    <a:lnTo>
                      <a:pt x="18993" y="64856"/>
                    </a:lnTo>
                    <a:lnTo>
                      <a:pt x="20269" y="63751"/>
                    </a:lnTo>
                    <a:lnTo>
                      <a:pt x="28822" y="56426"/>
                    </a:lnTo>
                    <a:lnTo>
                      <a:pt x="36138" y="54931"/>
                    </a:lnTo>
                    <a:lnTo>
                      <a:pt x="56588" y="62513"/>
                    </a:lnTo>
                    <a:lnTo>
                      <a:pt x="68847" y="63132"/>
                    </a:lnTo>
                    <a:lnTo>
                      <a:pt x="74047" y="56912"/>
                    </a:lnTo>
                    <a:lnTo>
                      <a:pt x="77962" y="47740"/>
                    </a:lnTo>
                    <a:lnTo>
                      <a:pt x="89897" y="35147"/>
                    </a:lnTo>
                    <a:lnTo>
                      <a:pt x="92345" y="29747"/>
                    </a:lnTo>
                    <a:lnTo>
                      <a:pt x="93431" y="23842"/>
                    </a:lnTo>
                    <a:lnTo>
                      <a:pt x="93773" y="17774"/>
                    </a:lnTo>
                    <a:lnTo>
                      <a:pt x="103784" y="7144"/>
                    </a:lnTo>
                    <a:lnTo>
                      <a:pt x="123444" y="10497"/>
                    </a:lnTo>
                    <a:lnTo>
                      <a:pt x="145780" y="17412"/>
                    </a:lnTo>
                    <a:lnTo>
                      <a:pt x="163582" y="17774"/>
                    </a:lnTo>
                    <a:lnTo>
                      <a:pt x="193224" y="27118"/>
                    </a:lnTo>
                    <a:lnTo>
                      <a:pt x="201625" y="31671"/>
                    </a:lnTo>
                    <a:lnTo>
                      <a:pt x="204873" y="35414"/>
                    </a:lnTo>
                    <a:lnTo>
                      <a:pt x="211055" y="45111"/>
                    </a:lnTo>
                    <a:lnTo>
                      <a:pt x="214893" y="48263"/>
                    </a:lnTo>
                    <a:close/>
                  </a:path>
                </a:pathLst>
              </a:custGeom>
              <a:solidFill>
                <a:schemeClr val="bg1">
                  <a:lumMod val="85000"/>
                </a:schemeClr>
              </a:solidFill>
              <a:ln w="9525" cap="flat">
                <a:noFill/>
                <a:prstDash val="solid"/>
                <a:miter/>
              </a:ln>
            </p:spPr>
            <p:txBody>
              <a:bodyPr rtlCol="0" anchor="ctr"/>
              <a:lstStyle/>
              <a:p>
                <a:endParaRPr lang="en-US" sz="600"/>
              </a:p>
            </p:txBody>
          </p:sp>
          <p:sp>
            <p:nvSpPr>
              <p:cNvPr id="22" name="Freeform: Shape 21">
                <a:extLst>
                  <a:ext uri="{FF2B5EF4-FFF2-40B4-BE49-F238E27FC236}">
                    <a16:creationId xmlns="" xmlns:a16="http://schemas.microsoft.com/office/drawing/2014/main" id="{5D52B2EF-731E-48D3-9669-4A548E4CFF6F}"/>
                  </a:ext>
                </a:extLst>
              </p:cNvPr>
              <p:cNvSpPr/>
              <p:nvPr/>
            </p:nvSpPr>
            <p:spPr>
              <a:xfrm>
                <a:off x="5966874" y="2254263"/>
                <a:ext cx="323850" cy="333375"/>
              </a:xfrm>
              <a:custGeom>
                <a:avLst/>
                <a:gdLst>
                  <a:gd name="connsiteX0" fmla="*/ 134169 w 323850"/>
                  <a:gd name="connsiteY0" fmla="*/ 124673 h 333375"/>
                  <a:gd name="connsiteX1" fmla="*/ 137179 w 323850"/>
                  <a:gd name="connsiteY1" fmla="*/ 122482 h 333375"/>
                  <a:gd name="connsiteX2" fmla="*/ 139627 w 323850"/>
                  <a:gd name="connsiteY2" fmla="*/ 118120 h 333375"/>
                  <a:gd name="connsiteX3" fmla="*/ 142037 w 323850"/>
                  <a:gd name="connsiteY3" fmla="*/ 113100 h 333375"/>
                  <a:gd name="connsiteX4" fmla="*/ 145085 w 323850"/>
                  <a:gd name="connsiteY4" fmla="*/ 108518 h 333375"/>
                  <a:gd name="connsiteX5" fmla="*/ 149971 w 323850"/>
                  <a:gd name="connsiteY5" fmla="*/ 106013 h 333375"/>
                  <a:gd name="connsiteX6" fmla="*/ 156238 w 323850"/>
                  <a:gd name="connsiteY6" fmla="*/ 105023 h 333375"/>
                  <a:gd name="connsiteX7" fmla="*/ 163897 w 323850"/>
                  <a:gd name="connsiteY7" fmla="*/ 104651 h 333375"/>
                  <a:gd name="connsiteX8" fmla="*/ 170983 w 323850"/>
                  <a:gd name="connsiteY8" fmla="*/ 103061 h 333375"/>
                  <a:gd name="connsiteX9" fmla="*/ 177898 w 323850"/>
                  <a:gd name="connsiteY9" fmla="*/ 99031 h 333375"/>
                  <a:gd name="connsiteX10" fmla="*/ 198234 w 323850"/>
                  <a:gd name="connsiteY10" fmla="*/ 81886 h 333375"/>
                  <a:gd name="connsiteX11" fmla="*/ 204835 w 323850"/>
                  <a:gd name="connsiteY11" fmla="*/ 78296 h 333375"/>
                  <a:gd name="connsiteX12" fmla="*/ 214808 w 323850"/>
                  <a:gd name="connsiteY12" fmla="*/ 74466 h 333375"/>
                  <a:gd name="connsiteX13" fmla="*/ 217551 w 323850"/>
                  <a:gd name="connsiteY13" fmla="*/ 71923 h 333375"/>
                  <a:gd name="connsiteX14" fmla="*/ 222342 w 323850"/>
                  <a:gd name="connsiteY14" fmla="*/ 63132 h 333375"/>
                  <a:gd name="connsiteX15" fmla="*/ 225428 w 323850"/>
                  <a:gd name="connsiteY15" fmla="*/ 58893 h 333375"/>
                  <a:gd name="connsiteX16" fmla="*/ 229619 w 323850"/>
                  <a:gd name="connsiteY16" fmla="*/ 55826 h 333375"/>
                  <a:gd name="connsiteX17" fmla="*/ 236077 w 323850"/>
                  <a:gd name="connsiteY17" fmla="*/ 53197 h 333375"/>
                  <a:gd name="connsiteX18" fmla="*/ 240935 w 323850"/>
                  <a:gd name="connsiteY18" fmla="*/ 50616 h 333375"/>
                  <a:gd name="connsiteX19" fmla="*/ 263137 w 323850"/>
                  <a:gd name="connsiteY19" fmla="*/ 46520 h 333375"/>
                  <a:gd name="connsiteX20" fmla="*/ 264738 w 323850"/>
                  <a:gd name="connsiteY20" fmla="*/ 69666 h 333375"/>
                  <a:gd name="connsiteX21" fmla="*/ 267795 w 323850"/>
                  <a:gd name="connsiteY21" fmla="*/ 81905 h 333375"/>
                  <a:gd name="connsiteX22" fmla="*/ 272805 w 323850"/>
                  <a:gd name="connsiteY22" fmla="*/ 93840 h 333375"/>
                  <a:gd name="connsiteX23" fmla="*/ 273653 w 323850"/>
                  <a:gd name="connsiteY23" fmla="*/ 99536 h 333375"/>
                  <a:gd name="connsiteX24" fmla="*/ 273605 w 323850"/>
                  <a:gd name="connsiteY24" fmla="*/ 109528 h 333375"/>
                  <a:gd name="connsiteX25" fmla="*/ 275149 w 323850"/>
                  <a:gd name="connsiteY25" fmla="*/ 112614 h 333375"/>
                  <a:gd name="connsiteX26" fmla="*/ 277778 w 323850"/>
                  <a:gd name="connsiteY26" fmla="*/ 114176 h 333375"/>
                  <a:gd name="connsiteX27" fmla="*/ 281330 w 323850"/>
                  <a:gd name="connsiteY27" fmla="*/ 114624 h 333375"/>
                  <a:gd name="connsiteX28" fmla="*/ 286398 w 323850"/>
                  <a:gd name="connsiteY28" fmla="*/ 117072 h 333375"/>
                  <a:gd name="connsiteX29" fmla="*/ 292065 w 323850"/>
                  <a:gd name="connsiteY29" fmla="*/ 121834 h 333375"/>
                  <a:gd name="connsiteX30" fmla="*/ 322993 w 323850"/>
                  <a:gd name="connsiteY30" fmla="*/ 163592 h 333375"/>
                  <a:gd name="connsiteX31" fmla="*/ 324450 w 323850"/>
                  <a:gd name="connsiteY31" fmla="*/ 168316 h 333375"/>
                  <a:gd name="connsiteX32" fmla="*/ 323735 w 323850"/>
                  <a:gd name="connsiteY32" fmla="*/ 171841 h 333375"/>
                  <a:gd name="connsiteX33" fmla="*/ 313334 w 323850"/>
                  <a:gd name="connsiteY33" fmla="*/ 181042 h 333375"/>
                  <a:gd name="connsiteX34" fmla="*/ 303590 w 323850"/>
                  <a:gd name="connsiteY34" fmla="*/ 193091 h 333375"/>
                  <a:gd name="connsiteX35" fmla="*/ 286122 w 323850"/>
                  <a:gd name="connsiteY35" fmla="*/ 221037 h 333375"/>
                  <a:gd name="connsiteX36" fmla="*/ 283464 w 323850"/>
                  <a:gd name="connsiteY36" fmla="*/ 206321 h 333375"/>
                  <a:gd name="connsiteX37" fmla="*/ 280854 w 323850"/>
                  <a:gd name="connsiteY37" fmla="*/ 202444 h 333375"/>
                  <a:gd name="connsiteX38" fmla="*/ 275939 w 323850"/>
                  <a:gd name="connsiteY38" fmla="*/ 197834 h 333375"/>
                  <a:gd name="connsiteX39" fmla="*/ 268719 w 323850"/>
                  <a:gd name="connsiteY39" fmla="*/ 195653 h 333375"/>
                  <a:gd name="connsiteX40" fmla="*/ 242802 w 323850"/>
                  <a:gd name="connsiteY40" fmla="*/ 192310 h 333375"/>
                  <a:gd name="connsiteX41" fmla="*/ 235801 w 323850"/>
                  <a:gd name="connsiteY41" fmla="*/ 192434 h 333375"/>
                  <a:gd name="connsiteX42" fmla="*/ 232019 w 323850"/>
                  <a:gd name="connsiteY42" fmla="*/ 194396 h 333375"/>
                  <a:gd name="connsiteX43" fmla="*/ 230819 w 323850"/>
                  <a:gd name="connsiteY43" fmla="*/ 198206 h 333375"/>
                  <a:gd name="connsiteX44" fmla="*/ 231353 w 323850"/>
                  <a:gd name="connsiteY44" fmla="*/ 203483 h 333375"/>
                  <a:gd name="connsiteX45" fmla="*/ 245078 w 323850"/>
                  <a:gd name="connsiteY45" fmla="*/ 252517 h 333375"/>
                  <a:gd name="connsiteX46" fmla="*/ 245192 w 323850"/>
                  <a:gd name="connsiteY46" fmla="*/ 262023 h 333375"/>
                  <a:gd name="connsiteX47" fmla="*/ 243030 w 323850"/>
                  <a:gd name="connsiteY47" fmla="*/ 271548 h 333375"/>
                  <a:gd name="connsiteX48" fmla="*/ 236277 w 323850"/>
                  <a:gd name="connsiteY48" fmla="*/ 284188 h 333375"/>
                  <a:gd name="connsiteX49" fmla="*/ 229410 w 323850"/>
                  <a:gd name="connsiteY49" fmla="*/ 290874 h 333375"/>
                  <a:gd name="connsiteX50" fmla="*/ 222294 w 323850"/>
                  <a:gd name="connsiteY50" fmla="*/ 294199 h 333375"/>
                  <a:gd name="connsiteX51" fmla="*/ 215208 w 323850"/>
                  <a:gd name="connsiteY51" fmla="*/ 294485 h 333375"/>
                  <a:gd name="connsiteX52" fmla="*/ 210150 w 323850"/>
                  <a:gd name="connsiteY52" fmla="*/ 293627 h 333375"/>
                  <a:gd name="connsiteX53" fmla="*/ 205749 w 323850"/>
                  <a:gd name="connsiteY53" fmla="*/ 293875 h 333375"/>
                  <a:gd name="connsiteX54" fmla="*/ 201768 w 323850"/>
                  <a:gd name="connsiteY54" fmla="*/ 295818 h 333375"/>
                  <a:gd name="connsiteX55" fmla="*/ 180156 w 323850"/>
                  <a:gd name="connsiteY55" fmla="*/ 333042 h 333375"/>
                  <a:gd name="connsiteX56" fmla="*/ 169145 w 323850"/>
                  <a:gd name="connsiteY56" fmla="*/ 330365 h 333375"/>
                  <a:gd name="connsiteX57" fmla="*/ 149057 w 323850"/>
                  <a:gd name="connsiteY57" fmla="*/ 316640 h 333375"/>
                  <a:gd name="connsiteX58" fmla="*/ 130445 w 323850"/>
                  <a:gd name="connsiteY58" fmla="*/ 312277 h 333375"/>
                  <a:gd name="connsiteX59" fmla="*/ 124768 w 323850"/>
                  <a:gd name="connsiteY59" fmla="*/ 312639 h 333375"/>
                  <a:gd name="connsiteX60" fmla="*/ 121834 w 323850"/>
                  <a:gd name="connsiteY60" fmla="*/ 313382 h 333375"/>
                  <a:gd name="connsiteX61" fmla="*/ 116310 w 323850"/>
                  <a:gd name="connsiteY61" fmla="*/ 317173 h 333375"/>
                  <a:gd name="connsiteX62" fmla="*/ 112919 w 323850"/>
                  <a:gd name="connsiteY62" fmla="*/ 306819 h 333375"/>
                  <a:gd name="connsiteX63" fmla="*/ 109318 w 323850"/>
                  <a:gd name="connsiteY63" fmla="*/ 299657 h 333375"/>
                  <a:gd name="connsiteX64" fmla="*/ 102527 w 323850"/>
                  <a:gd name="connsiteY64" fmla="*/ 291760 h 333375"/>
                  <a:gd name="connsiteX65" fmla="*/ 57864 w 323850"/>
                  <a:gd name="connsiteY65" fmla="*/ 258832 h 333375"/>
                  <a:gd name="connsiteX66" fmla="*/ 32804 w 323850"/>
                  <a:gd name="connsiteY66" fmla="*/ 233477 h 333375"/>
                  <a:gd name="connsiteX67" fmla="*/ 23136 w 323850"/>
                  <a:gd name="connsiteY67" fmla="*/ 227371 h 333375"/>
                  <a:gd name="connsiteX68" fmla="*/ 19059 w 323850"/>
                  <a:gd name="connsiteY68" fmla="*/ 222752 h 333375"/>
                  <a:gd name="connsiteX69" fmla="*/ 15345 w 323850"/>
                  <a:gd name="connsiteY69" fmla="*/ 217380 h 333375"/>
                  <a:gd name="connsiteX70" fmla="*/ 9001 w 323850"/>
                  <a:gd name="connsiteY70" fmla="*/ 204035 h 333375"/>
                  <a:gd name="connsiteX71" fmla="*/ 7268 w 323850"/>
                  <a:gd name="connsiteY71" fmla="*/ 191129 h 333375"/>
                  <a:gd name="connsiteX72" fmla="*/ 7144 w 323850"/>
                  <a:gd name="connsiteY72" fmla="*/ 174346 h 333375"/>
                  <a:gd name="connsiteX73" fmla="*/ 14173 w 323850"/>
                  <a:gd name="connsiteY73" fmla="*/ 84172 h 333375"/>
                  <a:gd name="connsiteX74" fmla="*/ 20793 w 323850"/>
                  <a:gd name="connsiteY74" fmla="*/ 63151 h 333375"/>
                  <a:gd name="connsiteX75" fmla="*/ 24136 w 323850"/>
                  <a:gd name="connsiteY75" fmla="*/ 45244 h 333375"/>
                  <a:gd name="connsiteX76" fmla="*/ 35671 w 323850"/>
                  <a:gd name="connsiteY76" fmla="*/ 42434 h 333375"/>
                  <a:gd name="connsiteX77" fmla="*/ 45796 w 323850"/>
                  <a:gd name="connsiteY77" fmla="*/ 27061 h 333375"/>
                  <a:gd name="connsiteX78" fmla="*/ 53912 w 323850"/>
                  <a:gd name="connsiteY78" fmla="*/ 17650 h 333375"/>
                  <a:gd name="connsiteX79" fmla="*/ 61731 w 323850"/>
                  <a:gd name="connsiteY79" fmla="*/ 13459 h 333375"/>
                  <a:gd name="connsiteX80" fmla="*/ 78324 w 323850"/>
                  <a:gd name="connsiteY80" fmla="*/ 8249 h 333375"/>
                  <a:gd name="connsiteX81" fmla="*/ 85249 w 323850"/>
                  <a:gd name="connsiteY81" fmla="*/ 7144 h 333375"/>
                  <a:gd name="connsiteX82" fmla="*/ 92726 w 323850"/>
                  <a:gd name="connsiteY82" fmla="*/ 8439 h 333375"/>
                  <a:gd name="connsiteX83" fmla="*/ 100298 w 323850"/>
                  <a:gd name="connsiteY83" fmla="*/ 13335 h 333375"/>
                  <a:gd name="connsiteX84" fmla="*/ 107728 w 323850"/>
                  <a:gd name="connsiteY84" fmla="*/ 20174 h 333375"/>
                  <a:gd name="connsiteX85" fmla="*/ 113347 w 323850"/>
                  <a:gd name="connsiteY85" fmla="*/ 26880 h 333375"/>
                  <a:gd name="connsiteX86" fmla="*/ 116634 w 323850"/>
                  <a:gd name="connsiteY86" fmla="*/ 32766 h 333375"/>
                  <a:gd name="connsiteX87" fmla="*/ 117834 w 323850"/>
                  <a:gd name="connsiteY87" fmla="*/ 38405 h 333375"/>
                  <a:gd name="connsiteX88" fmla="*/ 118053 w 323850"/>
                  <a:gd name="connsiteY88" fmla="*/ 43072 h 333375"/>
                  <a:gd name="connsiteX89" fmla="*/ 118767 w 323850"/>
                  <a:gd name="connsiteY89" fmla="*/ 47968 h 333375"/>
                  <a:gd name="connsiteX90" fmla="*/ 120224 w 323850"/>
                  <a:gd name="connsiteY90" fmla="*/ 52616 h 333375"/>
                  <a:gd name="connsiteX91" fmla="*/ 121234 w 323850"/>
                  <a:gd name="connsiteY91" fmla="*/ 57322 h 333375"/>
                  <a:gd name="connsiteX92" fmla="*/ 121167 w 323850"/>
                  <a:gd name="connsiteY92" fmla="*/ 63265 h 333375"/>
                  <a:gd name="connsiteX93" fmla="*/ 119643 w 323850"/>
                  <a:gd name="connsiteY93" fmla="*/ 69904 h 333375"/>
                  <a:gd name="connsiteX94" fmla="*/ 119243 w 323850"/>
                  <a:gd name="connsiteY94" fmla="*/ 77162 h 333375"/>
                  <a:gd name="connsiteX95" fmla="*/ 121444 w 323850"/>
                  <a:gd name="connsiteY95" fmla="*/ 88278 h 333375"/>
                  <a:gd name="connsiteX96" fmla="*/ 121958 w 323850"/>
                  <a:gd name="connsiteY96" fmla="*/ 97574 h 333375"/>
                  <a:gd name="connsiteX97" fmla="*/ 122720 w 323850"/>
                  <a:gd name="connsiteY97" fmla="*/ 102241 h 333375"/>
                  <a:gd name="connsiteX98" fmla="*/ 126187 w 323850"/>
                  <a:gd name="connsiteY98" fmla="*/ 111862 h 333375"/>
                  <a:gd name="connsiteX99" fmla="*/ 127244 w 323850"/>
                  <a:gd name="connsiteY99" fmla="*/ 116700 h 333375"/>
                  <a:gd name="connsiteX100" fmla="*/ 128578 w 323850"/>
                  <a:gd name="connsiteY100" fmla="*/ 120758 h 333375"/>
                  <a:gd name="connsiteX101" fmla="*/ 131245 w 323850"/>
                  <a:gd name="connsiteY101" fmla="*/ 1243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850" h="333375">
                    <a:moveTo>
                      <a:pt x="134169" y="124673"/>
                    </a:moveTo>
                    <a:lnTo>
                      <a:pt x="137179" y="122482"/>
                    </a:lnTo>
                    <a:lnTo>
                      <a:pt x="139627" y="118120"/>
                    </a:lnTo>
                    <a:lnTo>
                      <a:pt x="142037" y="113100"/>
                    </a:lnTo>
                    <a:lnTo>
                      <a:pt x="145085" y="108518"/>
                    </a:lnTo>
                    <a:lnTo>
                      <a:pt x="149971" y="106013"/>
                    </a:lnTo>
                    <a:lnTo>
                      <a:pt x="156238" y="105023"/>
                    </a:lnTo>
                    <a:lnTo>
                      <a:pt x="163897" y="104651"/>
                    </a:lnTo>
                    <a:lnTo>
                      <a:pt x="170983" y="103061"/>
                    </a:lnTo>
                    <a:lnTo>
                      <a:pt x="177898" y="99031"/>
                    </a:lnTo>
                    <a:lnTo>
                      <a:pt x="198234" y="81886"/>
                    </a:lnTo>
                    <a:lnTo>
                      <a:pt x="204835" y="78296"/>
                    </a:lnTo>
                    <a:lnTo>
                      <a:pt x="214808" y="74466"/>
                    </a:lnTo>
                    <a:lnTo>
                      <a:pt x="217551" y="71923"/>
                    </a:lnTo>
                    <a:lnTo>
                      <a:pt x="222342" y="63132"/>
                    </a:lnTo>
                    <a:lnTo>
                      <a:pt x="225428" y="58893"/>
                    </a:lnTo>
                    <a:lnTo>
                      <a:pt x="229619" y="55826"/>
                    </a:lnTo>
                    <a:lnTo>
                      <a:pt x="236077" y="53197"/>
                    </a:lnTo>
                    <a:lnTo>
                      <a:pt x="240935" y="50616"/>
                    </a:lnTo>
                    <a:lnTo>
                      <a:pt x="263137" y="46520"/>
                    </a:lnTo>
                    <a:lnTo>
                      <a:pt x="264738" y="69666"/>
                    </a:lnTo>
                    <a:lnTo>
                      <a:pt x="267795" y="81905"/>
                    </a:lnTo>
                    <a:lnTo>
                      <a:pt x="272805" y="93840"/>
                    </a:lnTo>
                    <a:lnTo>
                      <a:pt x="273653" y="99536"/>
                    </a:lnTo>
                    <a:lnTo>
                      <a:pt x="273605" y="109528"/>
                    </a:lnTo>
                    <a:lnTo>
                      <a:pt x="275149" y="112614"/>
                    </a:lnTo>
                    <a:lnTo>
                      <a:pt x="277778" y="114176"/>
                    </a:lnTo>
                    <a:lnTo>
                      <a:pt x="281330" y="114624"/>
                    </a:lnTo>
                    <a:lnTo>
                      <a:pt x="286398" y="117072"/>
                    </a:lnTo>
                    <a:lnTo>
                      <a:pt x="292065" y="121834"/>
                    </a:lnTo>
                    <a:lnTo>
                      <a:pt x="322993" y="163592"/>
                    </a:lnTo>
                    <a:lnTo>
                      <a:pt x="324450" y="168316"/>
                    </a:lnTo>
                    <a:lnTo>
                      <a:pt x="323735" y="171841"/>
                    </a:lnTo>
                    <a:lnTo>
                      <a:pt x="313334" y="181042"/>
                    </a:lnTo>
                    <a:lnTo>
                      <a:pt x="303590" y="193091"/>
                    </a:lnTo>
                    <a:lnTo>
                      <a:pt x="286122" y="221037"/>
                    </a:lnTo>
                    <a:lnTo>
                      <a:pt x="283464" y="206321"/>
                    </a:lnTo>
                    <a:lnTo>
                      <a:pt x="280854" y="202444"/>
                    </a:lnTo>
                    <a:lnTo>
                      <a:pt x="275939" y="197834"/>
                    </a:lnTo>
                    <a:lnTo>
                      <a:pt x="268719" y="195653"/>
                    </a:lnTo>
                    <a:lnTo>
                      <a:pt x="242802" y="192310"/>
                    </a:lnTo>
                    <a:lnTo>
                      <a:pt x="235801" y="192434"/>
                    </a:lnTo>
                    <a:lnTo>
                      <a:pt x="232019" y="194396"/>
                    </a:lnTo>
                    <a:lnTo>
                      <a:pt x="230819" y="198206"/>
                    </a:lnTo>
                    <a:lnTo>
                      <a:pt x="231353" y="203483"/>
                    </a:lnTo>
                    <a:lnTo>
                      <a:pt x="245078" y="252517"/>
                    </a:lnTo>
                    <a:lnTo>
                      <a:pt x="245192" y="262023"/>
                    </a:lnTo>
                    <a:lnTo>
                      <a:pt x="243030" y="271548"/>
                    </a:lnTo>
                    <a:lnTo>
                      <a:pt x="236277" y="284188"/>
                    </a:lnTo>
                    <a:lnTo>
                      <a:pt x="229410" y="290874"/>
                    </a:lnTo>
                    <a:lnTo>
                      <a:pt x="222294" y="294199"/>
                    </a:lnTo>
                    <a:lnTo>
                      <a:pt x="215208" y="294485"/>
                    </a:lnTo>
                    <a:lnTo>
                      <a:pt x="210150" y="293627"/>
                    </a:lnTo>
                    <a:lnTo>
                      <a:pt x="205749" y="293875"/>
                    </a:lnTo>
                    <a:lnTo>
                      <a:pt x="201768" y="295818"/>
                    </a:lnTo>
                    <a:lnTo>
                      <a:pt x="180156" y="333042"/>
                    </a:lnTo>
                    <a:lnTo>
                      <a:pt x="169145" y="330365"/>
                    </a:lnTo>
                    <a:lnTo>
                      <a:pt x="149057" y="316640"/>
                    </a:lnTo>
                    <a:lnTo>
                      <a:pt x="130445" y="312277"/>
                    </a:lnTo>
                    <a:lnTo>
                      <a:pt x="124768" y="312639"/>
                    </a:lnTo>
                    <a:lnTo>
                      <a:pt x="121834" y="313382"/>
                    </a:lnTo>
                    <a:lnTo>
                      <a:pt x="116310" y="317173"/>
                    </a:lnTo>
                    <a:lnTo>
                      <a:pt x="112919" y="306819"/>
                    </a:lnTo>
                    <a:lnTo>
                      <a:pt x="109318" y="299657"/>
                    </a:lnTo>
                    <a:lnTo>
                      <a:pt x="102527" y="291760"/>
                    </a:lnTo>
                    <a:lnTo>
                      <a:pt x="57864" y="258832"/>
                    </a:lnTo>
                    <a:lnTo>
                      <a:pt x="32804" y="233477"/>
                    </a:lnTo>
                    <a:lnTo>
                      <a:pt x="23136" y="227371"/>
                    </a:lnTo>
                    <a:lnTo>
                      <a:pt x="19059" y="222752"/>
                    </a:lnTo>
                    <a:lnTo>
                      <a:pt x="15345" y="217380"/>
                    </a:lnTo>
                    <a:lnTo>
                      <a:pt x="9001" y="204035"/>
                    </a:lnTo>
                    <a:lnTo>
                      <a:pt x="7268" y="191129"/>
                    </a:lnTo>
                    <a:lnTo>
                      <a:pt x="7144" y="174346"/>
                    </a:lnTo>
                    <a:lnTo>
                      <a:pt x="14173" y="84172"/>
                    </a:lnTo>
                    <a:lnTo>
                      <a:pt x="20793" y="63151"/>
                    </a:lnTo>
                    <a:lnTo>
                      <a:pt x="24136" y="45244"/>
                    </a:lnTo>
                    <a:lnTo>
                      <a:pt x="35671" y="42434"/>
                    </a:lnTo>
                    <a:lnTo>
                      <a:pt x="45796" y="27061"/>
                    </a:lnTo>
                    <a:lnTo>
                      <a:pt x="53912" y="17650"/>
                    </a:lnTo>
                    <a:lnTo>
                      <a:pt x="61731" y="13459"/>
                    </a:lnTo>
                    <a:lnTo>
                      <a:pt x="78324" y="8249"/>
                    </a:lnTo>
                    <a:lnTo>
                      <a:pt x="85249" y="7144"/>
                    </a:lnTo>
                    <a:lnTo>
                      <a:pt x="92726" y="8439"/>
                    </a:lnTo>
                    <a:lnTo>
                      <a:pt x="100298" y="13335"/>
                    </a:lnTo>
                    <a:lnTo>
                      <a:pt x="107728" y="20174"/>
                    </a:lnTo>
                    <a:lnTo>
                      <a:pt x="113347" y="26880"/>
                    </a:lnTo>
                    <a:lnTo>
                      <a:pt x="116634" y="32766"/>
                    </a:lnTo>
                    <a:lnTo>
                      <a:pt x="117834" y="38405"/>
                    </a:lnTo>
                    <a:lnTo>
                      <a:pt x="118053" y="43072"/>
                    </a:lnTo>
                    <a:lnTo>
                      <a:pt x="118767" y="47968"/>
                    </a:lnTo>
                    <a:lnTo>
                      <a:pt x="120224" y="52616"/>
                    </a:lnTo>
                    <a:lnTo>
                      <a:pt x="121234" y="57322"/>
                    </a:lnTo>
                    <a:lnTo>
                      <a:pt x="121167" y="63265"/>
                    </a:lnTo>
                    <a:lnTo>
                      <a:pt x="119643" y="69904"/>
                    </a:lnTo>
                    <a:lnTo>
                      <a:pt x="119243" y="77162"/>
                    </a:lnTo>
                    <a:lnTo>
                      <a:pt x="121444" y="88278"/>
                    </a:lnTo>
                    <a:lnTo>
                      <a:pt x="121958" y="97574"/>
                    </a:lnTo>
                    <a:lnTo>
                      <a:pt x="122720" y="102241"/>
                    </a:lnTo>
                    <a:lnTo>
                      <a:pt x="126187" y="111862"/>
                    </a:lnTo>
                    <a:lnTo>
                      <a:pt x="127244" y="116700"/>
                    </a:lnTo>
                    <a:lnTo>
                      <a:pt x="128578" y="120758"/>
                    </a:lnTo>
                    <a:lnTo>
                      <a:pt x="131245" y="124311"/>
                    </a:lnTo>
                    <a:close/>
                  </a:path>
                </a:pathLst>
              </a:custGeom>
              <a:solidFill>
                <a:schemeClr val="bg1">
                  <a:lumMod val="85000"/>
                </a:schemeClr>
              </a:solidFill>
              <a:ln w="9525" cap="flat">
                <a:noFill/>
                <a:prstDash val="solid"/>
                <a:miter/>
              </a:ln>
            </p:spPr>
            <p:txBody>
              <a:bodyPr rtlCol="0" anchor="ctr"/>
              <a:lstStyle/>
              <a:p>
                <a:endParaRPr lang="en-US" sz="600"/>
              </a:p>
            </p:txBody>
          </p:sp>
          <p:sp>
            <p:nvSpPr>
              <p:cNvPr id="23" name="Freeform: Shape 22">
                <a:extLst>
                  <a:ext uri="{FF2B5EF4-FFF2-40B4-BE49-F238E27FC236}">
                    <a16:creationId xmlns="" xmlns:a16="http://schemas.microsoft.com/office/drawing/2014/main" id="{1ABE6571-80B2-49EF-9233-2FCAA4AFB559}"/>
                  </a:ext>
                </a:extLst>
              </p:cNvPr>
              <p:cNvSpPr/>
              <p:nvPr/>
            </p:nvSpPr>
            <p:spPr>
              <a:xfrm>
                <a:off x="5119244" y="1886293"/>
                <a:ext cx="485775" cy="523875"/>
              </a:xfrm>
              <a:custGeom>
                <a:avLst/>
                <a:gdLst>
                  <a:gd name="connsiteX0" fmla="*/ 348882 w 485775"/>
                  <a:gd name="connsiteY0" fmla="*/ 71723 h 523875"/>
                  <a:gd name="connsiteX1" fmla="*/ 355454 w 485775"/>
                  <a:gd name="connsiteY1" fmla="*/ 70666 h 523875"/>
                  <a:gd name="connsiteX2" fmla="*/ 358216 w 485775"/>
                  <a:gd name="connsiteY2" fmla="*/ 68847 h 523875"/>
                  <a:gd name="connsiteX3" fmla="*/ 358092 w 485775"/>
                  <a:gd name="connsiteY3" fmla="*/ 71533 h 523875"/>
                  <a:gd name="connsiteX4" fmla="*/ 359359 w 485775"/>
                  <a:gd name="connsiteY4" fmla="*/ 77333 h 523875"/>
                  <a:gd name="connsiteX5" fmla="*/ 361693 w 485775"/>
                  <a:gd name="connsiteY5" fmla="*/ 80067 h 523875"/>
                  <a:gd name="connsiteX6" fmla="*/ 366408 w 485775"/>
                  <a:gd name="connsiteY6" fmla="*/ 83020 h 523875"/>
                  <a:gd name="connsiteX7" fmla="*/ 379619 w 485775"/>
                  <a:gd name="connsiteY7" fmla="*/ 85582 h 523875"/>
                  <a:gd name="connsiteX8" fmla="*/ 384153 w 485775"/>
                  <a:gd name="connsiteY8" fmla="*/ 88068 h 523875"/>
                  <a:gd name="connsiteX9" fmla="*/ 387344 w 485775"/>
                  <a:gd name="connsiteY9" fmla="*/ 91507 h 523875"/>
                  <a:gd name="connsiteX10" fmla="*/ 390011 w 485775"/>
                  <a:gd name="connsiteY10" fmla="*/ 95555 h 523875"/>
                  <a:gd name="connsiteX11" fmla="*/ 405727 w 485775"/>
                  <a:gd name="connsiteY11" fmla="*/ 114995 h 523875"/>
                  <a:gd name="connsiteX12" fmla="*/ 408384 w 485775"/>
                  <a:gd name="connsiteY12" fmla="*/ 119872 h 523875"/>
                  <a:gd name="connsiteX13" fmla="*/ 408680 w 485775"/>
                  <a:gd name="connsiteY13" fmla="*/ 122815 h 523875"/>
                  <a:gd name="connsiteX14" fmla="*/ 407013 w 485775"/>
                  <a:gd name="connsiteY14" fmla="*/ 124530 h 523875"/>
                  <a:gd name="connsiteX15" fmla="*/ 404079 w 485775"/>
                  <a:gd name="connsiteY15" fmla="*/ 124958 h 523875"/>
                  <a:gd name="connsiteX16" fmla="*/ 396002 w 485775"/>
                  <a:gd name="connsiteY16" fmla="*/ 125063 h 523875"/>
                  <a:gd name="connsiteX17" fmla="*/ 392630 w 485775"/>
                  <a:gd name="connsiteY17" fmla="*/ 127502 h 523875"/>
                  <a:gd name="connsiteX18" fmla="*/ 391830 w 485775"/>
                  <a:gd name="connsiteY18" fmla="*/ 133560 h 523875"/>
                  <a:gd name="connsiteX19" fmla="*/ 394135 w 485775"/>
                  <a:gd name="connsiteY19" fmla="*/ 146333 h 523875"/>
                  <a:gd name="connsiteX20" fmla="*/ 399602 w 485775"/>
                  <a:gd name="connsiteY20" fmla="*/ 158448 h 523875"/>
                  <a:gd name="connsiteX21" fmla="*/ 401945 w 485775"/>
                  <a:gd name="connsiteY21" fmla="*/ 167135 h 523875"/>
                  <a:gd name="connsiteX22" fmla="*/ 402955 w 485775"/>
                  <a:gd name="connsiteY22" fmla="*/ 173879 h 523875"/>
                  <a:gd name="connsiteX23" fmla="*/ 402812 w 485775"/>
                  <a:gd name="connsiteY23" fmla="*/ 187547 h 523875"/>
                  <a:gd name="connsiteX24" fmla="*/ 405012 w 485775"/>
                  <a:gd name="connsiteY24" fmla="*/ 196196 h 523875"/>
                  <a:gd name="connsiteX25" fmla="*/ 410013 w 485775"/>
                  <a:gd name="connsiteY25" fmla="*/ 202473 h 523875"/>
                  <a:gd name="connsiteX26" fmla="*/ 424748 w 485775"/>
                  <a:gd name="connsiteY26" fmla="*/ 211522 h 523875"/>
                  <a:gd name="connsiteX27" fmla="*/ 439150 w 485775"/>
                  <a:gd name="connsiteY27" fmla="*/ 218399 h 523875"/>
                  <a:gd name="connsiteX28" fmla="*/ 445608 w 485775"/>
                  <a:gd name="connsiteY28" fmla="*/ 222571 h 523875"/>
                  <a:gd name="connsiteX29" fmla="*/ 451799 w 485775"/>
                  <a:gd name="connsiteY29" fmla="*/ 228171 h 523875"/>
                  <a:gd name="connsiteX30" fmla="*/ 458191 w 485775"/>
                  <a:gd name="connsiteY30" fmla="*/ 236639 h 523875"/>
                  <a:gd name="connsiteX31" fmla="*/ 461039 w 485775"/>
                  <a:gd name="connsiteY31" fmla="*/ 244507 h 523875"/>
                  <a:gd name="connsiteX32" fmla="*/ 461124 w 485775"/>
                  <a:gd name="connsiteY32" fmla="*/ 252203 h 523875"/>
                  <a:gd name="connsiteX33" fmla="*/ 457667 w 485775"/>
                  <a:gd name="connsiteY33" fmla="*/ 266652 h 523875"/>
                  <a:gd name="connsiteX34" fmla="*/ 457000 w 485775"/>
                  <a:gd name="connsiteY34" fmla="*/ 272929 h 523875"/>
                  <a:gd name="connsiteX35" fmla="*/ 457867 w 485775"/>
                  <a:gd name="connsiteY35" fmla="*/ 279140 h 523875"/>
                  <a:gd name="connsiteX36" fmla="*/ 459858 w 485775"/>
                  <a:gd name="connsiteY36" fmla="*/ 282035 h 523875"/>
                  <a:gd name="connsiteX37" fmla="*/ 462458 w 485775"/>
                  <a:gd name="connsiteY37" fmla="*/ 282588 h 523875"/>
                  <a:gd name="connsiteX38" fmla="*/ 465487 w 485775"/>
                  <a:gd name="connsiteY38" fmla="*/ 280511 h 523875"/>
                  <a:gd name="connsiteX39" fmla="*/ 472707 w 485775"/>
                  <a:gd name="connsiteY39" fmla="*/ 270872 h 523875"/>
                  <a:gd name="connsiteX40" fmla="*/ 474126 w 485775"/>
                  <a:gd name="connsiteY40" fmla="*/ 285017 h 523875"/>
                  <a:gd name="connsiteX41" fmla="*/ 480127 w 485775"/>
                  <a:gd name="connsiteY41" fmla="*/ 299056 h 523875"/>
                  <a:gd name="connsiteX42" fmla="*/ 481184 w 485775"/>
                  <a:gd name="connsiteY42" fmla="*/ 305638 h 523875"/>
                  <a:gd name="connsiteX43" fmla="*/ 479993 w 485775"/>
                  <a:gd name="connsiteY43" fmla="*/ 310544 h 523875"/>
                  <a:gd name="connsiteX44" fmla="*/ 476259 w 485775"/>
                  <a:gd name="connsiteY44" fmla="*/ 313287 h 523875"/>
                  <a:gd name="connsiteX45" fmla="*/ 470535 w 485775"/>
                  <a:gd name="connsiteY45" fmla="*/ 315097 h 523875"/>
                  <a:gd name="connsiteX46" fmla="*/ 464277 w 485775"/>
                  <a:gd name="connsiteY46" fmla="*/ 319116 h 523875"/>
                  <a:gd name="connsiteX47" fmla="*/ 458000 w 485775"/>
                  <a:gd name="connsiteY47" fmla="*/ 325888 h 523875"/>
                  <a:gd name="connsiteX48" fmla="*/ 451066 w 485775"/>
                  <a:gd name="connsiteY48" fmla="*/ 337699 h 523875"/>
                  <a:gd name="connsiteX49" fmla="*/ 445608 w 485775"/>
                  <a:gd name="connsiteY49" fmla="*/ 344091 h 523875"/>
                  <a:gd name="connsiteX50" fmla="*/ 440922 w 485775"/>
                  <a:gd name="connsiteY50" fmla="*/ 346139 h 523875"/>
                  <a:gd name="connsiteX51" fmla="*/ 435540 w 485775"/>
                  <a:gd name="connsiteY51" fmla="*/ 344310 h 523875"/>
                  <a:gd name="connsiteX52" fmla="*/ 406479 w 485775"/>
                  <a:gd name="connsiteY52" fmla="*/ 324002 h 523875"/>
                  <a:gd name="connsiteX53" fmla="*/ 397354 w 485775"/>
                  <a:gd name="connsiteY53" fmla="*/ 321516 h 523875"/>
                  <a:gd name="connsiteX54" fmla="*/ 387744 w 485775"/>
                  <a:gd name="connsiteY54" fmla="*/ 321859 h 523875"/>
                  <a:gd name="connsiteX55" fmla="*/ 374094 w 485775"/>
                  <a:gd name="connsiteY55" fmla="*/ 327974 h 523875"/>
                  <a:gd name="connsiteX56" fmla="*/ 368046 w 485775"/>
                  <a:gd name="connsiteY56" fmla="*/ 336052 h 523875"/>
                  <a:gd name="connsiteX57" fmla="*/ 366408 w 485775"/>
                  <a:gd name="connsiteY57" fmla="*/ 344272 h 523875"/>
                  <a:gd name="connsiteX58" fmla="*/ 369675 w 485775"/>
                  <a:gd name="connsiteY58" fmla="*/ 353730 h 523875"/>
                  <a:gd name="connsiteX59" fmla="*/ 387877 w 485775"/>
                  <a:gd name="connsiteY59" fmla="*/ 385905 h 523875"/>
                  <a:gd name="connsiteX60" fmla="*/ 392011 w 485775"/>
                  <a:gd name="connsiteY60" fmla="*/ 395535 h 523875"/>
                  <a:gd name="connsiteX61" fmla="*/ 393430 w 485775"/>
                  <a:gd name="connsiteY61" fmla="*/ 404003 h 523875"/>
                  <a:gd name="connsiteX62" fmla="*/ 393068 w 485775"/>
                  <a:gd name="connsiteY62" fmla="*/ 411928 h 523875"/>
                  <a:gd name="connsiteX63" fmla="*/ 390068 w 485775"/>
                  <a:gd name="connsiteY63" fmla="*/ 420967 h 523875"/>
                  <a:gd name="connsiteX64" fmla="*/ 385420 w 485775"/>
                  <a:gd name="connsiteY64" fmla="*/ 428406 h 523875"/>
                  <a:gd name="connsiteX65" fmla="*/ 379162 w 485775"/>
                  <a:gd name="connsiteY65" fmla="*/ 434311 h 523875"/>
                  <a:gd name="connsiteX66" fmla="*/ 372075 w 485775"/>
                  <a:gd name="connsiteY66" fmla="*/ 437417 h 523875"/>
                  <a:gd name="connsiteX67" fmla="*/ 363750 w 485775"/>
                  <a:gd name="connsiteY67" fmla="*/ 436969 h 523875"/>
                  <a:gd name="connsiteX68" fmla="*/ 353425 w 485775"/>
                  <a:gd name="connsiteY68" fmla="*/ 433797 h 523875"/>
                  <a:gd name="connsiteX69" fmla="*/ 317830 w 485775"/>
                  <a:gd name="connsiteY69" fmla="*/ 417338 h 523875"/>
                  <a:gd name="connsiteX70" fmla="*/ 306972 w 485775"/>
                  <a:gd name="connsiteY70" fmla="*/ 410851 h 523875"/>
                  <a:gd name="connsiteX71" fmla="*/ 302514 w 485775"/>
                  <a:gd name="connsiteY71" fmla="*/ 408899 h 523875"/>
                  <a:gd name="connsiteX72" fmla="*/ 298780 w 485775"/>
                  <a:gd name="connsiteY72" fmla="*/ 409927 h 523875"/>
                  <a:gd name="connsiteX73" fmla="*/ 297628 w 485775"/>
                  <a:gd name="connsiteY73" fmla="*/ 413452 h 523875"/>
                  <a:gd name="connsiteX74" fmla="*/ 298256 w 485775"/>
                  <a:gd name="connsiteY74" fmla="*/ 418795 h 523875"/>
                  <a:gd name="connsiteX75" fmla="*/ 297904 w 485775"/>
                  <a:gd name="connsiteY75" fmla="*/ 425386 h 523875"/>
                  <a:gd name="connsiteX76" fmla="*/ 295856 w 485775"/>
                  <a:gd name="connsiteY76" fmla="*/ 432473 h 523875"/>
                  <a:gd name="connsiteX77" fmla="*/ 291170 w 485775"/>
                  <a:gd name="connsiteY77" fmla="*/ 440369 h 523875"/>
                  <a:gd name="connsiteX78" fmla="*/ 287379 w 485775"/>
                  <a:gd name="connsiteY78" fmla="*/ 442722 h 523875"/>
                  <a:gd name="connsiteX79" fmla="*/ 283512 w 485775"/>
                  <a:gd name="connsiteY79" fmla="*/ 441874 h 523875"/>
                  <a:gd name="connsiteX80" fmla="*/ 279178 w 485775"/>
                  <a:gd name="connsiteY80" fmla="*/ 438102 h 523875"/>
                  <a:gd name="connsiteX81" fmla="*/ 273796 w 485775"/>
                  <a:gd name="connsiteY81" fmla="*/ 434397 h 523875"/>
                  <a:gd name="connsiteX82" fmla="*/ 267176 w 485775"/>
                  <a:gd name="connsiteY82" fmla="*/ 431473 h 523875"/>
                  <a:gd name="connsiteX83" fmla="*/ 259499 w 485775"/>
                  <a:gd name="connsiteY83" fmla="*/ 429854 h 523875"/>
                  <a:gd name="connsiteX84" fmla="*/ 241449 w 485775"/>
                  <a:gd name="connsiteY84" fmla="*/ 428473 h 523875"/>
                  <a:gd name="connsiteX85" fmla="*/ 232524 w 485775"/>
                  <a:gd name="connsiteY85" fmla="*/ 426777 h 523875"/>
                  <a:gd name="connsiteX86" fmla="*/ 225009 w 485775"/>
                  <a:gd name="connsiteY86" fmla="*/ 423634 h 523875"/>
                  <a:gd name="connsiteX87" fmla="*/ 217189 w 485775"/>
                  <a:gd name="connsiteY87" fmla="*/ 418462 h 523875"/>
                  <a:gd name="connsiteX88" fmla="*/ 205073 w 485775"/>
                  <a:gd name="connsiteY88" fmla="*/ 406432 h 523875"/>
                  <a:gd name="connsiteX89" fmla="*/ 200282 w 485775"/>
                  <a:gd name="connsiteY89" fmla="*/ 403060 h 523875"/>
                  <a:gd name="connsiteX90" fmla="*/ 195834 w 485775"/>
                  <a:gd name="connsiteY90" fmla="*/ 402393 h 523875"/>
                  <a:gd name="connsiteX91" fmla="*/ 192995 w 485775"/>
                  <a:gd name="connsiteY91" fmla="*/ 405136 h 523875"/>
                  <a:gd name="connsiteX92" fmla="*/ 185328 w 485775"/>
                  <a:gd name="connsiteY92" fmla="*/ 424348 h 523875"/>
                  <a:gd name="connsiteX93" fmla="*/ 176479 w 485775"/>
                  <a:gd name="connsiteY93" fmla="*/ 438664 h 523875"/>
                  <a:gd name="connsiteX94" fmla="*/ 169135 w 485775"/>
                  <a:gd name="connsiteY94" fmla="*/ 446770 h 523875"/>
                  <a:gd name="connsiteX95" fmla="*/ 165935 w 485775"/>
                  <a:gd name="connsiteY95" fmla="*/ 451285 h 523875"/>
                  <a:gd name="connsiteX96" fmla="*/ 164735 w 485775"/>
                  <a:gd name="connsiteY96" fmla="*/ 454752 h 523875"/>
                  <a:gd name="connsiteX97" fmla="*/ 165535 w 485775"/>
                  <a:gd name="connsiteY97" fmla="*/ 458048 h 523875"/>
                  <a:gd name="connsiteX98" fmla="*/ 179727 w 485775"/>
                  <a:gd name="connsiteY98" fmla="*/ 480612 h 523875"/>
                  <a:gd name="connsiteX99" fmla="*/ 182337 w 485775"/>
                  <a:gd name="connsiteY99" fmla="*/ 486585 h 523875"/>
                  <a:gd name="connsiteX100" fmla="*/ 182880 w 485775"/>
                  <a:gd name="connsiteY100" fmla="*/ 492414 h 523875"/>
                  <a:gd name="connsiteX101" fmla="*/ 181499 w 485775"/>
                  <a:gd name="connsiteY101" fmla="*/ 498739 h 523875"/>
                  <a:gd name="connsiteX102" fmla="*/ 175946 w 485775"/>
                  <a:gd name="connsiteY102" fmla="*/ 511350 h 523875"/>
                  <a:gd name="connsiteX103" fmla="*/ 170659 w 485775"/>
                  <a:gd name="connsiteY103" fmla="*/ 520151 h 523875"/>
                  <a:gd name="connsiteX104" fmla="*/ 158077 w 485775"/>
                  <a:gd name="connsiteY104" fmla="*/ 523723 h 523875"/>
                  <a:gd name="connsiteX105" fmla="*/ 150333 w 485775"/>
                  <a:gd name="connsiteY105" fmla="*/ 525066 h 523875"/>
                  <a:gd name="connsiteX106" fmla="*/ 141141 w 485775"/>
                  <a:gd name="connsiteY106" fmla="*/ 521961 h 523875"/>
                  <a:gd name="connsiteX107" fmla="*/ 131826 w 485775"/>
                  <a:gd name="connsiteY107" fmla="*/ 514036 h 523875"/>
                  <a:gd name="connsiteX108" fmla="*/ 78648 w 485775"/>
                  <a:gd name="connsiteY108" fmla="*/ 454733 h 523875"/>
                  <a:gd name="connsiteX109" fmla="*/ 70371 w 485775"/>
                  <a:gd name="connsiteY109" fmla="*/ 439350 h 523875"/>
                  <a:gd name="connsiteX110" fmla="*/ 51568 w 485775"/>
                  <a:gd name="connsiteY110" fmla="*/ 388611 h 523875"/>
                  <a:gd name="connsiteX111" fmla="*/ 45977 w 485775"/>
                  <a:gd name="connsiteY111" fmla="*/ 379266 h 523875"/>
                  <a:gd name="connsiteX112" fmla="*/ 38852 w 485775"/>
                  <a:gd name="connsiteY112" fmla="*/ 373570 h 523875"/>
                  <a:gd name="connsiteX113" fmla="*/ 33318 w 485775"/>
                  <a:gd name="connsiteY113" fmla="*/ 371027 h 523875"/>
                  <a:gd name="connsiteX114" fmla="*/ 17831 w 485775"/>
                  <a:gd name="connsiteY114" fmla="*/ 374895 h 523875"/>
                  <a:gd name="connsiteX115" fmla="*/ 24908 w 485775"/>
                  <a:gd name="connsiteY115" fmla="*/ 335632 h 523875"/>
                  <a:gd name="connsiteX116" fmla="*/ 27765 w 485775"/>
                  <a:gd name="connsiteY116" fmla="*/ 328060 h 523875"/>
                  <a:gd name="connsiteX117" fmla="*/ 31451 w 485775"/>
                  <a:gd name="connsiteY117" fmla="*/ 320516 h 523875"/>
                  <a:gd name="connsiteX118" fmla="*/ 40443 w 485775"/>
                  <a:gd name="connsiteY118" fmla="*/ 306953 h 523875"/>
                  <a:gd name="connsiteX119" fmla="*/ 45710 w 485775"/>
                  <a:gd name="connsiteY119" fmla="*/ 301400 h 523875"/>
                  <a:gd name="connsiteX120" fmla="*/ 52102 w 485775"/>
                  <a:gd name="connsiteY120" fmla="*/ 297009 h 523875"/>
                  <a:gd name="connsiteX121" fmla="*/ 73685 w 485775"/>
                  <a:gd name="connsiteY121" fmla="*/ 290617 h 523875"/>
                  <a:gd name="connsiteX122" fmla="*/ 79753 w 485775"/>
                  <a:gd name="connsiteY122" fmla="*/ 286388 h 523875"/>
                  <a:gd name="connsiteX123" fmla="*/ 85163 w 485775"/>
                  <a:gd name="connsiteY123" fmla="*/ 281064 h 523875"/>
                  <a:gd name="connsiteX124" fmla="*/ 104699 w 485775"/>
                  <a:gd name="connsiteY124" fmla="*/ 256937 h 523875"/>
                  <a:gd name="connsiteX125" fmla="*/ 114157 w 485775"/>
                  <a:gd name="connsiteY125" fmla="*/ 238801 h 523875"/>
                  <a:gd name="connsiteX126" fmla="*/ 117015 w 485775"/>
                  <a:gd name="connsiteY126" fmla="*/ 230257 h 523875"/>
                  <a:gd name="connsiteX127" fmla="*/ 117624 w 485775"/>
                  <a:gd name="connsiteY127" fmla="*/ 221999 h 523875"/>
                  <a:gd name="connsiteX128" fmla="*/ 114357 w 485775"/>
                  <a:gd name="connsiteY128" fmla="*/ 213484 h 523875"/>
                  <a:gd name="connsiteX129" fmla="*/ 107937 w 485775"/>
                  <a:gd name="connsiteY129" fmla="*/ 205178 h 523875"/>
                  <a:gd name="connsiteX130" fmla="*/ 94231 w 485775"/>
                  <a:gd name="connsiteY130" fmla="*/ 195691 h 523875"/>
                  <a:gd name="connsiteX131" fmla="*/ 84306 w 485775"/>
                  <a:gd name="connsiteY131" fmla="*/ 193100 h 523875"/>
                  <a:gd name="connsiteX132" fmla="*/ 75295 w 485775"/>
                  <a:gd name="connsiteY132" fmla="*/ 193424 h 523875"/>
                  <a:gd name="connsiteX133" fmla="*/ 68094 w 485775"/>
                  <a:gd name="connsiteY133" fmla="*/ 195548 h 523875"/>
                  <a:gd name="connsiteX134" fmla="*/ 60970 w 485775"/>
                  <a:gd name="connsiteY134" fmla="*/ 196939 h 523875"/>
                  <a:gd name="connsiteX135" fmla="*/ 53626 w 485775"/>
                  <a:gd name="connsiteY135" fmla="*/ 196672 h 523875"/>
                  <a:gd name="connsiteX136" fmla="*/ 45368 w 485775"/>
                  <a:gd name="connsiteY136" fmla="*/ 194053 h 523875"/>
                  <a:gd name="connsiteX137" fmla="*/ 36576 w 485775"/>
                  <a:gd name="connsiteY137" fmla="*/ 189300 h 523875"/>
                  <a:gd name="connsiteX138" fmla="*/ 25765 w 485775"/>
                  <a:gd name="connsiteY138" fmla="*/ 180765 h 523875"/>
                  <a:gd name="connsiteX139" fmla="*/ 21041 w 485775"/>
                  <a:gd name="connsiteY139" fmla="*/ 173565 h 523875"/>
                  <a:gd name="connsiteX140" fmla="*/ 21507 w 485775"/>
                  <a:gd name="connsiteY140" fmla="*/ 166583 h 523875"/>
                  <a:gd name="connsiteX141" fmla="*/ 25832 w 485775"/>
                  <a:gd name="connsiteY141" fmla="*/ 161220 h 523875"/>
                  <a:gd name="connsiteX142" fmla="*/ 30966 w 485775"/>
                  <a:gd name="connsiteY142" fmla="*/ 156048 h 523875"/>
                  <a:gd name="connsiteX143" fmla="*/ 35357 w 485775"/>
                  <a:gd name="connsiteY143" fmla="*/ 150466 h 523875"/>
                  <a:gd name="connsiteX144" fmla="*/ 36709 w 485775"/>
                  <a:gd name="connsiteY144" fmla="*/ 142742 h 523875"/>
                  <a:gd name="connsiteX145" fmla="*/ 35100 w 485775"/>
                  <a:gd name="connsiteY145" fmla="*/ 132445 h 523875"/>
                  <a:gd name="connsiteX146" fmla="*/ 31899 w 485775"/>
                  <a:gd name="connsiteY146" fmla="*/ 121825 h 523875"/>
                  <a:gd name="connsiteX147" fmla="*/ 18707 w 485775"/>
                  <a:gd name="connsiteY147" fmla="*/ 97212 h 523875"/>
                  <a:gd name="connsiteX148" fmla="*/ 9449 w 485775"/>
                  <a:gd name="connsiteY148" fmla="*/ 89268 h 523875"/>
                  <a:gd name="connsiteX149" fmla="*/ 7144 w 485775"/>
                  <a:gd name="connsiteY149" fmla="*/ 69551 h 523875"/>
                  <a:gd name="connsiteX150" fmla="*/ 8249 w 485775"/>
                  <a:gd name="connsiteY150" fmla="*/ 65056 h 523875"/>
                  <a:gd name="connsiteX151" fmla="*/ 17354 w 485775"/>
                  <a:gd name="connsiteY151" fmla="*/ 53750 h 523875"/>
                  <a:gd name="connsiteX152" fmla="*/ 20993 w 485775"/>
                  <a:gd name="connsiteY152" fmla="*/ 46358 h 523875"/>
                  <a:gd name="connsiteX153" fmla="*/ 23460 w 485775"/>
                  <a:gd name="connsiteY153" fmla="*/ 39386 h 523875"/>
                  <a:gd name="connsiteX154" fmla="*/ 26679 w 485775"/>
                  <a:gd name="connsiteY154" fmla="*/ 33699 h 523875"/>
                  <a:gd name="connsiteX155" fmla="*/ 32604 w 485775"/>
                  <a:gd name="connsiteY155" fmla="*/ 29966 h 523875"/>
                  <a:gd name="connsiteX156" fmla="*/ 51121 w 485775"/>
                  <a:gd name="connsiteY156" fmla="*/ 19240 h 523875"/>
                  <a:gd name="connsiteX157" fmla="*/ 56093 w 485775"/>
                  <a:gd name="connsiteY157" fmla="*/ 21955 h 523875"/>
                  <a:gd name="connsiteX158" fmla="*/ 85258 w 485775"/>
                  <a:gd name="connsiteY158" fmla="*/ 57788 h 523875"/>
                  <a:gd name="connsiteX159" fmla="*/ 114376 w 485775"/>
                  <a:gd name="connsiteY159" fmla="*/ 84258 h 523875"/>
                  <a:gd name="connsiteX160" fmla="*/ 119148 w 485775"/>
                  <a:gd name="connsiteY160" fmla="*/ 89859 h 523875"/>
                  <a:gd name="connsiteX161" fmla="*/ 121015 w 485775"/>
                  <a:gd name="connsiteY161" fmla="*/ 93907 h 523875"/>
                  <a:gd name="connsiteX162" fmla="*/ 129597 w 485775"/>
                  <a:gd name="connsiteY162" fmla="*/ 107642 h 523875"/>
                  <a:gd name="connsiteX163" fmla="*/ 132464 w 485775"/>
                  <a:gd name="connsiteY163" fmla="*/ 110642 h 523875"/>
                  <a:gd name="connsiteX164" fmla="*/ 135836 w 485775"/>
                  <a:gd name="connsiteY164" fmla="*/ 112252 h 523875"/>
                  <a:gd name="connsiteX165" fmla="*/ 145561 w 485775"/>
                  <a:gd name="connsiteY165" fmla="*/ 123349 h 523875"/>
                  <a:gd name="connsiteX166" fmla="*/ 148076 w 485775"/>
                  <a:gd name="connsiteY166" fmla="*/ 124187 h 523875"/>
                  <a:gd name="connsiteX167" fmla="*/ 154953 w 485775"/>
                  <a:gd name="connsiteY167" fmla="*/ 125063 h 523875"/>
                  <a:gd name="connsiteX168" fmla="*/ 157515 w 485775"/>
                  <a:gd name="connsiteY168" fmla="*/ 126235 h 523875"/>
                  <a:gd name="connsiteX169" fmla="*/ 161020 w 485775"/>
                  <a:gd name="connsiteY169" fmla="*/ 131188 h 523875"/>
                  <a:gd name="connsiteX170" fmla="*/ 167135 w 485775"/>
                  <a:gd name="connsiteY170" fmla="*/ 142961 h 523875"/>
                  <a:gd name="connsiteX171" fmla="*/ 170736 w 485775"/>
                  <a:gd name="connsiteY171" fmla="*/ 145285 h 523875"/>
                  <a:gd name="connsiteX172" fmla="*/ 177298 w 485775"/>
                  <a:gd name="connsiteY172" fmla="*/ 146952 h 523875"/>
                  <a:gd name="connsiteX173" fmla="*/ 181699 w 485775"/>
                  <a:gd name="connsiteY173" fmla="*/ 150771 h 523875"/>
                  <a:gd name="connsiteX174" fmla="*/ 185375 w 485775"/>
                  <a:gd name="connsiteY174" fmla="*/ 155124 h 523875"/>
                  <a:gd name="connsiteX175" fmla="*/ 191595 w 485775"/>
                  <a:gd name="connsiteY175" fmla="*/ 151333 h 523875"/>
                  <a:gd name="connsiteX176" fmla="*/ 196482 w 485775"/>
                  <a:gd name="connsiteY176" fmla="*/ 145799 h 523875"/>
                  <a:gd name="connsiteX177" fmla="*/ 197358 w 485775"/>
                  <a:gd name="connsiteY177" fmla="*/ 139741 h 523875"/>
                  <a:gd name="connsiteX178" fmla="*/ 196567 w 485775"/>
                  <a:gd name="connsiteY178" fmla="*/ 133055 h 523875"/>
                  <a:gd name="connsiteX179" fmla="*/ 196567 w 485775"/>
                  <a:gd name="connsiteY179" fmla="*/ 125759 h 523875"/>
                  <a:gd name="connsiteX180" fmla="*/ 198501 w 485775"/>
                  <a:gd name="connsiteY180" fmla="*/ 118729 h 523875"/>
                  <a:gd name="connsiteX181" fmla="*/ 204225 w 485775"/>
                  <a:gd name="connsiteY181" fmla="*/ 104956 h 523875"/>
                  <a:gd name="connsiteX182" fmla="*/ 205978 w 485775"/>
                  <a:gd name="connsiteY182" fmla="*/ 97850 h 523875"/>
                  <a:gd name="connsiteX183" fmla="*/ 208759 w 485775"/>
                  <a:gd name="connsiteY183" fmla="*/ 69551 h 523875"/>
                  <a:gd name="connsiteX184" fmla="*/ 212998 w 485775"/>
                  <a:gd name="connsiteY184" fmla="*/ 56445 h 523875"/>
                  <a:gd name="connsiteX185" fmla="*/ 221980 w 485775"/>
                  <a:gd name="connsiteY185" fmla="*/ 44329 h 523875"/>
                  <a:gd name="connsiteX186" fmla="*/ 225981 w 485775"/>
                  <a:gd name="connsiteY186" fmla="*/ 40338 h 523875"/>
                  <a:gd name="connsiteX187" fmla="*/ 231105 w 485775"/>
                  <a:gd name="connsiteY187" fmla="*/ 30909 h 523875"/>
                  <a:gd name="connsiteX188" fmla="*/ 234258 w 485775"/>
                  <a:gd name="connsiteY188" fmla="*/ 26870 h 523875"/>
                  <a:gd name="connsiteX189" fmla="*/ 240078 w 485775"/>
                  <a:gd name="connsiteY189" fmla="*/ 22736 h 523875"/>
                  <a:gd name="connsiteX190" fmla="*/ 245316 w 485775"/>
                  <a:gd name="connsiteY190" fmla="*/ 21307 h 523875"/>
                  <a:gd name="connsiteX191" fmla="*/ 257832 w 485775"/>
                  <a:gd name="connsiteY191" fmla="*/ 20269 h 523875"/>
                  <a:gd name="connsiteX192" fmla="*/ 294361 w 485775"/>
                  <a:gd name="connsiteY192" fmla="*/ 7144 h 523875"/>
                  <a:gd name="connsiteX193" fmla="*/ 306362 w 485775"/>
                  <a:gd name="connsiteY193" fmla="*/ 7429 h 523875"/>
                  <a:gd name="connsiteX194" fmla="*/ 302885 w 485775"/>
                  <a:gd name="connsiteY194" fmla="*/ 16554 h 523875"/>
                  <a:gd name="connsiteX195" fmla="*/ 301019 w 485775"/>
                  <a:gd name="connsiteY195" fmla="*/ 26508 h 523875"/>
                  <a:gd name="connsiteX196" fmla="*/ 301419 w 485775"/>
                  <a:gd name="connsiteY196" fmla="*/ 36519 h 523875"/>
                  <a:gd name="connsiteX197" fmla="*/ 304495 w 485775"/>
                  <a:gd name="connsiteY197" fmla="*/ 45777 h 523875"/>
                  <a:gd name="connsiteX198" fmla="*/ 309924 w 485775"/>
                  <a:gd name="connsiteY198" fmla="*/ 52178 h 523875"/>
                  <a:gd name="connsiteX199" fmla="*/ 333527 w 485775"/>
                  <a:gd name="connsiteY199" fmla="*/ 63208 h 523875"/>
                  <a:gd name="connsiteX200" fmla="*/ 342462 w 485775"/>
                  <a:gd name="connsiteY200" fmla="*/ 68856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85775" h="523875">
                    <a:moveTo>
                      <a:pt x="348882" y="71723"/>
                    </a:moveTo>
                    <a:lnTo>
                      <a:pt x="355454" y="70666"/>
                    </a:lnTo>
                    <a:lnTo>
                      <a:pt x="358216" y="68847"/>
                    </a:lnTo>
                    <a:lnTo>
                      <a:pt x="358092" y="71533"/>
                    </a:lnTo>
                    <a:lnTo>
                      <a:pt x="359359" y="77333"/>
                    </a:lnTo>
                    <a:lnTo>
                      <a:pt x="361693" y="80067"/>
                    </a:lnTo>
                    <a:lnTo>
                      <a:pt x="366408" y="83020"/>
                    </a:lnTo>
                    <a:lnTo>
                      <a:pt x="379619" y="85582"/>
                    </a:lnTo>
                    <a:lnTo>
                      <a:pt x="384153" y="88068"/>
                    </a:lnTo>
                    <a:lnTo>
                      <a:pt x="387344" y="91507"/>
                    </a:lnTo>
                    <a:lnTo>
                      <a:pt x="390011" y="95555"/>
                    </a:lnTo>
                    <a:lnTo>
                      <a:pt x="405727" y="114995"/>
                    </a:lnTo>
                    <a:lnTo>
                      <a:pt x="408384" y="119872"/>
                    </a:lnTo>
                    <a:lnTo>
                      <a:pt x="408680" y="122815"/>
                    </a:lnTo>
                    <a:lnTo>
                      <a:pt x="407013" y="124530"/>
                    </a:lnTo>
                    <a:lnTo>
                      <a:pt x="404079" y="124958"/>
                    </a:lnTo>
                    <a:lnTo>
                      <a:pt x="396002" y="125063"/>
                    </a:lnTo>
                    <a:lnTo>
                      <a:pt x="392630" y="127502"/>
                    </a:lnTo>
                    <a:lnTo>
                      <a:pt x="391830" y="133560"/>
                    </a:lnTo>
                    <a:lnTo>
                      <a:pt x="394135" y="146333"/>
                    </a:lnTo>
                    <a:lnTo>
                      <a:pt x="399602" y="158448"/>
                    </a:lnTo>
                    <a:lnTo>
                      <a:pt x="401945" y="167135"/>
                    </a:lnTo>
                    <a:lnTo>
                      <a:pt x="402955" y="173879"/>
                    </a:lnTo>
                    <a:lnTo>
                      <a:pt x="402812" y="187547"/>
                    </a:lnTo>
                    <a:lnTo>
                      <a:pt x="405012" y="196196"/>
                    </a:lnTo>
                    <a:lnTo>
                      <a:pt x="410013" y="202473"/>
                    </a:lnTo>
                    <a:lnTo>
                      <a:pt x="424748" y="211522"/>
                    </a:lnTo>
                    <a:lnTo>
                      <a:pt x="439150" y="218399"/>
                    </a:lnTo>
                    <a:lnTo>
                      <a:pt x="445608" y="222571"/>
                    </a:lnTo>
                    <a:lnTo>
                      <a:pt x="451799" y="228171"/>
                    </a:lnTo>
                    <a:lnTo>
                      <a:pt x="458191" y="236639"/>
                    </a:lnTo>
                    <a:lnTo>
                      <a:pt x="461039" y="244507"/>
                    </a:lnTo>
                    <a:lnTo>
                      <a:pt x="461124" y="252203"/>
                    </a:lnTo>
                    <a:lnTo>
                      <a:pt x="457667" y="266652"/>
                    </a:lnTo>
                    <a:lnTo>
                      <a:pt x="457000" y="272929"/>
                    </a:lnTo>
                    <a:lnTo>
                      <a:pt x="457867" y="279140"/>
                    </a:lnTo>
                    <a:lnTo>
                      <a:pt x="459858" y="282035"/>
                    </a:lnTo>
                    <a:lnTo>
                      <a:pt x="462458" y="282588"/>
                    </a:lnTo>
                    <a:lnTo>
                      <a:pt x="465487" y="280511"/>
                    </a:lnTo>
                    <a:lnTo>
                      <a:pt x="472707" y="270872"/>
                    </a:lnTo>
                    <a:lnTo>
                      <a:pt x="474126" y="285017"/>
                    </a:lnTo>
                    <a:lnTo>
                      <a:pt x="480127" y="299056"/>
                    </a:lnTo>
                    <a:lnTo>
                      <a:pt x="481184" y="305638"/>
                    </a:lnTo>
                    <a:lnTo>
                      <a:pt x="479993" y="310544"/>
                    </a:lnTo>
                    <a:lnTo>
                      <a:pt x="476259" y="313287"/>
                    </a:lnTo>
                    <a:lnTo>
                      <a:pt x="470535" y="315097"/>
                    </a:lnTo>
                    <a:lnTo>
                      <a:pt x="464277" y="319116"/>
                    </a:lnTo>
                    <a:lnTo>
                      <a:pt x="458000" y="325888"/>
                    </a:lnTo>
                    <a:lnTo>
                      <a:pt x="451066" y="337699"/>
                    </a:lnTo>
                    <a:lnTo>
                      <a:pt x="445608" y="344091"/>
                    </a:lnTo>
                    <a:lnTo>
                      <a:pt x="440922" y="346139"/>
                    </a:lnTo>
                    <a:lnTo>
                      <a:pt x="435540" y="344310"/>
                    </a:lnTo>
                    <a:lnTo>
                      <a:pt x="406479" y="324002"/>
                    </a:lnTo>
                    <a:lnTo>
                      <a:pt x="397354" y="321516"/>
                    </a:lnTo>
                    <a:lnTo>
                      <a:pt x="387744" y="321859"/>
                    </a:lnTo>
                    <a:lnTo>
                      <a:pt x="374094" y="327974"/>
                    </a:lnTo>
                    <a:lnTo>
                      <a:pt x="368046" y="336052"/>
                    </a:lnTo>
                    <a:lnTo>
                      <a:pt x="366408" y="344272"/>
                    </a:lnTo>
                    <a:lnTo>
                      <a:pt x="369675" y="353730"/>
                    </a:lnTo>
                    <a:lnTo>
                      <a:pt x="387877" y="385905"/>
                    </a:lnTo>
                    <a:lnTo>
                      <a:pt x="392011" y="395535"/>
                    </a:lnTo>
                    <a:lnTo>
                      <a:pt x="393430" y="404003"/>
                    </a:lnTo>
                    <a:lnTo>
                      <a:pt x="393068" y="411928"/>
                    </a:lnTo>
                    <a:lnTo>
                      <a:pt x="390068" y="420967"/>
                    </a:lnTo>
                    <a:lnTo>
                      <a:pt x="385420" y="428406"/>
                    </a:lnTo>
                    <a:lnTo>
                      <a:pt x="379162" y="434311"/>
                    </a:lnTo>
                    <a:lnTo>
                      <a:pt x="372075" y="437417"/>
                    </a:lnTo>
                    <a:lnTo>
                      <a:pt x="363750" y="436969"/>
                    </a:lnTo>
                    <a:lnTo>
                      <a:pt x="353425" y="433797"/>
                    </a:lnTo>
                    <a:lnTo>
                      <a:pt x="317830" y="417338"/>
                    </a:lnTo>
                    <a:lnTo>
                      <a:pt x="306972" y="410851"/>
                    </a:lnTo>
                    <a:lnTo>
                      <a:pt x="302514" y="408899"/>
                    </a:lnTo>
                    <a:lnTo>
                      <a:pt x="298780" y="409927"/>
                    </a:lnTo>
                    <a:lnTo>
                      <a:pt x="297628" y="413452"/>
                    </a:lnTo>
                    <a:lnTo>
                      <a:pt x="298256" y="418795"/>
                    </a:lnTo>
                    <a:lnTo>
                      <a:pt x="297904" y="425386"/>
                    </a:lnTo>
                    <a:lnTo>
                      <a:pt x="295856" y="432473"/>
                    </a:lnTo>
                    <a:lnTo>
                      <a:pt x="291170" y="440369"/>
                    </a:lnTo>
                    <a:lnTo>
                      <a:pt x="287379" y="442722"/>
                    </a:lnTo>
                    <a:lnTo>
                      <a:pt x="283512" y="441874"/>
                    </a:lnTo>
                    <a:lnTo>
                      <a:pt x="279178" y="438102"/>
                    </a:lnTo>
                    <a:lnTo>
                      <a:pt x="273796" y="434397"/>
                    </a:lnTo>
                    <a:lnTo>
                      <a:pt x="267176" y="431473"/>
                    </a:lnTo>
                    <a:lnTo>
                      <a:pt x="259499" y="429854"/>
                    </a:lnTo>
                    <a:lnTo>
                      <a:pt x="241449" y="428473"/>
                    </a:lnTo>
                    <a:lnTo>
                      <a:pt x="232524" y="426777"/>
                    </a:lnTo>
                    <a:lnTo>
                      <a:pt x="225009" y="423634"/>
                    </a:lnTo>
                    <a:lnTo>
                      <a:pt x="217189" y="418462"/>
                    </a:lnTo>
                    <a:lnTo>
                      <a:pt x="205073" y="406432"/>
                    </a:lnTo>
                    <a:lnTo>
                      <a:pt x="200282" y="403060"/>
                    </a:lnTo>
                    <a:lnTo>
                      <a:pt x="195834" y="402393"/>
                    </a:lnTo>
                    <a:lnTo>
                      <a:pt x="192995" y="405136"/>
                    </a:lnTo>
                    <a:lnTo>
                      <a:pt x="185328" y="424348"/>
                    </a:lnTo>
                    <a:lnTo>
                      <a:pt x="176479" y="438664"/>
                    </a:lnTo>
                    <a:lnTo>
                      <a:pt x="169135" y="446770"/>
                    </a:lnTo>
                    <a:lnTo>
                      <a:pt x="165935" y="451285"/>
                    </a:lnTo>
                    <a:lnTo>
                      <a:pt x="164735" y="454752"/>
                    </a:lnTo>
                    <a:lnTo>
                      <a:pt x="165535" y="458048"/>
                    </a:lnTo>
                    <a:lnTo>
                      <a:pt x="179727" y="480612"/>
                    </a:lnTo>
                    <a:lnTo>
                      <a:pt x="182337" y="486585"/>
                    </a:lnTo>
                    <a:lnTo>
                      <a:pt x="182880" y="492414"/>
                    </a:lnTo>
                    <a:lnTo>
                      <a:pt x="181499" y="498739"/>
                    </a:lnTo>
                    <a:lnTo>
                      <a:pt x="175946" y="511350"/>
                    </a:lnTo>
                    <a:lnTo>
                      <a:pt x="170659" y="520151"/>
                    </a:lnTo>
                    <a:lnTo>
                      <a:pt x="158077" y="523723"/>
                    </a:lnTo>
                    <a:lnTo>
                      <a:pt x="150333" y="525066"/>
                    </a:lnTo>
                    <a:lnTo>
                      <a:pt x="141141" y="521961"/>
                    </a:lnTo>
                    <a:lnTo>
                      <a:pt x="131826" y="514036"/>
                    </a:lnTo>
                    <a:lnTo>
                      <a:pt x="78648" y="454733"/>
                    </a:lnTo>
                    <a:lnTo>
                      <a:pt x="70371" y="439350"/>
                    </a:lnTo>
                    <a:lnTo>
                      <a:pt x="51568" y="388611"/>
                    </a:lnTo>
                    <a:lnTo>
                      <a:pt x="45977" y="379266"/>
                    </a:lnTo>
                    <a:lnTo>
                      <a:pt x="38852" y="373570"/>
                    </a:lnTo>
                    <a:lnTo>
                      <a:pt x="33318" y="371027"/>
                    </a:lnTo>
                    <a:lnTo>
                      <a:pt x="17831" y="374895"/>
                    </a:lnTo>
                    <a:lnTo>
                      <a:pt x="24908" y="335632"/>
                    </a:lnTo>
                    <a:lnTo>
                      <a:pt x="27765" y="328060"/>
                    </a:lnTo>
                    <a:lnTo>
                      <a:pt x="31451" y="320516"/>
                    </a:lnTo>
                    <a:lnTo>
                      <a:pt x="40443" y="306953"/>
                    </a:lnTo>
                    <a:lnTo>
                      <a:pt x="45710" y="301400"/>
                    </a:lnTo>
                    <a:lnTo>
                      <a:pt x="52102" y="297009"/>
                    </a:lnTo>
                    <a:lnTo>
                      <a:pt x="73685" y="290617"/>
                    </a:lnTo>
                    <a:lnTo>
                      <a:pt x="79753" y="286388"/>
                    </a:lnTo>
                    <a:lnTo>
                      <a:pt x="85163" y="281064"/>
                    </a:lnTo>
                    <a:lnTo>
                      <a:pt x="104699" y="256937"/>
                    </a:lnTo>
                    <a:lnTo>
                      <a:pt x="114157" y="238801"/>
                    </a:lnTo>
                    <a:lnTo>
                      <a:pt x="117015" y="230257"/>
                    </a:lnTo>
                    <a:lnTo>
                      <a:pt x="117624" y="221999"/>
                    </a:lnTo>
                    <a:lnTo>
                      <a:pt x="114357" y="213484"/>
                    </a:lnTo>
                    <a:lnTo>
                      <a:pt x="107937" y="205178"/>
                    </a:lnTo>
                    <a:lnTo>
                      <a:pt x="94231" y="195691"/>
                    </a:lnTo>
                    <a:lnTo>
                      <a:pt x="84306" y="193100"/>
                    </a:lnTo>
                    <a:lnTo>
                      <a:pt x="75295" y="193424"/>
                    </a:lnTo>
                    <a:lnTo>
                      <a:pt x="68094" y="195548"/>
                    </a:lnTo>
                    <a:lnTo>
                      <a:pt x="60970" y="196939"/>
                    </a:lnTo>
                    <a:lnTo>
                      <a:pt x="53626" y="196672"/>
                    </a:lnTo>
                    <a:lnTo>
                      <a:pt x="45368" y="194053"/>
                    </a:lnTo>
                    <a:lnTo>
                      <a:pt x="36576" y="189300"/>
                    </a:lnTo>
                    <a:lnTo>
                      <a:pt x="25765" y="180765"/>
                    </a:lnTo>
                    <a:lnTo>
                      <a:pt x="21041" y="173565"/>
                    </a:lnTo>
                    <a:lnTo>
                      <a:pt x="21507" y="166583"/>
                    </a:lnTo>
                    <a:lnTo>
                      <a:pt x="25832" y="161220"/>
                    </a:lnTo>
                    <a:lnTo>
                      <a:pt x="30966" y="156048"/>
                    </a:lnTo>
                    <a:lnTo>
                      <a:pt x="35357" y="150466"/>
                    </a:lnTo>
                    <a:lnTo>
                      <a:pt x="36709" y="142742"/>
                    </a:lnTo>
                    <a:lnTo>
                      <a:pt x="35100" y="132445"/>
                    </a:lnTo>
                    <a:lnTo>
                      <a:pt x="31899" y="121825"/>
                    </a:lnTo>
                    <a:lnTo>
                      <a:pt x="18707" y="97212"/>
                    </a:lnTo>
                    <a:lnTo>
                      <a:pt x="9449" y="89268"/>
                    </a:lnTo>
                    <a:lnTo>
                      <a:pt x="7144" y="69551"/>
                    </a:lnTo>
                    <a:lnTo>
                      <a:pt x="8249" y="65056"/>
                    </a:lnTo>
                    <a:lnTo>
                      <a:pt x="17354" y="53750"/>
                    </a:lnTo>
                    <a:lnTo>
                      <a:pt x="20993" y="46358"/>
                    </a:lnTo>
                    <a:lnTo>
                      <a:pt x="23460" y="39386"/>
                    </a:lnTo>
                    <a:lnTo>
                      <a:pt x="26679" y="33699"/>
                    </a:lnTo>
                    <a:lnTo>
                      <a:pt x="32604" y="29966"/>
                    </a:lnTo>
                    <a:lnTo>
                      <a:pt x="51121" y="19240"/>
                    </a:lnTo>
                    <a:lnTo>
                      <a:pt x="56093" y="21955"/>
                    </a:lnTo>
                    <a:lnTo>
                      <a:pt x="85258" y="57788"/>
                    </a:lnTo>
                    <a:lnTo>
                      <a:pt x="114376" y="84258"/>
                    </a:lnTo>
                    <a:lnTo>
                      <a:pt x="119148" y="89859"/>
                    </a:lnTo>
                    <a:lnTo>
                      <a:pt x="121015" y="93907"/>
                    </a:lnTo>
                    <a:lnTo>
                      <a:pt x="129597" y="107642"/>
                    </a:lnTo>
                    <a:lnTo>
                      <a:pt x="132464" y="110642"/>
                    </a:lnTo>
                    <a:lnTo>
                      <a:pt x="135836" y="112252"/>
                    </a:lnTo>
                    <a:lnTo>
                      <a:pt x="145561" y="123349"/>
                    </a:lnTo>
                    <a:lnTo>
                      <a:pt x="148076" y="124187"/>
                    </a:lnTo>
                    <a:lnTo>
                      <a:pt x="154953" y="125063"/>
                    </a:lnTo>
                    <a:lnTo>
                      <a:pt x="157515" y="126235"/>
                    </a:lnTo>
                    <a:lnTo>
                      <a:pt x="161020" y="131188"/>
                    </a:lnTo>
                    <a:lnTo>
                      <a:pt x="167135" y="142961"/>
                    </a:lnTo>
                    <a:lnTo>
                      <a:pt x="170736" y="145285"/>
                    </a:lnTo>
                    <a:lnTo>
                      <a:pt x="177298" y="146952"/>
                    </a:lnTo>
                    <a:lnTo>
                      <a:pt x="181699" y="150771"/>
                    </a:lnTo>
                    <a:lnTo>
                      <a:pt x="185375" y="155124"/>
                    </a:lnTo>
                    <a:lnTo>
                      <a:pt x="191595" y="151333"/>
                    </a:lnTo>
                    <a:lnTo>
                      <a:pt x="196482" y="145799"/>
                    </a:lnTo>
                    <a:lnTo>
                      <a:pt x="197358" y="139741"/>
                    </a:lnTo>
                    <a:lnTo>
                      <a:pt x="196567" y="133055"/>
                    </a:lnTo>
                    <a:lnTo>
                      <a:pt x="196567" y="125759"/>
                    </a:lnTo>
                    <a:lnTo>
                      <a:pt x="198501" y="118729"/>
                    </a:lnTo>
                    <a:lnTo>
                      <a:pt x="204225" y="104956"/>
                    </a:lnTo>
                    <a:lnTo>
                      <a:pt x="205978" y="97850"/>
                    </a:lnTo>
                    <a:lnTo>
                      <a:pt x="208759" y="69551"/>
                    </a:lnTo>
                    <a:lnTo>
                      <a:pt x="212998" y="56445"/>
                    </a:lnTo>
                    <a:lnTo>
                      <a:pt x="221980" y="44329"/>
                    </a:lnTo>
                    <a:lnTo>
                      <a:pt x="225981" y="40338"/>
                    </a:lnTo>
                    <a:lnTo>
                      <a:pt x="231105" y="30909"/>
                    </a:lnTo>
                    <a:lnTo>
                      <a:pt x="234258" y="26870"/>
                    </a:lnTo>
                    <a:lnTo>
                      <a:pt x="240078" y="22736"/>
                    </a:lnTo>
                    <a:lnTo>
                      <a:pt x="245316" y="21307"/>
                    </a:lnTo>
                    <a:lnTo>
                      <a:pt x="257832" y="20269"/>
                    </a:lnTo>
                    <a:lnTo>
                      <a:pt x="294361" y="7144"/>
                    </a:lnTo>
                    <a:lnTo>
                      <a:pt x="306362" y="7429"/>
                    </a:lnTo>
                    <a:lnTo>
                      <a:pt x="302885" y="16554"/>
                    </a:lnTo>
                    <a:lnTo>
                      <a:pt x="301019" y="26508"/>
                    </a:lnTo>
                    <a:lnTo>
                      <a:pt x="301419" y="36519"/>
                    </a:lnTo>
                    <a:lnTo>
                      <a:pt x="304495" y="45777"/>
                    </a:lnTo>
                    <a:lnTo>
                      <a:pt x="309924" y="52178"/>
                    </a:lnTo>
                    <a:lnTo>
                      <a:pt x="333527" y="63208"/>
                    </a:lnTo>
                    <a:lnTo>
                      <a:pt x="342462" y="68856"/>
                    </a:lnTo>
                    <a:close/>
                  </a:path>
                </a:pathLst>
              </a:custGeom>
              <a:solidFill>
                <a:srgbClr val="D9D9D9"/>
              </a:solidFill>
              <a:ln w="9525" cap="flat">
                <a:noFill/>
                <a:prstDash val="solid"/>
                <a:miter/>
              </a:ln>
            </p:spPr>
            <p:txBody>
              <a:bodyPr rtlCol="0" anchor="ctr"/>
              <a:lstStyle/>
              <a:p>
                <a:endParaRPr lang="en-US" sz="600"/>
              </a:p>
            </p:txBody>
          </p:sp>
          <p:sp>
            <p:nvSpPr>
              <p:cNvPr id="24" name="Freeform: Shape 23">
                <a:extLst>
                  <a:ext uri="{FF2B5EF4-FFF2-40B4-BE49-F238E27FC236}">
                    <a16:creationId xmlns="" xmlns:a16="http://schemas.microsoft.com/office/drawing/2014/main" id="{106D50C4-DE20-4C9C-9368-F61A90207DEF}"/>
                  </a:ext>
                </a:extLst>
              </p:cNvPr>
              <p:cNvSpPr/>
              <p:nvPr/>
            </p:nvSpPr>
            <p:spPr>
              <a:xfrm>
                <a:off x="6222868" y="2062591"/>
                <a:ext cx="533400" cy="514350"/>
              </a:xfrm>
              <a:custGeom>
                <a:avLst/>
                <a:gdLst>
                  <a:gd name="connsiteX0" fmla="*/ 141304 w 533400"/>
                  <a:gd name="connsiteY0" fmla="*/ 39976 h 514350"/>
                  <a:gd name="connsiteX1" fmla="*/ 152895 w 533400"/>
                  <a:gd name="connsiteY1" fmla="*/ 39672 h 514350"/>
                  <a:gd name="connsiteX2" fmla="*/ 162582 w 533400"/>
                  <a:gd name="connsiteY2" fmla="*/ 38329 h 514350"/>
                  <a:gd name="connsiteX3" fmla="*/ 171488 w 533400"/>
                  <a:gd name="connsiteY3" fmla="*/ 36014 h 514350"/>
                  <a:gd name="connsiteX4" fmla="*/ 185642 w 533400"/>
                  <a:gd name="connsiteY4" fmla="*/ 28356 h 514350"/>
                  <a:gd name="connsiteX5" fmla="*/ 187119 w 533400"/>
                  <a:gd name="connsiteY5" fmla="*/ 27022 h 514350"/>
                  <a:gd name="connsiteX6" fmla="*/ 187128 w 533400"/>
                  <a:gd name="connsiteY6" fmla="*/ 26994 h 514350"/>
                  <a:gd name="connsiteX7" fmla="*/ 187766 w 533400"/>
                  <a:gd name="connsiteY7" fmla="*/ 29737 h 514350"/>
                  <a:gd name="connsiteX8" fmla="*/ 188643 w 533400"/>
                  <a:gd name="connsiteY8" fmla="*/ 46930 h 514350"/>
                  <a:gd name="connsiteX9" fmla="*/ 190910 w 533400"/>
                  <a:gd name="connsiteY9" fmla="*/ 54102 h 514350"/>
                  <a:gd name="connsiteX10" fmla="*/ 196710 w 533400"/>
                  <a:gd name="connsiteY10" fmla="*/ 60188 h 514350"/>
                  <a:gd name="connsiteX11" fmla="*/ 206226 w 533400"/>
                  <a:gd name="connsiteY11" fmla="*/ 63627 h 514350"/>
                  <a:gd name="connsiteX12" fmla="*/ 223323 w 533400"/>
                  <a:gd name="connsiteY12" fmla="*/ 64465 h 514350"/>
                  <a:gd name="connsiteX13" fmla="*/ 230410 w 533400"/>
                  <a:gd name="connsiteY13" fmla="*/ 70656 h 514350"/>
                  <a:gd name="connsiteX14" fmla="*/ 232944 w 533400"/>
                  <a:gd name="connsiteY14" fmla="*/ 76581 h 514350"/>
                  <a:gd name="connsiteX15" fmla="*/ 242916 w 533400"/>
                  <a:gd name="connsiteY15" fmla="*/ 110642 h 514350"/>
                  <a:gd name="connsiteX16" fmla="*/ 241906 w 533400"/>
                  <a:gd name="connsiteY16" fmla="*/ 115224 h 514350"/>
                  <a:gd name="connsiteX17" fmla="*/ 238163 w 533400"/>
                  <a:gd name="connsiteY17" fmla="*/ 118834 h 514350"/>
                  <a:gd name="connsiteX18" fmla="*/ 232944 w 533400"/>
                  <a:gd name="connsiteY18" fmla="*/ 125673 h 514350"/>
                  <a:gd name="connsiteX19" fmla="*/ 234096 w 533400"/>
                  <a:gd name="connsiteY19" fmla="*/ 132521 h 514350"/>
                  <a:gd name="connsiteX20" fmla="*/ 236801 w 533400"/>
                  <a:gd name="connsiteY20" fmla="*/ 137655 h 514350"/>
                  <a:gd name="connsiteX21" fmla="*/ 240002 w 533400"/>
                  <a:gd name="connsiteY21" fmla="*/ 142246 h 514350"/>
                  <a:gd name="connsiteX22" fmla="*/ 242230 w 533400"/>
                  <a:gd name="connsiteY22" fmla="*/ 147618 h 514350"/>
                  <a:gd name="connsiteX23" fmla="*/ 242316 w 533400"/>
                  <a:gd name="connsiteY23" fmla="*/ 150971 h 514350"/>
                  <a:gd name="connsiteX24" fmla="*/ 240963 w 533400"/>
                  <a:gd name="connsiteY24" fmla="*/ 158506 h 514350"/>
                  <a:gd name="connsiteX25" fmla="*/ 241116 w 533400"/>
                  <a:gd name="connsiteY25" fmla="*/ 162287 h 514350"/>
                  <a:gd name="connsiteX26" fmla="*/ 242230 w 533400"/>
                  <a:gd name="connsiteY26" fmla="*/ 164783 h 514350"/>
                  <a:gd name="connsiteX27" fmla="*/ 245993 w 533400"/>
                  <a:gd name="connsiteY27" fmla="*/ 169383 h 514350"/>
                  <a:gd name="connsiteX28" fmla="*/ 246907 w 533400"/>
                  <a:gd name="connsiteY28" fmla="*/ 171298 h 514350"/>
                  <a:gd name="connsiteX29" fmla="*/ 247260 w 533400"/>
                  <a:gd name="connsiteY29" fmla="*/ 183537 h 514350"/>
                  <a:gd name="connsiteX30" fmla="*/ 245059 w 533400"/>
                  <a:gd name="connsiteY30" fmla="*/ 194386 h 514350"/>
                  <a:gd name="connsiteX31" fmla="*/ 236601 w 533400"/>
                  <a:gd name="connsiteY31" fmla="*/ 216246 h 514350"/>
                  <a:gd name="connsiteX32" fmla="*/ 236582 w 533400"/>
                  <a:gd name="connsiteY32" fmla="*/ 220170 h 514350"/>
                  <a:gd name="connsiteX33" fmla="*/ 237211 w 533400"/>
                  <a:gd name="connsiteY33" fmla="*/ 224552 h 514350"/>
                  <a:gd name="connsiteX34" fmla="*/ 238725 w 533400"/>
                  <a:gd name="connsiteY34" fmla="*/ 228572 h 514350"/>
                  <a:gd name="connsiteX35" fmla="*/ 241221 w 533400"/>
                  <a:gd name="connsiteY35" fmla="*/ 231391 h 514350"/>
                  <a:gd name="connsiteX36" fmla="*/ 247945 w 533400"/>
                  <a:gd name="connsiteY36" fmla="*/ 231686 h 514350"/>
                  <a:gd name="connsiteX37" fmla="*/ 254441 w 533400"/>
                  <a:gd name="connsiteY37" fmla="*/ 226733 h 514350"/>
                  <a:gd name="connsiteX38" fmla="*/ 268462 w 533400"/>
                  <a:gd name="connsiteY38" fmla="*/ 210931 h 514350"/>
                  <a:gd name="connsiteX39" fmla="*/ 271224 w 533400"/>
                  <a:gd name="connsiteY39" fmla="*/ 210302 h 514350"/>
                  <a:gd name="connsiteX40" fmla="*/ 277139 w 533400"/>
                  <a:gd name="connsiteY40" fmla="*/ 212369 h 514350"/>
                  <a:gd name="connsiteX41" fmla="*/ 279616 w 533400"/>
                  <a:gd name="connsiteY41" fmla="*/ 214189 h 514350"/>
                  <a:gd name="connsiteX42" fmla="*/ 282978 w 533400"/>
                  <a:gd name="connsiteY42" fmla="*/ 219018 h 514350"/>
                  <a:gd name="connsiteX43" fmla="*/ 285055 w 533400"/>
                  <a:gd name="connsiteY43" fmla="*/ 221075 h 514350"/>
                  <a:gd name="connsiteX44" fmla="*/ 293884 w 533400"/>
                  <a:gd name="connsiteY44" fmla="*/ 225723 h 514350"/>
                  <a:gd name="connsiteX45" fmla="*/ 301419 w 533400"/>
                  <a:gd name="connsiteY45" fmla="*/ 226857 h 514350"/>
                  <a:gd name="connsiteX46" fmla="*/ 319221 w 533400"/>
                  <a:gd name="connsiteY46" fmla="*/ 226390 h 514350"/>
                  <a:gd name="connsiteX47" fmla="*/ 329622 w 533400"/>
                  <a:gd name="connsiteY47" fmla="*/ 228952 h 514350"/>
                  <a:gd name="connsiteX48" fmla="*/ 334823 w 533400"/>
                  <a:gd name="connsiteY48" fmla="*/ 233934 h 514350"/>
                  <a:gd name="connsiteX49" fmla="*/ 338481 w 533400"/>
                  <a:gd name="connsiteY49" fmla="*/ 240421 h 514350"/>
                  <a:gd name="connsiteX50" fmla="*/ 344262 w 533400"/>
                  <a:gd name="connsiteY50" fmla="*/ 247622 h 514350"/>
                  <a:gd name="connsiteX51" fmla="*/ 353511 w 533400"/>
                  <a:gd name="connsiteY51" fmla="*/ 252612 h 514350"/>
                  <a:gd name="connsiteX52" fmla="*/ 360960 w 533400"/>
                  <a:gd name="connsiteY52" fmla="*/ 251212 h 514350"/>
                  <a:gd name="connsiteX53" fmla="*/ 367856 w 533400"/>
                  <a:gd name="connsiteY53" fmla="*/ 247040 h 514350"/>
                  <a:gd name="connsiteX54" fmla="*/ 375361 w 533400"/>
                  <a:gd name="connsiteY54" fmla="*/ 243878 h 514350"/>
                  <a:gd name="connsiteX55" fmla="*/ 384229 w 533400"/>
                  <a:gd name="connsiteY55" fmla="*/ 244107 h 514350"/>
                  <a:gd name="connsiteX56" fmla="*/ 391735 w 533400"/>
                  <a:gd name="connsiteY56" fmla="*/ 247774 h 514350"/>
                  <a:gd name="connsiteX57" fmla="*/ 396383 w 533400"/>
                  <a:gd name="connsiteY57" fmla="*/ 254489 h 514350"/>
                  <a:gd name="connsiteX58" fmla="*/ 396793 w 533400"/>
                  <a:gd name="connsiteY58" fmla="*/ 264062 h 514350"/>
                  <a:gd name="connsiteX59" fmla="*/ 392802 w 533400"/>
                  <a:gd name="connsiteY59" fmla="*/ 271786 h 514350"/>
                  <a:gd name="connsiteX60" fmla="*/ 386649 w 533400"/>
                  <a:gd name="connsiteY60" fmla="*/ 278606 h 514350"/>
                  <a:gd name="connsiteX61" fmla="*/ 382181 w 533400"/>
                  <a:gd name="connsiteY61" fmla="*/ 286017 h 514350"/>
                  <a:gd name="connsiteX62" fmla="*/ 383029 w 533400"/>
                  <a:gd name="connsiteY62" fmla="*/ 295542 h 514350"/>
                  <a:gd name="connsiteX63" fmla="*/ 388954 w 533400"/>
                  <a:gd name="connsiteY63" fmla="*/ 301866 h 514350"/>
                  <a:gd name="connsiteX64" fmla="*/ 397907 w 533400"/>
                  <a:gd name="connsiteY64" fmla="*/ 304848 h 514350"/>
                  <a:gd name="connsiteX65" fmla="*/ 415995 w 533400"/>
                  <a:gd name="connsiteY65" fmla="*/ 308686 h 514350"/>
                  <a:gd name="connsiteX66" fmla="*/ 428463 w 533400"/>
                  <a:gd name="connsiteY66" fmla="*/ 316468 h 514350"/>
                  <a:gd name="connsiteX67" fmla="*/ 461744 w 533400"/>
                  <a:gd name="connsiteY67" fmla="*/ 346034 h 514350"/>
                  <a:gd name="connsiteX68" fmla="*/ 478832 w 533400"/>
                  <a:gd name="connsiteY68" fmla="*/ 350568 h 514350"/>
                  <a:gd name="connsiteX69" fmla="*/ 492462 w 533400"/>
                  <a:gd name="connsiteY69" fmla="*/ 345986 h 514350"/>
                  <a:gd name="connsiteX70" fmla="*/ 504835 w 533400"/>
                  <a:gd name="connsiteY70" fmla="*/ 344529 h 514350"/>
                  <a:gd name="connsiteX71" fmla="*/ 517941 w 533400"/>
                  <a:gd name="connsiteY71" fmla="*/ 358216 h 514350"/>
                  <a:gd name="connsiteX72" fmla="*/ 529304 w 533400"/>
                  <a:gd name="connsiteY72" fmla="*/ 391782 h 514350"/>
                  <a:gd name="connsiteX73" fmla="*/ 530981 w 533400"/>
                  <a:gd name="connsiteY73" fmla="*/ 393430 h 514350"/>
                  <a:gd name="connsiteX74" fmla="*/ 491500 w 533400"/>
                  <a:gd name="connsiteY74" fmla="*/ 419538 h 514350"/>
                  <a:gd name="connsiteX75" fmla="*/ 487823 w 533400"/>
                  <a:gd name="connsiteY75" fmla="*/ 424929 h 514350"/>
                  <a:gd name="connsiteX76" fmla="*/ 484156 w 533400"/>
                  <a:gd name="connsiteY76" fmla="*/ 432540 h 514350"/>
                  <a:gd name="connsiteX77" fmla="*/ 493557 w 533400"/>
                  <a:gd name="connsiteY77" fmla="*/ 451504 h 514350"/>
                  <a:gd name="connsiteX78" fmla="*/ 494690 w 533400"/>
                  <a:gd name="connsiteY78" fmla="*/ 458467 h 514350"/>
                  <a:gd name="connsiteX79" fmla="*/ 494614 w 533400"/>
                  <a:gd name="connsiteY79" fmla="*/ 465468 h 514350"/>
                  <a:gd name="connsiteX80" fmla="*/ 491766 w 533400"/>
                  <a:gd name="connsiteY80" fmla="*/ 474440 h 514350"/>
                  <a:gd name="connsiteX81" fmla="*/ 487232 w 533400"/>
                  <a:gd name="connsiteY81" fmla="*/ 481394 h 514350"/>
                  <a:gd name="connsiteX82" fmla="*/ 479965 w 533400"/>
                  <a:gd name="connsiteY82" fmla="*/ 488433 h 514350"/>
                  <a:gd name="connsiteX83" fmla="*/ 469754 w 533400"/>
                  <a:gd name="connsiteY83" fmla="*/ 494643 h 514350"/>
                  <a:gd name="connsiteX84" fmla="*/ 442427 w 533400"/>
                  <a:gd name="connsiteY84" fmla="*/ 505311 h 514350"/>
                  <a:gd name="connsiteX85" fmla="*/ 430987 w 533400"/>
                  <a:gd name="connsiteY85" fmla="*/ 508121 h 514350"/>
                  <a:gd name="connsiteX86" fmla="*/ 415776 w 533400"/>
                  <a:gd name="connsiteY86" fmla="*/ 509740 h 514350"/>
                  <a:gd name="connsiteX87" fmla="*/ 398059 w 533400"/>
                  <a:gd name="connsiteY87" fmla="*/ 502530 h 514350"/>
                  <a:gd name="connsiteX88" fmla="*/ 395659 w 533400"/>
                  <a:gd name="connsiteY88" fmla="*/ 498700 h 514350"/>
                  <a:gd name="connsiteX89" fmla="*/ 393640 w 533400"/>
                  <a:gd name="connsiteY89" fmla="*/ 493166 h 514350"/>
                  <a:gd name="connsiteX90" fmla="*/ 393583 w 533400"/>
                  <a:gd name="connsiteY90" fmla="*/ 479336 h 514350"/>
                  <a:gd name="connsiteX91" fmla="*/ 390640 w 533400"/>
                  <a:gd name="connsiteY91" fmla="*/ 472259 h 514350"/>
                  <a:gd name="connsiteX92" fmla="*/ 386325 w 533400"/>
                  <a:gd name="connsiteY92" fmla="*/ 470468 h 514350"/>
                  <a:gd name="connsiteX93" fmla="*/ 380524 w 533400"/>
                  <a:gd name="connsiteY93" fmla="*/ 471554 h 514350"/>
                  <a:gd name="connsiteX94" fmla="*/ 372704 w 533400"/>
                  <a:gd name="connsiteY94" fmla="*/ 473945 h 514350"/>
                  <a:gd name="connsiteX95" fmla="*/ 363789 w 533400"/>
                  <a:gd name="connsiteY95" fmla="*/ 474497 h 514350"/>
                  <a:gd name="connsiteX96" fmla="*/ 354197 w 533400"/>
                  <a:gd name="connsiteY96" fmla="*/ 470764 h 514350"/>
                  <a:gd name="connsiteX97" fmla="*/ 348777 w 533400"/>
                  <a:gd name="connsiteY97" fmla="*/ 463487 h 514350"/>
                  <a:gd name="connsiteX98" fmla="*/ 344386 w 533400"/>
                  <a:gd name="connsiteY98" fmla="*/ 453723 h 514350"/>
                  <a:gd name="connsiteX99" fmla="*/ 333013 w 533400"/>
                  <a:gd name="connsiteY99" fmla="*/ 437569 h 514350"/>
                  <a:gd name="connsiteX100" fmla="*/ 326593 w 533400"/>
                  <a:gd name="connsiteY100" fmla="*/ 426482 h 514350"/>
                  <a:gd name="connsiteX101" fmla="*/ 322631 w 533400"/>
                  <a:gd name="connsiteY101" fmla="*/ 416166 h 514350"/>
                  <a:gd name="connsiteX102" fmla="*/ 321193 w 533400"/>
                  <a:gd name="connsiteY102" fmla="*/ 408394 h 514350"/>
                  <a:gd name="connsiteX103" fmla="*/ 318735 w 533400"/>
                  <a:gd name="connsiteY103" fmla="*/ 402346 h 514350"/>
                  <a:gd name="connsiteX104" fmla="*/ 313801 w 533400"/>
                  <a:gd name="connsiteY104" fmla="*/ 400517 h 514350"/>
                  <a:gd name="connsiteX105" fmla="*/ 306677 w 533400"/>
                  <a:gd name="connsiteY105" fmla="*/ 402584 h 514350"/>
                  <a:gd name="connsiteX106" fmla="*/ 299581 w 533400"/>
                  <a:gd name="connsiteY106" fmla="*/ 406422 h 514350"/>
                  <a:gd name="connsiteX107" fmla="*/ 293666 w 533400"/>
                  <a:gd name="connsiteY107" fmla="*/ 410918 h 514350"/>
                  <a:gd name="connsiteX108" fmla="*/ 283950 w 533400"/>
                  <a:gd name="connsiteY108" fmla="*/ 420043 h 514350"/>
                  <a:gd name="connsiteX109" fmla="*/ 279349 w 533400"/>
                  <a:gd name="connsiteY109" fmla="*/ 422643 h 514350"/>
                  <a:gd name="connsiteX110" fmla="*/ 272730 w 533400"/>
                  <a:gd name="connsiteY110" fmla="*/ 421872 h 514350"/>
                  <a:gd name="connsiteX111" fmla="*/ 266881 w 533400"/>
                  <a:gd name="connsiteY111" fmla="*/ 416900 h 514350"/>
                  <a:gd name="connsiteX112" fmla="*/ 251165 w 533400"/>
                  <a:gd name="connsiteY112" fmla="*/ 399879 h 514350"/>
                  <a:gd name="connsiteX113" fmla="*/ 241125 w 533400"/>
                  <a:gd name="connsiteY113" fmla="*/ 395811 h 514350"/>
                  <a:gd name="connsiteX114" fmla="*/ 229248 w 533400"/>
                  <a:gd name="connsiteY114" fmla="*/ 394773 h 514350"/>
                  <a:gd name="connsiteX115" fmla="*/ 218151 w 533400"/>
                  <a:gd name="connsiteY115" fmla="*/ 396383 h 514350"/>
                  <a:gd name="connsiteX116" fmla="*/ 207483 w 533400"/>
                  <a:gd name="connsiteY116" fmla="*/ 399621 h 514350"/>
                  <a:gd name="connsiteX117" fmla="*/ 198425 w 533400"/>
                  <a:gd name="connsiteY117" fmla="*/ 405384 h 514350"/>
                  <a:gd name="connsiteX118" fmla="*/ 190233 w 533400"/>
                  <a:gd name="connsiteY118" fmla="*/ 413814 h 514350"/>
                  <a:gd name="connsiteX119" fmla="*/ 182442 w 533400"/>
                  <a:gd name="connsiteY119" fmla="*/ 424644 h 514350"/>
                  <a:gd name="connsiteX120" fmla="*/ 168697 w 533400"/>
                  <a:gd name="connsiteY120" fmla="*/ 459400 h 514350"/>
                  <a:gd name="connsiteX121" fmla="*/ 163478 w 533400"/>
                  <a:gd name="connsiteY121" fmla="*/ 469249 h 514350"/>
                  <a:gd name="connsiteX122" fmla="*/ 155772 w 533400"/>
                  <a:gd name="connsiteY122" fmla="*/ 477326 h 514350"/>
                  <a:gd name="connsiteX123" fmla="*/ 145380 w 533400"/>
                  <a:gd name="connsiteY123" fmla="*/ 483422 h 514350"/>
                  <a:gd name="connsiteX124" fmla="*/ 129445 w 533400"/>
                  <a:gd name="connsiteY124" fmla="*/ 486432 h 514350"/>
                  <a:gd name="connsiteX125" fmla="*/ 118586 w 533400"/>
                  <a:gd name="connsiteY125" fmla="*/ 484784 h 514350"/>
                  <a:gd name="connsiteX126" fmla="*/ 109776 w 533400"/>
                  <a:gd name="connsiteY126" fmla="*/ 480527 h 514350"/>
                  <a:gd name="connsiteX127" fmla="*/ 83601 w 533400"/>
                  <a:gd name="connsiteY127" fmla="*/ 455781 h 514350"/>
                  <a:gd name="connsiteX128" fmla="*/ 70066 w 533400"/>
                  <a:gd name="connsiteY128" fmla="*/ 449551 h 514350"/>
                  <a:gd name="connsiteX129" fmla="*/ 56588 w 533400"/>
                  <a:gd name="connsiteY129" fmla="*/ 446084 h 514350"/>
                  <a:gd name="connsiteX130" fmla="*/ 42682 w 533400"/>
                  <a:gd name="connsiteY130" fmla="*/ 444398 h 514350"/>
                  <a:gd name="connsiteX131" fmla="*/ 34662 w 533400"/>
                  <a:gd name="connsiteY131" fmla="*/ 441579 h 514350"/>
                  <a:gd name="connsiteX132" fmla="*/ 29261 w 533400"/>
                  <a:gd name="connsiteY132" fmla="*/ 437474 h 514350"/>
                  <a:gd name="connsiteX133" fmla="*/ 26813 w 533400"/>
                  <a:gd name="connsiteY133" fmla="*/ 431121 h 514350"/>
                  <a:gd name="connsiteX134" fmla="*/ 26203 w 533400"/>
                  <a:gd name="connsiteY134" fmla="*/ 424301 h 514350"/>
                  <a:gd name="connsiteX135" fmla="*/ 30128 w 533400"/>
                  <a:gd name="connsiteY135" fmla="*/ 412709 h 514350"/>
                  <a:gd name="connsiteX136" fmla="*/ 47597 w 533400"/>
                  <a:gd name="connsiteY136" fmla="*/ 384762 h 514350"/>
                  <a:gd name="connsiteX137" fmla="*/ 57341 w 533400"/>
                  <a:gd name="connsiteY137" fmla="*/ 372713 h 514350"/>
                  <a:gd name="connsiteX138" fmla="*/ 67742 w 533400"/>
                  <a:gd name="connsiteY138" fmla="*/ 363512 h 514350"/>
                  <a:gd name="connsiteX139" fmla="*/ 68456 w 533400"/>
                  <a:gd name="connsiteY139" fmla="*/ 359988 h 514350"/>
                  <a:gd name="connsiteX140" fmla="*/ 66999 w 533400"/>
                  <a:gd name="connsiteY140" fmla="*/ 355264 h 514350"/>
                  <a:gd name="connsiteX141" fmla="*/ 36071 w 533400"/>
                  <a:gd name="connsiteY141" fmla="*/ 313506 h 514350"/>
                  <a:gd name="connsiteX142" fmla="*/ 30404 w 533400"/>
                  <a:gd name="connsiteY142" fmla="*/ 308743 h 514350"/>
                  <a:gd name="connsiteX143" fmla="*/ 25337 w 533400"/>
                  <a:gd name="connsiteY143" fmla="*/ 306295 h 514350"/>
                  <a:gd name="connsiteX144" fmla="*/ 21784 w 533400"/>
                  <a:gd name="connsiteY144" fmla="*/ 305848 h 514350"/>
                  <a:gd name="connsiteX145" fmla="*/ 19155 w 533400"/>
                  <a:gd name="connsiteY145" fmla="*/ 304286 h 514350"/>
                  <a:gd name="connsiteX146" fmla="*/ 17612 w 533400"/>
                  <a:gd name="connsiteY146" fmla="*/ 301200 h 514350"/>
                  <a:gd name="connsiteX147" fmla="*/ 17659 w 533400"/>
                  <a:gd name="connsiteY147" fmla="*/ 291208 h 514350"/>
                  <a:gd name="connsiteX148" fmla="*/ 16812 w 533400"/>
                  <a:gd name="connsiteY148" fmla="*/ 285512 h 514350"/>
                  <a:gd name="connsiteX149" fmla="*/ 11802 w 533400"/>
                  <a:gd name="connsiteY149" fmla="*/ 273577 h 514350"/>
                  <a:gd name="connsiteX150" fmla="*/ 8744 w 533400"/>
                  <a:gd name="connsiteY150" fmla="*/ 261337 h 514350"/>
                  <a:gd name="connsiteX151" fmla="*/ 7144 w 533400"/>
                  <a:gd name="connsiteY151" fmla="*/ 238192 h 514350"/>
                  <a:gd name="connsiteX152" fmla="*/ 9401 w 533400"/>
                  <a:gd name="connsiteY152" fmla="*/ 197815 h 514350"/>
                  <a:gd name="connsiteX153" fmla="*/ 11221 w 533400"/>
                  <a:gd name="connsiteY153" fmla="*/ 188995 h 514350"/>
                  <a:gd name="connsiteX154" fmla="*/ 15221 w 533400"/>
                  <a:gd name="connsiteY154" fmla="*/ 182270 h 514350"/>
                  <a:gd name="connsiteX155" fmla="*/ 19621 w 533400"/>
                  <a:gd name="connsiteY155" fmla="*/ 178584 h 514350"/>
                  <a:gd name="connsiteX156" fmla="*/ 28261 w 533400"/>
                  <a:gd name="connsiteY156" fmla="*/ 173860 h 514350"/>
                  <a:gd name="connsiteX157" fmla="*/ 32595 w 533400"/>
                  <a:gd name="connsiteY157" fmla="*/ 170802 h 514350"/>
                  <a:gd name="connsiteX158" fmla="*/ 36491 w 533400"/>
                  <a:gd name="connsiteY158" fmla="*/ 166897 h 514350"/>
                  <a:gd name="connsiteX159" fmla="*/ 39986 w 533400"/>
                  <a:gd name="connsiteY159" fmla="*/ 162363 h 514350"/>
                  <a:gd name="connsiteX160" fmla="*/ 61465 w 533400"/>
                  <a:gd name="connsiteY160" fmla="*/ 122311 h 514350"/>
                  <a:gd name="connsiteX161" fmla="*/ 68932 w 533400"/>
                  <a:gd name="connsiteY161" fmla="*/ 98260 h 514350"/>
                  <a:gd name="connsiteX162" fmla="*/ 69875 w 533400"/>
                  <a:gd name="connsiteY162" fmla="*/ 92631 h 514350"/>
                  <a:gd name="connsiteX163" fmla="*/ 69056 w 533400"/>
                  <a:gd name="connsiteY163" fmla="*/ 87935 h 514350"/>
                  <a:gd name="connsiteX164" fmla="*/ 66532 w 533400"/>
                  <a:gd name="connsiteY164" fmla="*/ 83201 h 514350"/>
                  <a:gd name="connsiteX165" fmla="*/ 55788 w 533400"/>
                  <a:gd name="connsiteY165" fmla="*/ 71304 h 514350"/>
                  <a:gd name="connsiteX166" fmla="*/ 52788 w 533400"/>
                  <a:gd name="connsiteY166" fmla="*/ 65380 h 514350"/>
                  <a:gd name="connsiteX167" fmla="*/ 48673 w 533400"/>
                  <a:gd name="connsiteY167" fmla="*/ 42301 h 514350"/>
                  <a:gd name="connsiteX168" fmla="*/ 41091 w 533400"/>
                  <a:gd name="connsiteY168" fmla="*/ 25489 h 514350"/>
                  <a:gd name="connsiteX169" fmla="*/ 55131 w 533400"/>
                  <a:gd name="connsiteY169" fmla="*/ 12383 h 514350"/>
                  <a:gd name="connsiteX170" fmla="*/ 61465 w 533400"/>
                  <a:gd name="connsiteY170" fmla="*/ 9449 h 514350"/>
                  <a:gd name="connsiteX171" fmla="*/ 68999 w 533400"/>
                  <a:gd name="connsiteY171" fmla="*/ 7144 h 514350"/>
                  <a:gd name="connsiteX172" fmla="*/ 75067 w 533400"/>
                  <a:gd name="connsiteY172" fmla="*/ 7506 h 514350"/>
                  <a:gd name="connsiteX173" fmla="*/ 81115 w 533400"/>
                  <a:gd name="connsiteY173" fmla="*/ 9601 h 514350"/>
                  <a:gd name="connsiteX174" fmla="*/ 116920 w 533400"/>
                  <a:gd name="connsiteY174" fmla="*/ 33928 h 514350"/>
                  <a:gd name="connsiteX175" fmla="*/ 129369 w 533400"/>
                  <a:gd name="connsiteY175" fmla="*/ 3878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533400" h="514350">
                    <a:moveTo>
                      <a:pt x="141304" y="39976"/>
                    </a:moveTo>
                    <a:lnTo>
                      <a:pt x="152895" y="39672"/>
                    </a:lnTo>
                    <a:lnTo>
                      <a:pt x="162582" y="38329"/>
                    </a:lnTo>
                    <a:lnTo>
                      <a:pt x="171488" y="36014"/>
                    </a:lnTo>
                    <a:lnTo>
                      <a:pt x="185642" y="28356"/>
                    </a:lnTo>
                    <a:lnTo>
                      <a:pt x="187119" y="27022"/>
                    </a:lnTo>
                    <a:lnTo>
                      <a:pt x="187128" y="26994"/>
                    </a:lnTo>
                    <a:lnTo>
                      <a:pt x="187766" y="29737"/>
                    </a:lnTo>
                    <a:lnTo>
                      <a:pt x="188643" y="46930"/>
                    </a:lnTo>
                    <a:lnTo>
                      <a:pt x="190910" y="54102"/>
                    </a:lnTo>
                    <a:lnTo>
                      <a:pt x="196710" y="60188"/>
                    </a:lnTo>
                    <a:lnTo>
                      <a:pt x="206226" y="63627"/>
                    </a:lnTo>
                    <a:lnTo>
                      <a:pt x="223323" y="64465"/>
                    </a:lnTo>
                    <a:lnTo>
                      <a:pt x="230410" y="70656"/>
                    </a:lnTo>
                    <a:lnTo>
                      <a:pt x="232944" y="76581"/>
                    </a:lnTo>
                    <a:lnTo>
                      <a:pt x="242916" y="110642"/>
                    </a:lnTo>
                    <a:lnTo>
                      <a:pt x="241906" y="115224"/>
                    </a:lnTo>
                    <a:lnTo>
                      <a:pt x="238163" y="118834"/>
                    </a:lnTo>
                    <a:lnTo>
                      <a:pt x="232944" y="125673"/>
                    </a:lnTo>
                    <a:lnTo>
                      <a:pt x="234096" y="132521"/>
                    </a:lnTo>
                    <a:lnTo>
                      <a:pt x="236801" y="137655"/>
                    </a:lnTo>
                    <a:lnTo>
                      <a:pt x="240002" y="142246"/>
                    </a:lnTo>
                    <a:lnTo>
                      <a:pt x="242230" y="147618"/>
                    </a:lnTo>
                    <a:lnTo>
                      <a:pt x="242316" y="150971"/>
                    </a:lnTo>
                    <a:lnTo>
                      <a:pt x="240963" y="158506"/>
                    </a:lnTo>
                    <a:lnTo>
                      <a:pt x="241116" y="162287"/>
                    </a:lnTo>
                    <a:lnTo>
                      <a:pt x="242230" y="164783"/>
                    </a:lnTo>
                    <a:lnTo>
                      <a:pt x="245993" y="169383"/>
                    </a:lnTo>
                    <a:lnTo>
                      <a:pt x="246907" y="171298"/>
                    </a:lnTo>
                    <a:lnTo>
                      <a:pt x="247260" y="183537"/>
                    </a:lnTo>
                    <a:lnTo>
                      <a:pt x="245059" y="194386"/>
                    </a:lnTo>
                    <a:lnTo>
                      <a:pt x="236601" y="216246"/>
                    </a:lnTo>
                    <a:lnTo>
                      <a:pt x="236582" y="220170"/>
                    </a:lnTo>
                    <a:lnTo>
                      <a:pt x="237211" y="224552"/>
                    </a:lnTo>
                    <a:lnTo>
                      <a:pt x="238725" y="228572"/>
                    </a:lnTo>
                    <a:lnTo>
                      <a:pt x="241221" y="231391"/>
                    </a:lnTo>
                    <a:lnTo>
                      <a:pt x="247945" y="231686"/>
                    </a:lnTo>
                    <a:lnTo>
                      <a:pt x="254441" y="226733"/>
                    </a:lnTo>
                    <a:lnTo>
                      <a:pt x="268462" y="210931"/>
                    </a:lnTo>
                    <a:lnTo>
                      <a:pt x="271224" y="210302"/>
                    </a:lnTo>
                    <a:lnTo>
                      <a:pt x="277139" y="212369"/>
                    </a:lnTo>
                    <a:lnTo>
                      <a:pt x="279616" y="214189"/>
                    </a:lnTo>
                    <a:lnTo>
                      <a:pt x="282978" y="219018"/>
                    </a:lnTo>
                    <a:lnTo>
                      <a:pt x="285055" y="221075"/>
                    </a:lnTo>
                    <a:lnTo>
                      <a:pt x="293884" y="225723"/>
                    </a:lnTo>
                    <a:lnTo>
                      <a:pt x="301419" y="226857"/>
                    </a:lnTo>
                    <a:lnTo>
                      <a:pt x="319221" y="226390"/>
                    </a:lnTo>
                    <a:lnTo>
                      <a:pt x="329622" y="228952"/>
                    </a:lnTo>
                    <a:lnTo>
                      <a:pt x="334823" y="233934"/>
                    </a:lnTo>
                    <a:lnTo>
                      <a:pt x="338481" y="240421"/>
                    </a:lnTo>
                    <a:lnTo>
                      <a:pt x="344262" y="247622"/>
                    </a:lnTo>
                    <a:lnTo>
                      <a:pt x="353511" y="252612"/>
                    </a:lnTo>
                    <a:lnTo>
                      <a:pt x="360960" y="251212"/>
                    </a:lnTo>
                    <a:lnTo>
                      <a:pt x="367856" y="247040"/>
                    </a:lnTo>
                    <a:lnTo>
                      <a:pt x="375361" y="243878"/>
                    </a:lnTo>
                    <a:lnTo>
                      <a:pt x="384229" y="244107"/>
                    </a:lnTo>
                    <a:lnTo>
                      <a:pt x="391735" y="247774"/>
                    </a:lnTo>
                    <a:lnTo>
                      <a:pt x="396383" y="254489"/>
                    </a:lnTo>
                    <a:lnTo>
                      <a:pt x="396793" y="264062"/>
                    </a:lnTo>
                    <a:lnTo>
                      <a:pt x="392802" y="271786"/>
                    </a:lnTo>
                    <a:lnTo>
                      <a:pt x="386649" y="278606"/>
                    </a:lnTo>
                    <a:lnTo>
                      <a:pt x="382181" y="286017"/>
                    </a:lnTo>
                    <a:lnTo>
                      <a:pt x="383029" y="295542"/>
                    </a:lnTo>
                    <a:lnTo>
                      <a:pt x="388954" y="301866"/>
                    </a:lnTo>
                    <a:lnTo>
                      <a:pt x="397907" y="304848"/>
                    </a:lnTo>
                    <a:lnTo>
                      <a:pt x="415995" y="308686"/>
                    </a:lnTo>
                    <a:lnTo>
                      <a:pt x="428463" y="316468"/>
                    </a:lnTo>
                    <a:lnTo>
                      <a:pt x="461744" y="346034"/>
                    </a:lnTo>
                    <a:lnTo>
                      <a:pt x="478832" y="350568"/>
                    </a:lnTo>
                    <a:lnTo>
                      <a:pt x="492462" y="345986"/>
                    </a:lnTo>
                    <a:lnTo>
                      <a:pt x="504835" y="344529"/>
                    </a:lnTo>
                    <a:lnTo>
                      <a:pt x="517941" y="358216"/>
                    </a:lnTo>
                    <a:lnTo>
                      <a:pt x="529304" y="391782"/>
                    </a:lnTo>
                    <a:lnTo>
                      <a:pt x="530981" y="393430"/>
                    </a:lnTo>
                    <a:lnTo>
                      <a:pt x="491500" y="419538"/>
                    </a:lnTo>
                    <a:lnTo>
                      <a:pt x="487823" y="424929"/>
                    </a:lnTo>
                    <a:lnTo>
                      <a:pt x="484156" y="432540"/>
                    </a:lnTo>
                    <a:lnTo>
                      <a:pt x="493557" y="451504"/>
                    </a:lnTo>
                    <a:lnTo>
                      <a:pt x="494690" y="458467"/>
                    </a:lnTo>
                    <a:lnTo>
                      <a:pt x="494614" y="465468"/>
                    </a:lnTo>
                    <a:lnTo>
                      <a:pt x="491766" y="474440"/>
                    </a:lnTo>
                    <a:lnTo>
                      <a:pt x="487232" y="481394"/>
                    </a:lnTo>
                    <a:lnTo>
                      <a:pt x="479965" y="488433"/>
                    </a:lnTo>
                    <a:lnTo>
                      <a:pt x="469754" y="494643"/>
                    </a:lnTo>
                    <a:lnTo>
                      <a:pt x="442427" y="505311"/>
                    </a:lnTo>
                    <a:lnTo>
                      <a:pt x="430987" y="508121"/>
                    </a:lnTo>
                    <a:lnTo>
                      <a:pt x="415776" y="509740"/>
                    </a:lnTo>
                    <a:lnTo>
                      <a:pt x="398059" y="502530"/>
                    </a:lnTo>
                    <a:lnTo>
                      <a:pt x="395659" y="498700"/>
                    </a:lnTo>
                    <a:lnTo>
                      <a:pt x="393640" y="493166"/>
                    </a:lnTo>
                    <a:lnTo>
                      <a:pt x="393583" y="479336"/>
                    </a:lnTo>
                    <a:lnTo>
                      <a:pt x="390640" y="472259"/>
                    </a:lnTo>
                    <a:lnTo>
                      <a:pt x="386325" y="470468"/>
                    </a:lnTo>
                    <a:lnTo>
                      <a:pt x="380524" y="471554"/>
                    </a:lnTo>
                    <a:lnTo>
                      <a:pt x="372704" y="473945"/>
                    </a:lnTo>
                    <a:lnTo>
                      <a:pt x="363789" y="474497"/>
                    </a:lnTo>
                    <a:lnTo>
                      <a:pt x="354197" y="470764"/>
                    </a:lnTo>
                    <a:lnTo>
                      <a:pt x="348777" y="463487"/>
                    </a:lnTo>
                    <a:lnTo>
                      <a:pt x="344386" y="453723"/>
                    </a:lnTo>
                    <a:lnTo>
                      <a:pt x="333013" y="437569"/>
                    </a:lnTo>
                    <a:lnTo>
                      <a:pt x="326593" y="426482"/>
                    </a:lnTo>
                    <a:lnTo>
                      <a:pt x="322631" y="416166"/>
                    </a:lnTo>
                    <a:lnTo>
                      <a:pt x="321193" y="408394"/>
                    </a:lnTo>
                    <a:lnTo>
                      <a:pt x="318735" y="402346"/>
                    </a:lnTo>
                    <a:lnTo>
                      <a:pt x="313801" y="400517"/>
                    </a:lnTo>
                    <a:lnTo>
                      <a:pt x="306677" y="402584"/>
                    </a:lnTo>
                    <a:lnTo>
                      <a:pt x="299581" y="406422"/>
                    </a:lnTo>
                    <a:lnTo>
                      <a:pt x="293666" y="410918"/>
                    </a:lnTo>
                    <a:lnTo>
                      <a:pt x="283950" y="420043"/>
                    </a:lnTo>
                    <a:lnTo>
                      <a:pt x="279349" y="422643"/>
                    </a:lnTo>
                    <a:lnTo>
                      <a:pt x="272730" y="421872"/>
                    </a:lnTo>
                    <a:lnTo>
                      <a:pt x="266881" y="416900"/>
                    </a:lnTo>
                    <a:lnTo>
                      <a:pt x="251165" y="399879"/>
                    </a:lnTo>
                    <a:lnTo>
                      <a:pt x="241125" y="395811"/>
                    </a:lnTo>
                    <a:lnTo>
                      <a:pt x="229248" y="394773"/>
                    </a:lnTo>
                    <a:lnTo>
                      <a:pt x="218151" y="396383"/>
                    </a:lnTo>
                    <a:lnTo>
                      <a:pt x="207483" y="399621"/>
                    </a:lnTo>
                    <a:lnTo>
                      <a:pt x="198425" y="405384"/>
                    </a:lnTo>
                    <a:lnTo>
                      <a:pt x="190233" y="413814"/>
                    </a:lnTo>
                    <a:lnTo>
                      <a:pt x="182442" y="424644"/>
                    </a:lnTo>
                    <a:lnTo>
                      <a:pt x="168697" y="459400"/>
                    </a:lnTo>
                    <a:lnTo>
                      <a:pt x="163478" y="469249"/>
                    </a:lnTo>
                    <a:lnTo>
                      <a:pt x="155772" y="477326"/>
                    </a:lnTo>
                    <a:lnTo>
                      <a:pt x="145380" y="483422"/>
                    </a:lnTo>
                    <a:lnTo>
                      <a:pt x="129445" y="486432"/>
                    </a:lnTo>
                    <a:lnTo>
                      <a:pt x="118586" y="484784"/>
                    </a:lnTo>
                    <a:lnTo>
                      <a:pt x="109776" y="480527"/>
                    </a:lnTo>
                    <a:lnTo>
                      <a:pt x="83601" y="455781"/>
                    </a:lnTo>
                    <a:lnTo>
                      <a:pt x="70066" y="449551"/>
                    </a:lnTo>
                    <a:lnTo>
                      <a:pt x="56588" y="446084"/>
                    </a:lnTo>
                    <a:lnTo>
                      <a:pt x="42682" y="444398"/>
                    </a:lnTo>
                    <a:lnTo>
                      <a:pt x="34662" y="441579"/>
                    </a:lnTo>
                    <a:lnTo>
                      <a:pt x="29261" y="437474"/>
                    </a:lnTo>
                    <a:lnTo>
                      <a:pt x="26813" y="431121"/>
                    </a:lnTo>
                    <a:lnTo>
                      <a:pt x="26203" y="424301"/>
                    </a:lnTo>
                    <a:lnTo>
                      <a:pt x="30128" y="412709"/>
                    </a:lnTo>
                    <a:lnTo>
                      <a:pt x="47597" y="384762"/>
                    </a:lnTo>
                    <a:lnTo>
                      <a:pt x="57341" y="372713"/>
                    </a:lnTo>
                    <a:lnTo>
                      <a:pt x="67742" y="363512"/>
                    </a:lnTo>
                    <a:lnTo>
                      <a:pt x="68456" y="359988"/>
                    </a:lnTo>
                    <a:lnTo>
                      <a:pt x="66999" y="355264"/>
                    </a:lnTo>
                    <a:lnTo>
                      <a:pt x="36071" y="313506"/>
                    </a:lnTo>
                    <a:lnTo>
                      <a:pt x="30404" y="308743"/>
                    </a:lnTo>
                    <a:lnTo>
                      <a:pt x="25337" y="306295"/>
                    </a:lnTo>
                    <a:lnTo>
                      <a:pt x="21784" y="305848"/>
                    </a:lnTo>
                    <a:lnTo>
                      <a:pt x="19155" y="304286"/>
                    </a:lnTo>
                    <a:lnTo>
                      <a:pt x="17612" y="301200"/>
                    </a:lnTo>
                    <a:lnTo>
                      <a:pt x="17659" y="291208"/>
                    </a:lnTo>
                    <a:lnTo>
                      <a:pt x="16812" y="285512"/>
                    </a:lnTo>
                    <a:lnTo>
                      <a:pt x="11802" y="273577"/>
                    </a:lnTo>
                    <a:lnTo>
                      <a:pt x="8744" y="261337"/>
                    </a:lnTo>
                    <a:lnTo>
                      <a:pt x="7144" y="238192"/>
                    </a:lnTo>
                    <a:lnTo>
                      <a:pt x="9401" y="197815"/>
                    </a:lnTo>
                    <a:lnTo>
                      <a:pt x="11221" y="188995"/>
                    </a:lnTo>
                    <a:lnTo>
                      <a:pt x="15221" y="182270"/>
                    </a:lnTo>
                    <a:lnTo>
                      <a:pt x="19621" y="178584"/>
                    </a:lnTo>
                    <a:lnTo>
                      <a:pt x="28261" y="173860"/>
                    </a:lnTo>
                    <a:lnTo>
                      <a:pt x="32595" y="170802"/>
                    </a:lnTo>
                    <a:lnTo>
                      <a:pt x="36491" y="166897"/>
                    </a:lnTo>
                    <a:lnTo>
                      <a:pt x="39986" y="162363"/>
                    </a:lnTo>
                    <a:lnTo>
                      <a:pt x="61465" y="122311"/>
                    </a:lnTo>
                    <a:lnTo>
                      <a:pt x="68932" y="98260"/>
                    </a:lnTo>
                    <a:lnTo>
                      <a:pt x="69875" y="92631"/>
                    </a:lnTo>
                    <a:lnTo>
                      <a:pt x="69056" y="87935"/>
                    </a:lnTo>
                    <a:lnTo>
                      <a:pt x="66532" y="83201"/>
                    </a:lnTo>
                    <a:lnTo>
                      <a:pt x="55788" y="71304"/>
                    </a:lnTo>
                    <a:lnTo>
                      <a:pt x="52788" y="65380"/>
                    </a:lnTo>
                    <a:lnTo>
                      <a:pt x="48673" y="42301"/>
                    </a:lnTo>
                    <a:lnTo>
                      <a:pt x="41091" y="25489"/>
                    </a:lnTo>
                    <a:lnTo>
                      <a:pt x="55131" y="12383"/>
                    </a:lnTo>
                    <a:lnTo>
                      <a:pt x="61465" y="9449"/>
                    </a:lnTo>
                    <a:lnTo>
                      <a:pt x="68999" y="7144"/>
                    </a:lnTo>
                    <a:lnTo>
                      <a:pt x="75067" y="7506"/>
                    </a:lnTo>
                    <a:lnTo>
                      <a:pt x="81115" y="9601"/>
                    </a:lnTo>
                    <a:lnTo>
                      <a:pt x="116920" y="33928"/>
                    </a:lnTo>
                    <a:lnTo>
                      <a:pt x="129369" y="38786"/>
                    </a:lnTo>
                    <a:close/>
                  </a:path>
                </a:pathLst>
              </a:custGeom>
              <a:solidFill>
                <a:srgbClr val="D9D9D9"/>
              </a:solidFill>
              <a:ln w="9525" cap="flat">
                <a:noFill/>
                <a:prstDash val="solid"/>
                <a:miter/>
              </a:ln>
            </p:spPr>
            <p:txBody>
              <a:bodyPr rtlCol="0" anchor="ctr"/>
              <a:lstStyle/>
              <a:p>
                <a:endParaRPr lang="en-US" sz="600"/>
              </a:p>
            </p:txBody>
          </p:sp>
          <p:sp>
            <p:nvSpPr>
              <p:cNvPr id="25" name="Freeform: Shape 24">
                <a:extLst>
                  <a:ext uri="{FF2B5EF4-FFF2-40B4-BE49-F238E27FC236}">
                    <a16:creationId xmlns="" xmlns:a16="http://schemas.microsoft.com/office/drawing/2014/main" id="{17AC1F9D-3749-44E2-AE93-21A2792E3FDA}"/>
                  </a:ext>
                </a:extLst>
              </p:cNvPr>
              <p:cNvSpPr/>
              <p:nvPr/>
            </p:nvSpPr>
            <p:spPr>
              <a:xfrm>
                <a:off x="5469421" y="2895495"/>
                <a:ext cx="742950" cy="638175"/>
              </a:xfrm>
              <a:custGeom>
                <a:avLst/>
                <a:gdLst>
                  <a:gd name="connsiteX0" fmla="*/ 178937 w 742950"/>
                  <a:gd name="connsiteY0" fmla="*/ 38557 h 638175"/>
                  <a:gd name="connsiteX1" fmla="*/ 186014 w 742950"/>
                  <a:gd name="connsiteY1" fmla="*/ 38167 h 638175"/>
                  <a:gd name="connsiteX2" fmla="*/ 194138 w 742950"/>
                  <a:gd name="connsiteY2" fmla="*/ 34766 h 638175"/>
                  <a:gd name="connsiteX3" fmla="*/ 200530 w 742950"/>
                  <a:gd name="connsiteY3" fmla="*/ 31080 h 638175"/>
                  <a:gd name="connsiteX4" fmla="*/ 214646 w 742950"/>
                  <a:gd name="connsiteY4" fmla="*/ 14897 h 638175"/>
                  <a:gd name="connsiteX5" fmla="*/ 227981 w 742950"/>
                  <a:gd name="connsiteY5" fmla="*/ 17859 h 638175"/>
                  <a:gd name="connsiteX6" fmla="*/ 247660 w 742950"/>
                  <a:gd name="connsiteY6" fmla="*/ 27813 h 638175"/>
                  <a:gd name="connsiteX7" fmla="*/ 255975 w 742950"/>
                  <a:gd name="connsiteY7" fmla="*/ 30861 h 638175"/>
                  <a:gd name="connsiteX8" fmla="*/ 310753 w 742950"/>
                  <a:gd name="connsiteY8" fmla="*/ 37976 h 638175"/>
                  <a:gd name="connsiteX9" fmla="*/ 319040 w 742950"/>
                  <a:gd name="connsiteY9" fmla="*/ 37652 h 638175"/>
                  <a:gd name="connsiteX10" fmla="*/ 331623 w 742950"/>
                  <a:gd name="connsiteY10" fmla="*/ 32452 h 638175"/>
                  <a:gd name="connsiteX11" fmla="*/ 341366 w 742950"/>
                  <a:gd name="connsiteY11" fmla="*/ 30899 h 638175"/>
                  <a:gd name="connsiteX12" fmla="*/ 347434 w 742950"/>
                  <a:gd name="connsiteY12" fmla="*/ 32890 h 638175"/>
                  <a:gd name="connsiteX13" fmla="*/ 352882 w 742950"/>
                  <a:gd name="connsiteY13" fmla="*/ 37319 h 638175"/>
                  <a:gd name="connsiteX14" fmla="*/ 366694 w 742950"/>
                  <a:gd name="connsiteY14" fmla="*/ 57236 h 638175"/>
                  <a:gd name="connsiteX15" fmla="*/ 373666 w 742950"/>
                  <a:gd name="connsiteY15" fmla="*/ 63998 h 638175"/>
                  <a:gd name="connsiteX16" fmla="*/ 414747 w 742950"/>
                  <a:gd name="connsiteY16" fmla="*/ 92593 h 638175"/>
                  <a:gd name="connsiteX17" fmla="*/ 477736 w 742950"/>
                  <a:gd name="connsiteY17" fmla="*/ 124882 h 638175"/>
                  <a:gd name="connsiteX18" fmla="*/ 493109 w 742950"/>
                  <a:gd name="connsiteY18" fmla="*/ 130473 h 638175"/>
                  <a:gd name="connsiteX19" fmla="*/ 503872 w 742950"/>
                  <a:gd name="connsiteY19" fmla="*/ 133283 h 638175"/>
                  <a:gd name="connsiteX20" fmla="*/ 515179 w 742950"/>
                  <a:gd name="connsiteY20" fmla="*/ 133493 h 638175"/>
                  <a:gd name="connsiteX21" fmla="*/ 606371 w 742950"/>
                  <a:gd name="connsiteY21" fmla="*/ 211550 h 638175"/>
                  <a:gd name="connsiteX22" fmla="*/ 634079 w 742950"/>
                  <a:gd name="connsiteY22" fmla="*/ 230305 h 638175"/>
                  <a:gd name="connsiteX23" fmla="*/ 652291 w 742950"/>
                  <a:gd name="connsiteY23" fmla="*/ 240040 h 638175"/>
                  <a:gd name="connsiteX24" fmla="*/ 676818 w 742950"/>
                  <a:gd name="connsiteY24" fmla="*/ 247126 h 638175"/>
                  <a:gd name="connsiteX25" fmla="*/ 687810 w 742950"/>
                  <a:gd name="connsiteY25" fmla="*/ 254298 h 638175"/>
                  <a:gd name="connsiteX26" fmla="*/ 696344 w 742950"/>
                  <a:gd name="connsiteY26" fmla="*/ 261071 h 638175"/>
                  <a:gd name="connsiteX27" fmla="*/ 704136 w 742950"/>
                  <a:gd name="connsiteY27" fmla="*/ 265738 h 638175"/>
                  <a:gd name="connsiteX28" fmla="*/ 711537 w 742950"/>
                  <a:gd name="connsiteY28" fmla="*/ 267967 h 638175"/>
                  <a:gd name="connsiteX29" fmla="*/ 726139 w 742950"/>
                  <a:gd name="connsiteY29" fmla="*/ 269339 h 638175"/>
                  <a:gd name="connsiteX30" fmla="*/ 733063 w 742950"/>
                  <a:gd name="connsiteY30" fmla="*/ 270824 h 638175"/>
                  <a:gd name="connsiteX31" fmla="*/ 737397 w 742950"/>
                  <a:gd name="connsiteY31" fmla="*/ 273939 h 638175"/>
                  <a:gd name="connsiteX32" fmla="*/ 740607 w 742950"/>
                  <a:gd name="connsiteY32" fmla="*/ 278263 h 638175"/>
                  <a:gd name="connsiteX33" fmla="*/ 741807 w 742950"/>
                  <a:gd name="connsiteY33" fmla="*/ 282692 h 638175"/>
                  <a:gd name="connsiteX34" fmla="*/ 741940 w 742950"/>
                  <a:gd name="connsiteY34" fmla="*/ 286064 h 638175"/>
                  <a:gd name="connsiteX35" fmla="*/ 741007 w 742950"/>
                  <a:gd name="connsiteY35" fmla="*/ 288769 h 638175"/>
                  <a:gd name="connsiteX36" fmla="*/ 739321 w 742950"/>
                  <a:gd name="connsiteY36" fmla="*/ 291122 h 638175"/>
                  <a:gd name="connsiteX37" fmla="*/ 737006 w 742950"/>
                  <a:gd name="connsiteY37" fmla="*/ 293427 h 638175"/>
                  <a:gd name="connsiteX38" fmla="*/ 726462 w 742950"/>
                  <a:gd name="connsiteY38" fmla="*/ 301438 h 638175"/>
                  <a:gd name="connsiteX39" fmla="*/ 726348 w 742950"/>
                  <a:gd name="connsiteY39" fmla="*/ 303276 h 638175"/>
                  <a:gd name="connsiteX40" fmla="*/ 726319 w 742950"/>
                  <a:gd name="connsiteY40" fmla="*/ 303438 h 638175"/>
                  <a:gd name="connsiteX41" fmla="*/ 725348 w 742950"/>
                  <a:gd name="connsiteY41" fmla="*/ 301857 h 638175"/>
                  <a:gd name="connsiteX42" fmla="*/ 722452 w 742950"/>
                  <a:gd name="connsiteY42" fmla="*/ 301857 h 638175"/>
                  <a:gd name="connsiteX43" fmla="*/ 720128 w 742950"/>
                  <a:gd name="connsiteY43" fmla="*/ 307867 h 638175"/>
                  <a:gd name="connsiteX44" fmla="*/ 715204 w 742950"/>
                  <a:gd name="connsiteY44" fmla="*/ 313611 h 638175"/>
                  <a:gd name="connsiteX45" fmla="*/ 696325 w 742950"/>
                  <a:gd name="connsiteY45" fmla="*/ 331051 h 638175"/>
                  <a:gd name="connsiteX46" fmla="*/ 692553 w 742950"/>
                  <a:gd name="connsiteY46" fmla="*/ 335537 h 638175"/>
                  <a:gd name="connsiteX47" fmla="*/ 689934 w 742950"/>
                  <a:gd name="connsiteY47" fmla="*/ 342443 h 638175"/>
                  <a:gd name="connsiteX48" fmla="*/ 689934 w 742950"/>
                  <a:gd name="connsiteY48" fmla="*/ 346796 h 638175"/>
                  <a:gd name="connsiteX49" fmla="*/ 692982 w 742950"/>
                  <a:gd name="connsiteY49" fmla="*/ 353930 h 638175"/>
                  <a:gd name="connsiteX50" fmla="*/ 693087 w 742950"/>
                  <a:gd name="connsiteY50" fmla="*/ 358302 h 638175"/>
                  <a:gd name="connsiteX51" fmla="*/ 684057 w 742950"/>
                  <a:gd name="connsiteY51" fmla="*/ 370789 h 638175"/>
                  <a:gd name="connsiteX52" fmla="*/ 682485 w 742950"/>
                  <a:gd name="connsiteY52" fmla="*/ 377571 h 638175"/>
                  <a:gd name="connsiteX53" fmla="*/ 682562 w 742950"/>
                  <a:gd name="connsiteY53" fmla="*/ 390373 h 638175"/>
                  <a:gd name="connsiteX54" fmla="*/ 681076 w 742950"/>
                  <a:gd name="connsiteY54" fmla="*/ 395745 h 638175"/>
                  <a:gd name="connsiteX55" fmla="*/ 679771 w 742950"/>
                  <a:gd name="connsiteY55" fmla="*/ 394011 h 638175"/>
                  <a:gd name="connsiteX56" fmla="*/ 675237 w 742950"/>
                  <a:gd name="connsiteY56" fmla="*/ 389506 h 638175"/>
                  <a:gd name="connsiteX57" fmla="*/ 672522 w 742950"/>
                  <a:gd name="connsiteY57" fmla="*/ 394278 h 638175"/>
                  <a:gd name="connsiteX58" fmla="*/ 666407 w 742950"/>
                  <a:gd name="connsiteY58" fmla="*/ 398640 h 638175"/>
                  <a:gd name="connsiteX59" fmla="*/ 654701 w 742950"/>
                  <a:gd name="connsiteY59" fmla="*/ 405079 h 638175"/>
                  <a:gd name="connsiteX60" fmla="*/ 657377 w 742950"/>
                  <a:gd name="connsiteY60" fmla="*/ 408499 h 638175"/>
                  <a:gd name="connsiteX61" fmla="*/ 663092 w 742950"/>
                  <a:gd name="connsiteY61" fmla="*/ 405784 h 638175"/>
                  <a:gd name="connsiteX62" fmla="*/ 675351 w 742950"/>
                  <a:gd name="connsiteY62" fmla="*/ 404489 h 638175"/>
                  <a:gd name="connsiteX63" fmla="*/ 681076 w 742950"/>
                  <a:gd name="connsiteY63" fmla="*/ 401965 h 638175"/>
                  <a:gd name="connsiteX64" fmla="*/ 678704 w 742950"/>
                  <a:gd name="connsiteY64" fmla="*/ 408003 h 638175"/>
                  <a:gd name="connsiteX65" fmla="*/ 671017 w 742950"/>
                  <a:gd name="connsiteY65" fmla="*/ 418490 h 638175"/>
                  <a:gd name="connsiteX66" fmla="*/ 669389 w 742950"/>
                  <a:gd name="connsiteY66" fmla="*/ 425606 h 638175"/>
                  <a:gd name="connsiteX67" fmla="*/ 666655 w 742950"/>
                  <a:gd name="connsiteY67" fmla="*/ 428739 h 638175"/>
                  <a:gd name="connsiteX68" fmla="*/ 660568 w 742950"/>
                  <a:gd name="connsiteY68" fmla="*/ 428358 h 638175"/>
                  <a:gd name="connsiteX69" fmla="*/ 654482 w 742950"/>
                  <a:gd name="connsiteY69" fmla="*/ 428854 h 638175"/>
                  <a:gd name="connsiteX70" fmla="*/ 651748 w 742950"/>
                  <a:gd name="connsiteY70" fmla="*/ 434826 h 638175"/>
                  <a:gd name="connsiteX71" fmla="*/ 649757 w 742950"/>
                  <a:gd name="connsiteY71" fmla="*/ 442293 h 638175"/>
                  <a:gd name="connsiteX72" fmla="*/ 640118 w 742950"/>
                  <a:gd name="connsiteY72" fmla="*/ 457572 h 638175"/>
                  <a:gd name="connsiteX73" fmla="*/ 636870 w 742950"/>
                  <a:gd name="connsiteY73" fmla="*/ 464820 h 638175"/>
                  <a:gd name="connsiteX74" fmla="*/ 636061 w 742950"/>
                  <a:gd name="connsiteY74" fmla="*/ 471945 h 638175"/>
                  <a:gd name="connsiteX75" fmla="*/ 635994 w 742950"/>
                  <a:gd name="connsiteY75" fmla="*/ 484575 h 638175"/>
                  <a:gd name="connsiteX76" fmla="*/ 633889 w 742950"/>
                  <a:gd name="connsiteY76" fmla="*/ 489737 h 638175"/>
                  <a:gd name="connsiteX77" fmla="*/ 633270 w 742950"/>
                  <a:gd name="connsiteY77" fmla="*/ 479527 h 638175"/>
                  <a:gd name="connsiteX78" fmla="*/ 627402 w 742950"/>
                  <a:gd name="connsiteY78" fmla="*/ 478146 h 638175"/>
                  <a:gd name="connsiteX79" fmla="*/ 621802 w 742950"/>
                  <a:gd name="connsiteY79" fmla="*/ 482508 h 638175"/>
                  <a:gd name="connsiteX80" fmla="*/ 622192 w 742950"/>
                  <a:gd name="connsiteY80" fmla="*/ 489737 h 638175"/>
                  <a:gd name="connsiteX81" fmla="*/ 623907 w 742950"/>
                  <a:gd name="connsiteY81" fmla="*/ 486575 h 638175"/>
                  <a:gd name="connsiteX82" fmla="*/ 627021 w 742950"/>
                  <a:gd name="connsiteY82" fmla="*/ 482756 h 638175"/>
                  <a:gd name="connsiteX83" fmla="*/ 628059 w 742950"/>
                  <a:gd name="connsiteY83" fmla="*/ 480127 h 638175"/>
                  <a:gd name="connsiteX84" fmla="*/ 630260 w 742950"/>
                  <a:gd name="connsiteY84" fmla="*/ 484270 h 638175"/>
                  <a:gd name="connsiteX85" fmla="*/ 631384 w 742950"/>
                  <a:gd name="connsiteY85" fmla="*/ 488766 h 638175"/>
                  <a:gd name="connsiteX86" fmla="*/ 631622 w 742950"/>
                  <a:gd name="connsiteY86" fmla="*/ 493633 h 638175"/>
                  <a:gd name="connsiteX87" fmla="*/ 632041 w 742950"/>
                  <a:gd name="connsiteY87" fmla="*/ 495748 h 638175"/>
                  <a:gd name="connsiteX88" fmla="*/ 633889 w 742950"/>
                  <a:gd name="connsiteY88" fmla="*/ 495976 h 638175"/>
                  <a:gd name="connsiteX89" fmla="*/ 634032 w 742950"/>
                  <a:gd name="connsiteY89" fmla="*/ 512940 h 638175"/>
                  <a:gd name="connsiteX90" fmla="*/ 629222 w 742950"/>
                  <a:gd name="connsiteY90" fmla="*/ 547545 h 638175"/>
                  <a:gd name="connsiteX91" fmla="*/ 631203 w 742950"/>
                  <a:gd name="connsiteY91" fmla="*/ 564671 h 638175"/>
                  <a:gd name="connsiteX92" fmla="*/ 625126 w 742950"/>
                  <a:gd name="connsiteY92" fmla="*/ 561289 h 638175"/>
                  <a:gd name="connsiteX93" fmla="*/ 619249 w 742950"/>
                  <a:gd name="connsiteY93" fmla="*/ 573729 h 638175"/>
                  <a:gd name="connsiteX94" fmla="*/ 613381 w 742950"/>
                  <a:gd name="connsiteY94" fmla="*/ 570900 h 638175"/>
                  <a:gd name="connsiteX95" fmla="*/ 613381 w 742950"/>
                  <a:gd name="connsiteY95" fmla="*/ 573729 h 638175"/>
                  <a:gd name="connsiteX96" fmla="*/ 618239 w 742950"/>
                  <a:gd name="connsiteY96" fmla="*/ 577777 h 638175"/>
                  <a:gd name="connsiteX97" fmla="*/ 620087 w 742950"/>
                  <a:gd name="connsiteY97" fmla="*/ 582940 h 638175"/>
                  <a:gd name="connsiteX98" fmla="*/ 622192 w 742950"/>
                  <a:gd name="connsiteY98" fmla="*/ 595751 h 638175"/>
                  <a:gd name="connsiteX99" fmla="*/ 630050 w 742950"/>
                  <a:gd name="connsiteY99" fmla="*/ 610962 h 638175"/>
                  <a:gd name="connsiteX100" fmla="*/ 631203 w 742950"/>
                  <a:gd name="connsiteY100" fmla="*/ 617544 h 638175"/>
                  <a:gd name="connsiteX101" fmla="*/ 622192 w 742950"/>
                  <a:gd name="connsiteY101" fmla="*/ 611315 h 638175"/>
                  <a:gd name="connsiteX102" fmla="*/ 623240 w 742950"/>
                  <a:gd name="connsiteY102" fmla="*/ 615763 h 638175"/>
                  <a:gd name="connsiteX103" fmla="*/ 625126 w 742950"/>
                  <a:gd name="connsiteY103" fmla="*/ 620916 h 638175"/>
                  <a:gd name="connsiteX104" fmla="*/ 628269 w 742950"/>
                  <a:gd name="connsiteY104" fmla="*/ 619763 h 638175"/>
                  <a:gd name="connsiteX105" fmla="*/ 630374 w 742950"/>
                  <a:gd name="connsiteY105" fmla="*/ 620916 h 638175"/>
                  <a:gd name="connsiteX106" fmla="*/ 629488 w 742950"/>
                  <a:gd name="connsiteY106" fmla="*/ 629764 h 638175"/>
                  <a:gd name="connsiteX107" fmla="*/ 628412 w 742950"/>
                  <a:gd name="connsiteY107" fmla="*/ 632431 h 638175"/>
                  <a:gd name="connsiteX108" fmla="*/ 628402 w 742950"/>
                  <a:gd name="connsiteY108" fmla="*/ 632431 h 638175"/>
                  <a:gd name="connsiteX109" fmla="*/ 610086 w 742950"/>
                  <a:gd name="connsiteY109" fmla="*/ 623535 h 638175"/>
                  <a:gd name="connsiteX110" fmla="*/ 582768 w 742950"/>
                  <a:gd name="connsiteY110" fmla="*/ 619620 h 638175"/>
                  <a:gd name="connsiteX111" fmla="*/ 577177 w 742950"/>
                  <a:gd name="connsiteY111" fmla="*/ 616429 h 638175"/>
                  <a:gd name="connsiteX112" fmla="*/ 553660 w 742950"/>
                  <a:gd name="connsiteY112" fmla="*/ 592445 h 638175"/>
                  <a:gd name="connsiteX113" fmla="*/ 544973 w 742950"/>
                  <a:gd name="connsiteY113" fmla="*/ 586302 h 638175"/>
                  <a:gd name="connsiteX114" fmla="*/ 538772 w 742950"/>
                  <a:gd name="connsiteY114" fmla="*/ 583597 h 638175"/>
                  <a:gd name="connsiteX115" fmla="*/ 533991 w 742950"/>
                  <a:gd name="connsiteY115" fmla="*/ 580749 h 638175"/>
                  <a:gd name="connsiteX116" fmla="*/ 529809 w 742950"/>
                  <a:gd name="connsiteY116" fmla="*/ 576520 h 638175"/>
                  <a:gd name="connsiteX117" fmla="*/ 518779 w 742950"/>
                  <a:gd name="connsiteY117" fmla="*/ 558927 h 638175"/>
                  <a:gd name="connsiteX118" fmla="*/ 511626 w 742950"/>
                  <a:gd name="connsiteY118" fmla="*/ 550555 h 638175"/>
                  <a:gd name="connsiteX119" fmla="*/ 499777 w 742950"/>
                  <a:gd name="connsiteY119" fmla="*/ 543211 h 638175"/>
                  <a:gd name="connsiteX120" fmla="*/ 489852 w 742950"/>
                  <a:gd name="connsiteY120" fmla="*/ 541601 h 638175"/>
                  <a:gd name="connsiteX121" fmla="*/ 469535 w 742950"/>
                  <a:gd name="connsiteY121" fmla="*/ 543735 h 638175"/>
                  <a:gd name="connsiteX122" fmla="*/ 460848 w 742950"/>
                  <a:gd name="connsiteY122" fmla="*/ 541877 h 638175"/>
                  <a:gd name="connsiteX123" fmla="*/ 454333 w 742950"/>
                  <a:gd name="connsiteY123" fmla="*/ 536962 h 638175"/>
                  <a:gd name="connsiteX124" fmla="*/ 441274 w 742950"/>
                  <a:gd name="connsiteY124" fmla="*/ 518217 h 638175"/>
                  <a:gd name="connsiteX125" fmla="*/ 435340 w 742950"/>
                  <a:gd name="connsiteY125" fmla="*/ 511302 h 638175"/>
                  <a:gd name="connsiteX126" fmla="*/ 429196 w 742950"/>
                  <a:gd name="connsiteY126" fmla="*/ 507721 h 638175"/>
                  <a:gd name="connsiteX127" fmla="*/ 423386 w 742950"/>
                  <a:gd name="connsiteY127" fmla="*/ 507044 h 638175"/>
                  <a:gd name="connsiteX128" fmla="*/ 418452 w 742950"/>
                  <a:gd name="connsiteY128" fmla="*/ 508749 h 638175"/>
                  <a:gd name="connsiteX129" fmla="*/ 414195 w 742950"/>
                  <a:gd name="connsiteY129" fmla="*/ 512359 h 638175"/>
                  <a:gd name="connsiteX130" fmla="*/ 404832 w 742950"/>
                  <a:gd name="connsiteY130" fmla="*/ 522084 h 638175"/>
                  <a:gd name="connsiteX131" fmla="*/ 401079 w 742950"/>
                  <a:gd name="connsiteY131" fmla="*/ 523189 h 638175"/>
                  <a:gd name="connsiteX132" fmla="*/ 398812 w 742950"/>
                  <a:gd name="connsiteY132" fmla="*/ 520817 h 638175"/>
                  <a:gd name="connsiteX133" fmla="*/ 398345 w 742950"/>
                  <a:gd name="connsiteY133" fmla="*/ 512893 h 638175"/>
                  <a:gd name="connsiteX134" fmla="*/ 399212 w 742950"/>
                  <a:gd name="connsiteY134" fmla="*/ 494090 h 638175"/>
                  <a:gd name="connsiteX135" fmla="*/ 398345 w 742950"/>
                  <a:gd name="connsiteY135" fmla="*/ 484632 h 638175"/>
                  <a:gd name="connsiteX136" fmla="*/ 394745 w 742950"/>
                  <a:gd name="connsiteY136" fmla="*/ 474964 h 638175"/>
                  <a:gd name="connsiteX137" fmla="*/ 388363 w 742950"/>
                  <a:gd name="connsiteY137" fmla="*/ 466392 h 638175"/>
                  <a:gd name="connsiteX138" fmla="*/ 363769 w 742950"/>
                  <a:gd name="connsiteY138" fmla="*/ 444160 h 638175"/>
                  <a:gd name="connsiteX139" fmla="*/ 354301 w 742950"/>
                  <a:gd name="connsiteY139" fmla="*/ 432073 h 638175"/>
                  <a:gd name="connsiteX140" fmla="*/ 345100 w 742950"/>
                  <a:gd name="connsiteY140" fmla="*/ 412071 h 638175"/>
                  <a:gd name="connsiteX141" fmla="*/ 341481 w 742950"/>
                  <a:gd name="connsiteY141" fmla="*/ 398859 h 638175"/>
                  <a:gd name="connsiteX142" fmla="*/ 340566 w 742950"/>
                  <a:gd name="connsiteY142" fmla="*/ 387772 h 638175"/>
                  <a:gd name="connsiteX143" fmla="*/ 342224 w 742950"/>
                  <a:gd name="connsiteY143" fmla="*/ 380267 h 638175"/>
                  <a:gd name="connsiteX144" fmla="*/ 345567 w 742950"/>
                  <a:gd name="connsiteY144" fmla="*/ 374028 h 638175"/>
                  <a:gd name="connsiteX145" fmla="*/ 356225 w 742950"/>
                  <a:gd name="connsiteY145" fmla="*/ 362931 h 638175"/>
                  <a:gd name="connsiteX146" fmla="*/ 359235 w 742950"/>
                  <a:gd name="connsiteY146" fmla="*/ 357140 h 638175"/>
                  <a:gd name="connsiteX147" fmla="*/ 359235 w 742950"/>
                  <a:gd name="connsiteY147" fmla="*/ 351301 h 638175"/>
                  <a:gd name="connsiteX148" fmla="*/ 354759 w 742950"/>
                  <a:gd name="connsiteY148" fmla="*/ 345100 h 638175"/>
                  <a:gd name="connsiteX149" fmla="*/ 347301 w 742950"/>
                  <a:gd name="connsiteY149" fmla="*/ 340366 h 638175"/>
                  <a:gd name="connsiteX150" fmla="*/ 321831 w 742950"/>
                  <a:gd name="connsiteY150" fmla="*/ 333118 h 638175"/>
                  <a:gd name="connsiteX151" fmla="*/ 309163 w 742950"/>
                  <a:gd name="connsiteY151" fmla="*/ 328203 h 638175"/>
                  <a:gd name="connsiteX152" fmla="*/ 288312 w 742950"/>
                  <a:gd name="connsiteY152" fmla="*/ 315325 h 638175"/>
                  <a:gd name="connsiteX153" fmla="*/ 266186 w 742950"/>
                  <a:gd name="connsiteY153" fmla="*/ 306781 h 638175"/>
                  <a:gd name="connsiteX154" fmla="*/ 258785 w 742950"/>
                  <a:gd name="connsiteY154" fmla="*/ 304972 h 638175"/>
                  <a:gd name="connsiteX155" fmla="*/ 260413 w 742950"/>
                  <a:gd name="connsiteY155" fmla="*/ 303543 h 638175"/>
                  <a:gd name="connsiteX156" fmla="*/ 262023 w 742950"/>
                  <a:gd name="connsiteY156" fmla="*/ 297247 h 638175"/>
                  <a:gd name="connsiteX157" fmla="*/ 261261 w 742950"/>
                  <a:gd name="connsiteY157" fmla="*/ 291646 h 638175"/>
                  <a:gd name="connsiteX158" fmla="*/ 259899 w 742950"/>
                  <a:gd name="connsiteY158" fmla="*/ 286093 h 638175"/>
                  <a:gd name="connsiteX159" fmla="*/ 259109 w 742950"/>
                  <a:gd name="connsiteY159" fmla="*/ 277625 h 638175"/>
                  <a:gd name="connsiteX160" fmla="*/ 257918 w 742950"/>
                  <a:gd name="connsiteY160" fmla="*/ 273606 h 638175"/>
                  <a:gd name="connsiteX161" fmla="*/ 258042 w 742950"/>
                  <a:gd name="connsiteY161" fmla="*/ 270805 h 638175"/>
                  <a:gd name="connsiteX162" fmla="*/ 259547 w 742950"/>
                  <a:gd name="connsiteY162" fmla="*/ 269691 h 638175"/>
                  <a:gd name="connsiteX163" fmla="*/ 265433 w 742950"/>
                  <a:gd name="connsiteY163" fmla="*/ 268510 h 638175"/>
                  <a:gd name="connsiteX164" fmla="*/ 266833 w 742950"/>
                  <a:gd name="connsiteY164" fmla="*/ 266691 h 638175"/>
                  <a:gd name="connsiteX165" fmla="*/ 263595 w 742950"/>
                  <a:gd name="connsiteY165" fmla="*/ 259509 h 638175"/>
                  <a:gd name="connsiteX166" fmla="*/ 247059 w 742950"/>
                  <a:gd name="connsiteY166" fmla="*/ 248564 h 638175"/>
                  <a:gd name="connsiteX167" fmla="*/ 241268 w 742950"/>
                  <a:gd name="connsiteY167" fmla="*/ 239916 h 638175"/>
                  <a:gd name="connsiteX168" fmla="*/ 240640 w 742950"/>
                  <a:gd name="connsiteY168" fmla="*/ 229638 h 638175"/>
                  <a:gd name="connsiteX169" fmla="*/ 243011 w 742950"/>
                  <a:gd name="connsiteY169" fmla="*/ 224733 h 638175"/>
                  <a:gd name="connsiteX170" fmla="*/ 242592 w 742950"/>
                  <a:gd name="connsiteY170" fmla="*/ 221304 h 638175"/>
                  <a:gd name="connsiteX171" fmla="*/ 204435 w 742950"/>
                  <a:gd name="connsiteY171" fmla="*/ 200396 h 638175"/>
                  <a:gd name="connsiteX172" fmla="*/ 187109 w 742950"/>
                  <a:gd name="connsiteY172" fmla="*/ 201301 h 638175"/>
                  <a:gd name="connsiteX173" fmla="*/ 167678 w 742950"/>
                  <a:gd name="connsiteY173" fmla="*/ 207817 h 638175"/>
                  <a:gd name="connsiteX174" fmla="*/ 149323 w 742950"/>
                  <a:gd name="connsiteY174" fmla="*/ 211588 h 638175"/>
                  <a:gd name="connsiteX175" fmla="*/ 134807 w 742950"/>
                  <a:gd name="connsiteY175" fmla="*/ 204187 h 638175"/>
                  <a:gd name="connsiteX176" fmla="*/ 133074 w 742950"/>
                  <a:gd name="connsiteY176" fmla="*/ 198196 h 638175"/>
                  <a:gd name="connsiteX177" fmla="*/ 132636 w 742950"/>
                  <a:gd name="connsiteY177" fmla="*/ 188909 h 638175"/>
                  <a:gd name="connsiteX178" fmla="*/ 133302 w 742950"/>
                  <a:gd name="connsiteY178" fmla="*/ 179575 h 638175"/>
                  <a:gd name="connsiteX179" fmla="*/ 134941 w 742950"/>
                  <a:gd name="connsiteY179" fmla="*/ 173555 h 638175"/>
                  <a:gd name="connsiteX180" fmla="*/ 138589 w 742950"/>
                  <a:gd name="connsiteY180" fmla="*/ 170764 h 638175"/>
                  <a:gd name="connsiteX181" fmla="*/ 142132 w 742950"/>
                  <a:gd name="connsiteY181" fmla="*/ 170964 h 638175"/>
                  <a:gd name="connsiteX182" fmla="*/ 145466 w 742950"/>
                  <a:gd name="connsiteY182" fmla="*/ 169964 h 638175"/>
                  <a:gd name="connsiteX183" fmla="*/ 148371 w 742950"/>
                  <a:gd name="connsiteY183" fmla="*/ 163754 h 638175"/>
                  <a:gd name="connsiteX184" fmla="*/ 148657 w 742950"/>
                  <a:gd name="connsiteY184" fmla="*/ 159639 h 638175"/>
                  <a:gd name="connsiteX185" fmla="*/ 147971 w 742950"/>
                  <a:gd name="connsiteY185" fmla="*/ 154286 h 638175"/>
                  <a:gd name="connsiteX186" fmla="*/ 146656 w 742950"/>
                  <a:gd name="connsiteY186" fmla="*/ 149085 h 638175"/>
                  <a:gd name="connsiteX187" fmla="*/ 145066 w 742950"/>
                  <a:gd name="connsiteY187" fmla="*/ 145447 h 638175"/>
                  <a:gd name="connsiteX188" fmla="*/ 138827 w 742950"/>
                  <a:gd name="connsiteY188" fmla="*/ 140503 h 638175"/>
                  <a:gd name="connsiteX189" fmla="*/ 122501 w 742950"/>
                  <a:gd name="connsiteY189" fmla="*/ 134074 h 638175"/>
                  <a:gd name="connsiteX190" fmla="*/ 115586 w 742950"/>
                  <a:gd name="connsiteY190" fmla="*/ 129073 h 638175"/>
                  <a:gd name="connsiteX191" fmla="*/ 105728 w 742950"/>
                  <a:gd name="connsiteY191" fmla="*/ 115281 h 638175"/>
                  <a:gd name="connsiteX192" fmla="*/ 99784 w 742950"/>
                  <a:gd name="connsiteY192" fmla="*/ 111976 h 638175"/>
                  <a:gd name="connsiteX193" fmla="*/ 38300 w 742950"/>
                  <a:gd name="connsiteY193" fmla="*/ 113348 h 638175"/>
                  <a:gd name="connsiteX194" fmla="*/ 20764 w 742950"/>
                  <a:gd name="connsiteY194" fmla="*/ 108947 h 638175"/>
                  <a:gd name="connsiteX195" fmla="*/ 7144 w 742950"/>
                  <a:gd name="connsiteY195" fmla="*/ 100203 h 638175"/>
                  <a:gd name="connsiteX196" fmla="*/ 9982 w 742950"/>
                  <a:gd name="connsiteY196" fmla="*/ 91602 h 638175"/>
                  <a:gd name="connsiteX197" fmla="*/ 34566 w 742950"/>
                  <a:gd name="connsiteY197" fmla="*/ 74667 h 638175"/>
                  <a:gd name="connsiteX198" fmla="*/ 34614 w 742950"/>
                  <a:gd name="connsiteY198" fmla="*/ 74667 h 638175"/>
                  <a:gd name="connsiteX199" fmla="*/ 43720 w 742950"/>
                  <a:gd name="connsiteY199" fmla="*/ 56693 h 638175"/>
                  <a:gd name="connsiteX200" fmla="*/ 54321 w 742950"/>
                  <a:gd name="connsiteY200" fmla="*/ 65161 h 638175"/>
                  <a:gd name="connsiteX201" fmla="*/ 65561 w 742950"/>
                  <a:gd name="connsiteY201" fmla="*/ 67104 h 638175"/>
                  <a:gd name="connsiteX202" fmla="*/ 76257 w 742950"/>
                  <a:gd name="connsiteY202" fmla="*/ 63741 h 638175"/>
                  <a:gd name="connsiteX203" fmla="*/ 85658 w 742950"/>
                  <a:gd name="connsiteY203" fmla="*/ 56198 h 638175"/>
                  <a:gd name="connsiteX204" fmla="*/ 113414 w 742950"/>
                  <a:gd name="connsiteY204" fmla="*/ 17955 h 638175"/>
                  <a:gd name="connsiteX205" fmla="*/ 116348 w 742950"/>
                  <a:gd name="connsiteY205" fmla="*/ 7144 h 638175"/>
                  <a:gd name="connsiteX206" fmla="*/ 128816 w 742950"/>
                  <a:gd name="connsiteY206" fmla="*/ 7287 h 638175"/>
                  <a:gd name="connsiteX207" fmla="*/ 143151 w 742950"/>
                  <a:gd name="connsiteY207" fmla="*/ 15612 h 638175"/>
                  <a:gd name="connsiteX208" fmla="*/ 149790 w 742950"/>
                  <a:gd name="connsiteY208" fmla="*/ 21869 h 638175"/>
                  <a:gd name="connsiteX209" fmla="*/ 165154 w 742950"/>
                  <a:gd name="connsiteY209" fmla="*/ 33442 h 638175"/>
                  <a:gd name="connsiteX210" fmla="*/ 172145 w 742950"/>
                  <a:gd name="connsiteY210" fmla="*/ 3696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742950" h="638175">
                    <a:moveTo>
                      <a:pt x="178937" y="38557"/>
                    </a:moveTo>
                    <a:lnTo>
                      <a:pt x="186014" y="38167"/>
                    </a:lnTo>
                    <a:lnTo>
                      <a:pt x="194138" y="34766"/>
                    </a:lnTo>
                    <a:lnTo>
                      <a:pt x="200530" y="31080"/>
                    </a:lnTo>
                    <a:lnTo>
                      <a:pt x="214646" y="14897"/>
                    </a:lnTo>
                    <a:lnTo>
                      <a:pt x="227981" y="17859"/>
                    </a:lnTo>
                    <a:lnTo>
                      <a:pt x="247660" y="27813"/>
                    </a:lnTo>
                    <a:lnTo>
                      <a:pt x="255975" y="30861"/>
                    </a:lnTo>
                    <a:lnTo>
                      <a:pt x="310753" y="37976"/>
                    </a:lnTo>
                    <a:lnTo>
                      <a:pt x="319040" y="37652"/>
                    </a:lnTo>
                    <a:lnTo>
                      <a:pt x="331623" y="32452"/>
                    </a:lnTo>
                    <a:lnTo>
                      <a:pt x="341366" y="30899"/>
                    </a:lnTo>
                    <a:lnTo>
                      <a:pt x="347434" y="32890"/>
                    </a:lnTo>
                    <a:lnTo>
                      <a:pt x="352882" y="37319"/>
                    </a:lnTo>
                    <a:lnTo>
                      <a:pt x="366694" y="57236"/>
                    </a:lnTo>
                    <a:lnTo>
                      <a:pt x="373666" y="63998"/>
                    </a:lnTo>
                    <a:lnTo>
                      <a:pt x="414747" y="92593"/>
                    </a:lnTo>
                    <a:lnTo>
                      <a:pt x="477736" y="124882"/>
                    </a:lnTo>
                    <a:lnTo>
                      <a:pt x="493109" y="130473"/>
                    </a:lnTo>
                    <a:lnTo>
                      <a:pt x="503872" y="133283"/>
                    </a:lnTo>
                    <a:lnTo>
                      <a:pt x="515179" y="133493"/>
                    </a:lnTo>
                    <a:lnTo>
                      <a:pt x="606371" y="211550"/>
                    </a:lnTo>
                    <a:lnTo>
                      <a:pt x="634079" y="230305"/>
                    </a:lnTo>
                    <a:lnTo>
                      <a:pt x="652291" y="240040"/>
                    </a:lnTo>
                    <a:lnTo>
                      <a:pt x="676818" y="247126"/>
                    </a:lnTo>
                    <a:lnTo>
                      <a:pt x="687810" y="254298"/>
                    </a:lnTo>
                    <a:lnTo>
                      <a:pt x="696344" y="261071"/>
                    </a:lnTo>
                    <a:lnTo>
                      <a:pt x="704136" y="265738"/>
                    </a:lnTo>
                    <a:lnTo>
                      <a:pt x="711537" y="267967"/>
                    </a:lnTo>
                    <a:lnTo>
                      <a:pt x="726139" y="269339"/>
                    </a:lnTo>
                    <a:lnTo>
                      <a:pt x="733063" y="270824"/>
                    </a:lnTo>
                    <a:lnTo>
                      <a:pt x="737397" y="273939"/>
                    </a:lnTo>
                    <a:lnTo>
                      <a:pt x="740607" y="278263"/>
                    </a:lnTo>
                    <a:lnTo>
                      <a:pt x="741807" y="282692"/>
                    </a:lnTo>
                    <a:lnTo>
                      <a:pt x="741940" y="286064"/>
                    </a:lnTo>
                    <a:lnTo>
                      <a:pt x="741007" y="288769"/>
                    </a:lnTo>
                    <a:lnTo>
                      <a:pt x="739321" y="291122"/>
                    </a:lnTo>
                    <a:lnTo>
                      <a:pt x="737006" y="293427"/>
                    </a:lnTo>
                    <a:lnTo>
                      <a:pt x="726462" y="301438"/>
                    </a:lnTo>
                    <a:lnTo>
                      <a:pt x="726348" y="303276"/>
                    </a:lnTo>
                    <a:lnTo>
                      <a:pt x="726319" y="303438"/>
                    </a:lnTo>
                    <a:lnTo>
                      <a:pt x="725348" y="301857"/>
                    </a:lnTo>
                    <a:lnTo>
                      <a:pt x="722452" y="301857"/>
                    </a:lnTo>
                    <a:lnTo>
                      <a:pt x="720128" y="307867"/>
                    </a:lnTo>
                    <a:lnTo>
                      <a:pt x="715204" y="313611"/>
                    </a:lnTo>
                    <a:lnTo>
                      <a:pt x="696325" y="331051"/>
                    </a:lnTo>
                    <a:lnTo>
                      <a:pt x="692553" y="335537"/>
                    </a:lnTo>
                    <a:lnTo>
                      <a:pt x="689934" y="342443"/>
                    </a:lnTo>
                    <a:lnTo>
                      <a:pt x="689934" y="346796"/>
                    </a:lnTo>
                    <a:lnTo>
                      <a:pt x="692982" y="353930"/>
                    </a:lnTo>
                    <a:lnTo>
                      <a:pt x="693087" y="358302"/>
                    </a:lnTo>
                    <a:lnTo>
                      <a:pt x="684057" y="370789"/>
                    </a:lnTo>
                    <a:lnTo>
                      <a:pt x="682485" y="377571"/>
                    </a:lnTo>
                    <a:lnTo>
                      <a:pt x="682562" y="390373"/>
                    </a:lnTo>
                    <a:lnTo>
                      <a:pt x="681076" y="395745"/>
                    </a:lnTo>
                    <a:lnTo>
                      <a:pt x="679771" y="394011"/>
                    </a:lnTo>
                    <a:lnTo>
                      <a:pt x="675237" y="389506"/>
                    </a:lnTo>
                    <a:lnTo>
                      <a:pt x="672522" y="394278"/>
                    </a:lnTo>
                    <a:lnTo>
                      <a:pt x="666407" y="398640"/>
                    </a:lnTo>
                    <a:lnTo>
                      <a:pt x="654701" y="405079"/>
                    </a:lnTo>
                    <a:lnTo>
                      <a:pt x="657377" y="408499"/>
                    </a:lnTo>
                    <a:lnTo>
                      <a:pt x="663092" y="405784"/>
                    </a:lnTo>
                    <a:lnTo>
                      <a:pt x="675351" y="404489"/>
                    </a:lnTo>
                    <a:lnTo>
                      <a:pt x="681076" y="401965"/>
                    </a:lnTo>
                    <a:lnTo>
                      <a:pt x="678704" y="408003"/>
                    </a:lnTo>
                    <a:lnTo>
                      <a:pt x="671017" y="418490"/>
                    </a:lnTo>
                    <a:lnTo>
                      <a:pt x="669389" y="425606"/>
                    </a:lnTo>
                    <a:lnTo>
                      <a:pt x="666655" y="428739"/>
                    </a:lnTo>
                    <a:lnTo>
                      <a:pt x="660568" y="428358"/>
                    </a:lnTo>
                    <a:lnTo>
                      <a:pt x="654482" y="428854"/>
                    </a:lnTo>
                    <a:lnTo>
                      <a:pt x="651748" y="434826"/>
                    </a:lnTo>
                    <a:lnTo>
                      <a:pt x="649757" y="442293"/>
                    </a:lnTo>
                    <a:lnTo>
                      <a:pt x="640118" y="457572"/>
                    </a:lnTo>
                    <a:lnTo>
                      <a:pt x="636870" y="464820"/>
                    </a:lnTo>
                    <a:lnTo>
                      <a:pt x="636061" y="471945"/>
                    </a:lnTo>
                    <a:lnTo>
                      <a:pt x="635994" y="484575"/>
                    </a:lnTo>
                    <a:lnTo>
                      <a:pt x="633889" y="489737"/>
                    </a:lnTo>
                    <a:lnTo>
                      <a:pt x="633270" y="479527"/>
                    </a:lnTo>
                    <a:lnTo>
                      <a:pt x="627402" y="478146"/>
                    </a:lnTo>
                    <a:lnTo>
                      <a:pt x="621802" y="482508"/>
                    </a:lnTo>
                    <a:lnTo>
                      <a:pt x="622192" y="489737"/>
                    </a:lnTo>
                    <a:lnTo>
                      <a:pt x="623907" y="486575"/>
                    </a:lnTo>
                    <a:lnTo>
                      <a:pt x="627021" y="482756"/>
                    </a:lnTo>
                    <a:lnTo>
                      <a:pt x="628059" y="480127"/>
                    </a:lnTo>
                    <a:lnTo>
                      <a:pt x="630260" y="484270"/>
                    </a:lnTo>
                    <a:lnTo>
                      <a:pt x="631384" y="488766"/>
                    </a:lnTo>
                    <a:lnTo>
                      <a:pt x="631622" y="493633"/>
                    </a:lnTo>
                    <a:lnTo>
                      <a:pt x="632041" y="495748"/>
                    </a:lnTo>
                    <a:lnTo>
                      <a:pt x="633889" y="495976"/>
                    </a:lnTo>
                    <a:lnTo>
                      <a:pt x="634032" y="512940"/>
                    </a:lnTo>
                    <a:lnTo>
                      <a:pt x="629222" y="547545"/>
                    </a:lnTo>
                    <a:lnTo>
                      <a:pt x="631203" y="564671"/>
                    </a:lnTo>
                    <a:lnTo>
                      <a:pt x="625126" y="561289"/>
                    </a:lnTo>
                    <a:lnTo>
                      <a:pt x="619249" y="573729"/>
                    </a:lnTo>
                    <a:lnTo>
                      <a:pt x="613381" y="570900"/>
                    </a:lnTo>
                    <a:lnTo>
                      <a:pt x="613381" y="573729"/>
                    </a:lnTo>
                    <a:lnTo>
                      <a:pt x="618239" y="577777"/>
                    </a:lnTo>
                    <a:lnTo>
                      <a:pt x="620087" y="582940"/>
                    </a:lnTo>
                    <a:lnTo>
                      <a:pt x="622192" y="595751"/>
                    </a:lnTo>
                    <a:lnTo>
                      <a:pt x="630050" y="610962"/>
                    </a:lnTo>
                    <a:lnTo>
                      <a:pt x="631203" y="617544"/>
                    </a:lnTo>
                    <a:lnTo>
                      <a:pt x="622192" y="611315"/>
                    </a:lnTo>
                    <a:lnTo>
                      <a:pt x="623240" y="615763"/>
                    </a:lnTo>
                    <a:lnTo>
                      <a:pt x="625126" y="620916"/>
                    </a:lnTo>
                    <a:lnTo>
                      <a:pt x="628269" y="619763"/>
                    </a:lnTo>
                    <a:lnTo>
                      <a:pt x="630374" y="620916"/>
                    </a:lnTo>
                    <a:lnTo>
                      <a:pt x="629488" y="629764"/>
                    </a:lnTo>
                    <a:lnTo>
                      <a:pt x="628412" y="632431"/>
                    </a:lnTo>
                    <a:lnTo>
                      <a:pt x="628402" y="632431"/>
                    </a:lnTo>
                    <a:lnTo>
                      <a:pt x="610086" y="623535"/>
                    </a:lnTo>
                    <a:lnTo>
                      <a:pt x="582768" y="619620"/>
                    </a:lnTo>
                    <a:lnTo>
                      <a:pt x="577177" y="616429"/>
                    </a:lnTo>
                    <a:lnTo>
                      <a:pt x="553660" y="592445"/>
                    </a:lnTo>
                    <a:lnTo>
                      <a:pt x="544973" y="586302"/>
                    </a:lnTo>
                    <a:lnTo>
                      <a:pt x="538772" y="583597"/>
                    </a:lnTo>
                    <a:lnTo>
                      <a:pt x="533991" y="580749"/>
                    </a:lnTo>
                    <a:lnTo>
                      <a:pt x="529809" y="576520"/>
                    </a:lnTo>
                    <a:lnTo>
                      <a:pt x="518779" y="558927"/>
                    </a:lnTo>
                    <a:lnTo>
                      <a:pt x="511626" y="550555"/>
                    </a:lnTo>
                    <a:lnTo>
                      <a:pt x="499777" y="543211"/>
                    </a:lnTo>
                    <a:lnTo>
                      <a:pt x="489852" y="541601"/>
                    </a:lnTo>
                    <a:lnTo>
                      <a:pt x="469535" y="543735"/>
                    </a:lnTo>
                    <a:lnTo>
                      <a:pt x="460848" y="541877"/>
                    </a:lnTo>
                    <a:lnTo>
                      <a:pt x="454333" y="536962"/>
                    </a:lnTo>
                    <a:lnTo>
                      <a:pt x="441274" y="518217"/>
                    </a:lnTo>
                    <a:lnTo>
                      <a:pt x="435340" y="511302"/>
                    </a:lnTo>
                    <a:lnTo>
                      <a:pt x="429196" y="507721"/>
                    </a:lnTo>
                    <a:lnTo>
                      <a:pt x="423386" y="507044"/>
                    </a:lnTo>
                    <a:lnTo>
                      <a:pt x="418452" y="508749"/>
                    </a:lnTo>
                    <a:lnTo>
                      <a:pt x="414195" y="512359"/>
                    </a:lnTo>
                    <a:lnTo>
                      <a:pt x="404832" y="522084"/>
                    </a:lnTo>
                    <a:lnTo>
                      <a:pt x="401079" y="523189"/>
                    </a:lnTo>
                    <a:lnTo>
                      <a:pt x="398812" y="520817"/>
                    </a:lnTo>
                    <a:lnTo>
                      <a:pt x="398345" y="512893"/>
                    </a:lnTo>
                    <a:lnTo>
                      <a:pt x="399212" y="494090"/>
                    </a:lnTo>
                    <a:lnTo>
                      <a:pt x="398345" y="484632"/>
                    </a:lnTo>
                    <a:lnTo>
                      <a:pt x="394745" y="474964"/>
                    </a:lnTo>
                    <a:lnTo>
                      <a:pt x="388363" y="466392"/>
                    </a:lnTo>
                    <a:lnTo>
                      <a:pt x="363769" y="444160"/>
                    </a:lnTo>
                    <a:lnTo>
                      <a:pt x="354301" y="432073"/>
                    </a:lnTo>
                    <a:lnTo>
                      <a:pt x="345100" y="412071"/>
                    </a:lnTo>
                    <a:lnTo>
                      <a:pt x="341481" y="398859"/>
                    </a:lnTo>
                    <a:lnTo>
                      <a:pt x="340566" y="387772"/>
                    </a:lnTo>
                    <a:lnTo>
                      <a:pt x="342224" y="380267"/>
                    </a:lnTo>
                    <a:lnTo>
                      <a:pt x="345567" y="374028"/>
                    </a:lnTo>
                    <a:lnTo>
                      <a:pt x="356225" y="362931"/>
                    </a:lnTo>
                    <a:lnTo>
                      <a:pt x="359235" y="357140"/>
                    </a:lnTo>
                    <a:lnTo>
                      <a:pt x="359235" y="351301"/>
                    </a:lnTo>
                    <a:lnTo>
                      <a:pt x="354759" y="345100"/>
                    </a:lnTo>
                    <a:lnTo>
                      <a:pt x="347301" y="340366"/>
                    </a:lnTo>
                    <a:lnTo>
                      <a:pt x="321831" y="333118"/>
                    </a:lnTo>
                    <a:lnTo>
                      <a:pt x="309163" y="328203"/>
                    </a:lnTo>
                    <a:lnTo>
                      <a:pt x="288312" y="315325"/>
                    </a:lnTo>
                    <a:lnTo>
                      <a:pt x="266186" y="306781"/>
                    </a:lnTo>
                    <a:lnTo>
                      <a:pt x="258785" y="304972"/>
                    </a:lnTo>
                    <a:lnTo>
                      <a:pt x="260413" y="303543"/>
                    </a:lnTo>
                    <a:lnTo>
                      <a:pt x="262023" y="297247"/>
                    </a:lnTo>
                    <a:lnTo>
                      <a:pt x="261261" y="291646"/>
                    </a:lnTo>
                    <a:lnTo>
                      <a:pt x="259899" y="286093"/>
                    </a:lnTo>
                    <a:lnTo>
                      <a:pt x="259109" y="277625"/>
                    </a:lnTo>
                    <a:lnTo>
                      <a:pt x="257918" y="273606"/>
                    </a:lnTo>
                    <a:lnTo>
                      <a:pt x="258042" y="270805"/>
                    </a:lnTo>
                    <a:lnTo>
                      <a:pt x="259547" y="269691"/>
                    </a:lnTo>
                    <a:lnTo>
                      <a:pt x="265433" y="268510"/>
                    </a:lnTo>
                    <a:lnTo>
                      <a:pt x="266833" y="266691"/>
                    </a:lnTo>
                    <a:lnTo>
                      <a:pt x="263595" y="259509"/>
                    </a:lnTo>
                    <a:lnTo>
                      <a:pt x="247059" y="248564"/>
                    </a:lnTo>
                    <a:lnTo>
                      <a:pt x="241268" y="239916"/>
                    </a:lnTo>
                    <a:lnTo>
                      <a:pt x="240640" y="229638"/>
                    </a:lnTo>
                    <a:lnTo>
                      <a:pt x="243011" y="224733"/>
                    </a:lnTo>
                    <a:lnTo>
                      <a:pt x="242592" y="221304"/>
                    </a:lnTo>
                    <a:lnTo>
                      <a:pt x="204435" y="200396"/>
                    </a:lnTo>
                    <a:lnTo>
                      <a:pt x="187109" y="201301"/>
                    </a:lnTo>
                    <a:lnTo>
                      <a:pt x="167678" y="207817"/>
                    </a:lnTo>
                    <a:lnTo>
                      <a:pt x="149323" y="211588"/>
                    </a:lnTo>
                    <a:lnTo>
                      <a:pt x="134807" y="204187"/>
                    </a:lnTo>
                    <a:lnTo>
                      <a:pt x="133074" y="198196"/>
                    </a:lnTo>
                    <a:lnTo>
                      <a:pt x="132636" y="188909"/>
                    </a:lnTo>
                    <a:lnTo>
                      <a:pt x="133302" y="179575"/>
                    </a:lnTo>
                    <a:lnTo>
                      <a:pt x="134941" y="173555"/>
                    </a:lnTo>
                    <a:lnTo>
                      <a:pt x="138589" y="170764"/>
                    </a:lnTo>
                    <a:lnTo>
                      <a:pt x="142132" y="170964"/>
                    </a:lnTo>
                    <a:lnTo>
                      <a:pt x="145466" y="169964"/>
                    </a:lnTo>
                    <a:lnTo>
                      <a:pt x="148371" y="163754"/>
                    </a:lnTo>
                    <a:lnTo>
                      <a:pt x="148657" y="159639"/>
                    </a:lnTo>
                    <a:lnTo>
                      <a:pt x="147971" y="154286"/>
                    </a:lnTo>
                    <a:lnTo>
                      <a:pt x="146656" y="149085"/>
                    </a:lnTo>
                    <a:lnTo>
                      <a:pt x="145066" y="145447"/>
                    </a:lnTo>
                    <a:lnTo>
                      <a:pt x="138827" y="140503"/>
                    </a:lnTo>
                    <a:lnTo>
                      <a:pt x="122501" y="134074"/>
                    </a:lnTo>
                    <a:lnTo>
                      <a:pt x="115586" y="129073"/>
                    </a:lnTo>
                    <a:lnTo>
                      <a:pt x="105728" y="115281"/>
                    </a:lnTo>
                    <a:lnTo>
                      <a:pt x="99784" y="111976"/>
                    </a:lnTo>
                    <a:lnTo>
                      <a:pt x="38300" y="113348"/>
                    </a:lnTo>
                    <a:lnTo>
                      <a:pt x="20764" y="108947"/>
                    </a:lnTo>
                    <a:lnTo>
                      <a:pt x="7144" y="100203"/>
                    </a:lnTo>
                    <a:lnTo>
                      <a:pt x="9982" y="91602"/>
                    </a:lnTo>
                    <a:lnTo>
                      <a:pt x="34566" y="74667"/>
                    </a:lnTo>
                    <a:lnTo>
                      <a:pt x="34614" y="74667"/>
                    </a:lnTo>
                    <a:lnTo>
                      <a:pt x="43720" y="56693"/>
                    </a:lnTo>
                    <a:lnTo>
                      <a:pt x="54321" y="65161"/>
                    </a:lnTo>
                    <a:lnTo>
                      <a:pt x="65561" y="67104"/>
                    </a:lnTo>
                    <a:lnTo>
                      <a:pt x="76257" y="63741"/>
                    </a:lnTo>
                    <a:lnTo>
                      <a:pt x="85658" y="56198"/>
                    </a:lnTo>
                    <a:lnTo>
                      <a:pt x="113414" y="17955"/>
                    </a:lnTo>
                    <a:lnTo>
                      <a:pt x="116348" y="7144"/>
                    </a:lnTo>
                    <a:lnTo>
                      <a:pt x="128816" y="7287"/>
                    </a:lnTo>
                    <a:lnTo>
                      <a:pt x="143151" y="15612"/>
                    </a:lnTo>
                    <a:lnTo>
                      <a:pt x="149790" y="21869"/>
                    </a:lnTo>
                    <a:lnTo>
                      <a:pt x="165154" y="33442"/>
                    </a:lnTo>
                    <a:lnTo>
                      <a:pt x="172145" y="36966"/>
                    </a:lnTo>
                    <a:close/>
                  </a:path>
                </a:pathLst>
              </a:custGeom>
              <a:solidFill>
                <a:schemeClr val="bg1">
                  <a:lumMod val="85000"/>
                </a:schemeClr>
              </a:solidFill>
              <a:ln w="9525" cap="flat">
                <a:noFill/>
                <a:prstDash val="solid"/>
                <a:miter/>
              </a:ln>
            </p:spPr>
            <p:txBody>
              <a:bodyPr rtlCol="0" anchor="ctr"/>
              <a:lstStyle/>
              <a:p>
                <a:endParaRPr lang="en-US" sz="600"/>
              </a:p>
            </p:txBody>
          </p:sp>
          <p:sp>
            <p:nvSpPr>
              <p:cNvPr id="26" name="Freeform: Shape 25">
                <a:extLst>
                  <a:ext uri="{FF2B5EF4-FFF2-40B4-BE49-F238E27FC236}">
                    <a16:creationId xmlns="" xmlns:a16="http://schemas.microsoft.com/office/drawing/2014/main" id="{C8F1AAB1-7649-4813-8D0D-01B39E3C2047}"/>
                  </a:ext>
                </a:extLst>
              </p:cNvPr>
              <p:cNvSpPr/>
              <p:nvPr/>
            </p:nvSpPr>
            <p:spPr>
              <a:xfrm>
                <a:off x="5679209" y="1968837"/>
                <a:ext cx="333375" cy="542925"/>
              </a:xfrm>
              <a:custGeom>
                <a:avLst/>
                <a:gdLst>
                  <a:gd name="connsiteX0" fmla="*/ 287274 w 333375"/>
                  <a:gd name="connsiteY0" fmla="*/ 38271 h 542925"/>
                  <a:gd name="connsiteX1" fmla="*/ 316125 w 333375"/>
                  <a:gd name="connsiteY1" fmla="*/ 32985 h 542925"/>
                  <a:gd name="connsiteX2" fmla="*/ 324003 w 333375"/>
                  <a:gd name="connsiteY2" fmla="*/ 45587 h 542925"/>
                  <a:gd name="connsiteX3" fmla="*/ 328584 w 333375"/>
                  <a:gd name="connsiteY3" fmla="*/ 55550 h 542925"/>
                  <a:gd name="connsiteX4" fmla="*/ 333061 w 333375"/>
                  <a:gd name="connsiteY4" fmla="*/ 67675 h 542925"/>
                  <a:gd name="connsiteX5" fmla="*/ 334651 w 333375"/>
                  <a:gd name="connsiteY5" fmla="*/ 79667 h 542925"/>
                  <a:gd name="connsiteX6" fmla="*/ 334023 w 333375"/>
                  <a:gd name="connsiteY6" fmla="*/ 89840 h 542925"/>
                  <a:gd name="connsiteX7" fmla="*/ 330203 w 333375"/>
                  <a:gd name="connsiteY7" fmla="*/ 100622 h 542925"/>
                  <a:gd name="connsiteX8" fmla="*/ 325193 w 333375"/>
                  <a:gd name="connsiteY8" fmla="*/ 108671 h 542925"/>
                  <a:gd name="connsiteX9" fmla="*/ 309791 w 333375"/>
                  <a:gd name="connsiteY9" fmla="*/ 126968 h 542925"/>
                  <a:gd name="connsiteX10" fmla="*/ 295608 w 333375"/>
                  <a:gd name="connsiteY10" fmla="*/ 150085 h 542925"/>
                  <a:gd name="connsiteX11" fmla="*/ 290932 w 333375"/>
                  <a:gd name="connsiteY11" fmla="*/ 160182 h 542925"/>
                  <a:gd name="connsiteX12" fmla="*/ 286998 w 333375"/>
                  <a:gd name="connsiteY12" fmla="*/ 171021 h 542925"/>
                  <a:gd name="connsiteX13" fmla="*/ 284797 w 333375"/>
                  <a:gd name="connsiteY13" fmla="*/ 183394 h 542925"/>
                  <a:gd name="connsiteX14" fmla="*/ 282197 w 333375"/>
                  <a:gd name="connsiteY14" fmla="*/ 236372 h 542925"/>
                  <a:gd name="connsiteX15" fmla="*/ 284940 w 333375"/>
                  <a:gd name="connsiteY15" fmla="*/ 261014 h 542925"/>
                  <a:gd name="connsiteX16" fmla="*/ 287379 w 333375"/>
                  <a:gd name="connsiteY16" fmla="*/ 272024 h 542925"/>
                  <a:gd name="connsiteX17" fmla="*/ 291189 w 333375"/>
                  <a:gd name="connsiteY17" fmla="*/ 282007 h 542925"/>
                  <a:gd name="connsiteX18" fmla="*/ 306724 w 333375"/>
                  <a:gd name="connsiteY18" fmla="*/ 309724 h 542925"/>
                  <a:gd name="connsiteX19" fmla="*/ 311801 w 333375"/>
                  <a:gd name="connsiteY19" fmla="*/ 330670 h 542925"/>
                  <a:gd name="connsiteX20" fmla="*/ 308458 w 333375"/>
                  <a:gd name="connsiteY20" fmla="*/ 348577 h 542925"/>
                  <a:gd name="connsiteX21" fmla="*/ 301838 w 333375"/>
                  <a:gd name="connsiteY21" fmla="*/ 369599 h 542925"/>
                  <a:gd name="connsiteX22" fmla="*/ 294808 w 333375"/>
                  <a:gd name="connsiteY22" fmla="*/ 459772 h 542925"/>
                  <a:gd name="connsiteX23" fmla="*/ 294932 w 333375"/>
                  <a:gd name="connsiteY23" fmla="*/ 476555 h 542925"/>
                  <a:gd name="connsiteX24" fmla="*/ 296666 w 333375"/>
                  <a:gd name="connsiteY24" fmla="*/ 489461 h 542925"/>
                  <a:gd name="connsiteX25" fmla="*/ 303009 w 333375"/>
                  <a:gd name="connsiteY25" fmla="*/ 502806 h 542925"/>
                  <a:gd name="connsiteX26" fmla="*/ 306724 w 333375"/>
                  <a:gd name="connsiteY26" fmla="*/ 508178 h 542925"/>
                  <a:gd name="connsiteX27" fmla="*/ 310801 w 333375"/>
                  <a:gd name="connsiteY27" fmla="*/ 512797 h 542925"/>
                  <a:gd name="connsiteX28" fmla="*/ 320469 w 333375"/>
                  <a:gd name="connsiteY28" fmla="*/ 518903 h 542925"/>
                  <a:gd name="connsiteX29" fmla="*/ 310725 w 333375"/>
                  <a:gd name="connsiteY29" fmla="*/ 526056 h 542925"/>
                  <a:gd name="connsiteX30" fmla="*/ 303733 w 333375"/>
                  <a:gd name="connsiteY30" fmla="*/ 529685 h 542925"/>
                  <a:gd name="connsiteX31" fmla="*/ 282521 w 333375"/>
                  <a:gd name="connsiteY31" fmla="*/ 537791 h 542925"/>
                  <a:gd name="connsiteX32" fmla="*/ 270062 w 333375"/>
                  <a:gd name="connsiteY32" fmla="*/ 540449 h 542925"/>
                  <a:gd name="connsiteX33" fmla="*/ 241163 w 333375"/>
                  <a:gd name="connsiteY33" fmla="*/ 541201 h 542925"/>
                  <a:gd name="connsiteX34" fmla="*/ 208664 w 333375"/>
                  <a:gd name="connsiteY34" fmla="*/ 532619 h 542925"/>
                  <a:gd name="connsiteX35" fmla="*/ 192024 w 333375"/>
                  <a:gd name="connsiteY35" fmla="*/ 507073 h 542925"/>
                  <a:gd name="connsiteX36" fmla="*/ 172479 w 333375"/>
                  <a:gd name="connsiteY36" fmla="*/ 484299 h 542925"/>
                  <a:gd name="connsiteX37" fmla="*/ 147857 w 333375"/>
                  <a:gd name="connsiteY37" fmla="*/ 462058 h 542925"/>
                  <a:gd name="connsiteX38" fmla="*/ 120320 w 333375"/>
                  <a:gd name="connsiteY38" fmla="*/ 444922 h 542925"/>
                  <a:gd name="connsiteX39" fmla="*/ 114290 w 333375"/>
                  <a:gd name="connsiteY39" fmla="*/ 438883 h 542925"/>
                  <a:gd name="connsiteX40" fmla="*/ 111176 w 333375"/>
                  <a:gd name="connsiteY40" fmla="*/ 433168 h 542925"/>
                  <a:gd name="connsiteX41" fmla="*/ 109052 w 333375"/>
                  <a:gd name="connsiteY41" fmla="*/ 423586 h 542925"/>
                  <a:gd name="connsiteX42" fmla="*/ 110452 w 333375"/>
                  <a:gd name="connsiteY42" fmla="*/ 416090 h 542925"/>
                  <a:gd name="connsiteX43" fmla="*/ 115310 w 333375"/>
                  <a:gd name="connsiteY43" fmla="*/ 402755 h 542925"/>
                  <a:gd name="connsiteX44" fmla="*/ 112443 w 333375"/>
                  <a:gd name="connsiteY44" fmla="*/ 393773 h 542925"/>
                  <a:gd name="connsiteX45" fmla="*/ 105128 w 333375"/>
                  <a:gd name="connsiteY45" fmla="*/ 383172 h 542925"/>
                  <a:gd name="connsiteX46" fmla="*/ 76600 w 333375"/>
                  <a:gd name="connsiteY46" fmla="*/ 351453 h 542925"/>
                  <a:gd name="connsiteX47" fmla="*/ 70980 w 333375"/>
                  <a:gd name="connsiteY47" fmla="*/ 343138 h 542925"/>
                  <a:gd name="connsiteX48" fmla="*/ 71581 w 333375"/>
                  <a:gd name="connsiteY48" fmla="*/ 319878 h 542925"/>
                  <a:gd name="connsiteX49" fmla="*/ 69190 w 333375"/>
                  <a:gd name="connsiteY49" fmla="*/ 312239 h 542925"/>
                  <a:gd name="connsiteX50" fmla="*/ 64856 w 333375"/>
                  <a:gd name="connsiteY50" fmla="*/ 304505 h 542925"/>
                  <a:gd name="connsiteX51" fmla="*/ 55997 w 333375"/>
                  <a:gd name="connsiteY51" fmla="*/ 295713 h 542925"/>
                  <a:gd name="connsiteX52" fmla="*/ 38138 w 333375"/>
                  <a:gd name="connsiteY52" fmla="*/ 283426 h 542925"/>
                  <a:gd name="connsiteX53" fmla="*/ 22403 w 333375"/>
                  <a:gd name="connsiteY53" fmla="*/ 266500 h 542925"/>
                  <a:gd name="connsiteX54" fmla="*/ 7144 w 333375"/>
                  <a:gd name="connsiteY54" fmla="*/ 229010 h 542925"/>
                  <a:gd name="connsiteX55" fmla="*/ 24613 w 333375"/>
                  <a:gd name="connsiteY55" fmla="*/ 210664 h 542925"/>
                  <a:gd name="connsiteX56" fmla="*/ 41929 w 333375"/>
                  <a:gd name="connsiteY56" fmla="*/ 183632 h 542925"/>
                  <a:gd name="connsiteX57" fmla="*/ 44187 w 333375"/>
                  <a:gd name="connsiteY57" fmla="*/ 178108 h 542925"/>
                  <a:gd name="connsiteX58" fmla="*/ 45796 w 333375"/>
                  <a:gd name="connsiteY58" fmla="*/ 172583 h 542925"/>
                  <a:gd name="connsiteX59" fmla="*/ 46101 w 333375"/>
                  <a:gd name="connsiteY59" fmla="*/ 166707 h 542925"/>
                  <a:gd name="connsiteX60" fmla="*/ 45996 w 333375"/>
                  <a:gd name="connsiteY60" fmla="*/ 160363 h 542925"/>
                  <a:gd name="connsiteX61" fmla="*/ 46596 w 333375"/>
                  <a:gd name="connsiteY61" fmla="*/ 153734 h 542925"/>
                  <a:gd name="connsiteX62" fmla="*/ 48997 w 333375"/>
                  <a:gd name="connsiteY62" fmla="*/ 148066 h 542925"/>
                  <a:gd name="connsiteX63" fmla="*/ 54007 w 333375"/>
                  <a:gd name="connsiteY63" fmla="*/ 143932 h 542925"/>
                  <a:gd name="connsiteX64" fmla="*/ 62065 w 333375"/>
                  <a:gd name="connsiteY64" fmla="*/ 142932 h 542925"/>
                  <a:gd name="connsiteX65" fmla="*/ 68914 w 333375"/>
                  <a:gd name="connsiteY65" fmla="*/ 144142 h 542925"/>
                  <a:gd name="connsiteX66" fmla="*/ 81306 w 333375"/>
                  <a:gd name="connsiteY66" fmla="*/ 149009 h 542925"/>
                  <a:gd name="connsiteX67" fmla="*/ 86049 w 333375"/>
                  <a:gd name="connsiteY67" fmla="*/ 149190 h 542925"/>
                  <a:gd name="connsiteX68" fmla="*/ 89849 w 333375"/>
                  <a:gd name="connsiteY68" fmla="*/ 147428 h 542925"/>
                  <a:gd name="connsiteX69" fmla="*/ 93316 w 333375"/>
                  <a:gd name="connsiteY69" fmla="*/ 142313 h 542925"/>
                  <a:gd name="connsiteX70" fmla="*/ 100651 w 333375"/>
                  <a:gd name="connsiteY70" fmla="*/ 111852 h 542925"/>
                  <a:gd name="connsiteX71" fmla="*/ 103727 w 333375"/>
                  <a:gd name="connsiteY71" fmla="*/ 103099 h 542925"/>
                  <a:gd name="connsiteX72" fmla="*/ 107852 w 333375"/>
                  <a:gd name="connsiteY72" fmla="*/ 94574 h 542925"/>
                  <a:gd name="connsiteX73" fmla="*/ 113443 w 333375"/>
                  <a:gd name="connsiteY73" fmla="*/ 86068 h 542925"/>
                  <a:gd name="connsiteX74" fmla="*/ 125921 w 333375"/>
                  <a:gd name="connsiteY74" fmla="*/ 71628 h 542925"/>
                  <a:gd name="connsiteX75" fmla="*/ 130455 w 333375"/>
                  <a:gd name="connsiteY75" fmla="*/ 63941 h 542925"/>
                  <a:gd name="connsiteX76" fmla="*/ 140961 w 333375"/>
                  <a:gd name="connsiteY76" fmla="*/ 35004 h 542925"/>
                  <a:gd name="connsiteX77" fmla="*/ 143037 w 333375"/>
                  <a:gd name="connsiteY77" fmla="*/ 27080 h 542925"/>
                  <a:gd name="connsiteX78" fmla="*/ 145494 w 333375"/>
                  <a:gd name="connsiteY78" fmla="*/ 12278 h 542925"/>
                  <a:gd name="connsiteX79" fmla="*/ 149447 w 333375"/>
                  <a:gd name="connsiteY79" fmla="*/ 8277 h 542925"/>
                  <a:gd name="connsiteX80" fmla="*/ 156772 w 333375"/>
                  <a:gd name="connsiteY80" fmla="*/ 7144 h 542925"/>
                  <a:gd name="connsiteX81" fmla="*/ 173279 w 333375"/>
                  <a:gd name="connsiteY81" fmla="*/ 11278 h 542925"/>
                  <a:gd name="connsiteX82" fmla="*/ 219894 w 333375"/>
                  <a:gd name="connsiteY82" fmla="*/ 28899 h 542925"/>
                  <a:gd name="connsiteX83" fmla="*/ 247031 w 333375"/>
                  <a:gd name="connsiteY83" fmla="*/ 30928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33375" h="542925">
                    <a:moveTo>
                      <a:pt x="287274" y="38271"/>
                    </a:moveTo>
                    <a:lnTo>
                      <a:pt x="316125" y="32985"/>
                    </a:lnTo>
                    <a:lnTo>
                      <a:pt x="324003" y="45587"/>
                    </a:lnTo>
                    <a:lnTo>
                      <a:pt x="328584" y="55550"/>
                    </a:lnTo>
                    <a:lnTo>
                      <a:pt x="333061" y="67675"/>
                    </a:lnTo>
                    <a:lnTo>
                      <a:pt x="334651" y="79667"/>
                    </a:lnTo>
                    <a:lnTo>
                      <a:pt x="334023" y="89840"/>
                    </a:lnTo>
                    <a:lnTo>
                      <a:pt x="330203" y="100622"/>
                    </a:lnTo>
                    <a:lnTo>
                      <a:pt x="325193" y="108671"/>
                    </a:lnTo>
                    <a:lnTo>
                      <a:pt x="309791" y="126968"/>
                    </a:lnTo>
                    <a:lnTo>
                      <a:pt x="295608" y="150085"/>
                    </a:lnTo>
                    <a:lnTo>
                      <a:pt x="290932" y="160182"/>
                    </a:lnTo>
                    <a:lnTo>
                      <a:pt x="286998" y="171021"/>
                    </a:lnTo>
                    <a:lnTo>
                      <a:pt x="284797" y="183394"/>
                    </a:lnTo>
                    <a:lnTo>
                      <a:pt x="282197" y="236372"/>
                    </a:lnTo>
                    <a:lnTo>
                      <a:pt x="284940" y="261014"/>
                    </a:lnTo>
                    <a:lnTo>
                      <a:pt x="287379" y="272024"/>
                    </a:lnTo>
                    <a:lnTo>
                      <a:pt x="291189" y="282007"/>
                    </a:lnTo>
                    <a:lnTo>
                      <a:pt x="306724" y="309724"/>
                    </a:lnTo>
                    <a:lnTo>
                      <a:pt x="311801" y="330670"/>
                    </a:lnTo>
                    <a:lnTo>
                      <a:pt x="308458" y="348577"/>
                    </a:lnTo>
                    <a:lnTo>
                      <a:pt x="301838" y="369599"/>
                    </a:lnTo>
                    <a:lnTo>
                      <a:pt x="294808" y="459772"/>
                    </a:lnTo>
                    <a:lnTo>
                      <a:pt x="294932" y="476555"/>
                    </a:lnTo>
                    <a:lnTo>
                      <a:pt x="296666" y="489461"/>
                    </a:lnTo>
                    <a:lnTo>
                      <a:pt x="303009" y="502806"/>
                    </a:lnTo>
                    <a:lnTo>
                      <a:pt x="306724" y="508178"/>
                    </a:lnTo>
                    <a:lnTo>
                      <a:pt x="310801" y="512797"/>
                    </a:lnTo>
                    <a:lnTo>
                      <a:pt x="320469" y="518903"/>
                    </a:lnTo>
                    <a:lnTo>
                      <a:pt x="310725" y="526056"/>
                    </a:lnTo>
                    <a:lnTo>
                      <a:pt x="303733" y="529685"/>
                    </a:lnTo>
                    <a:lnTo>
                      <a:pt x="282521" y="537791"/>
                    </a:lnTo>
                    <a:lnTo>
                      <a:pt x="270062" y="540449"/>
                    </a:lnTo>
                    <a:lnTo>
                      <a:pt x="241163" y="541201"/>
                    </a:lnTo>
                    <a:lnTo>
                      <a:pt x="208664" y="532619"/>
                    </a:lnTo>
                    <a:lnTo>
                      <a:pt x="192024" y="507073"/>
                    </a:lnTo>
                    <a:lnTo>
                      <a:pt x="172479" y="484299"/>
                    </a:lnTo>
                    <a:lnTo>
                      <a:pt x="147857" y="462058"/>
                    </a:lnTo>
                    <a:lnTo>
                      <a:pt x="120320" y="444922"/>
                    </a:lnTo>
                    <a:lnTo>
                      <a:pt x="114290" y="438883"/>
                    </a:lnTo>
                    <a:lnTo>
                      <a:pt x="111176" y="433168"/>
                    </a:lnTo>
                    <a:lnTo>
                      <a:pt x="109052" y="423586"/>
                    </a:lnTo>
                    <a:lnTo>
                      <a:pt x="110452" y="416090"/>
                    </a:lnTo>
                    <a:lnTo>
                      <a:pt x="115310" y="402755"/>
                    </a:lnTo>
                    <a:lnTo>
                      <a:pt x="112443" y="393773"/>
                    </a:lnTo>
                    <a:lnTo>
                      <a:pt x="105128" y="383172"/>
                    </a:lnTo>
                    <a:lnTo>
                      <a:pt x="76600" y="351453"/>
                    </a:lnTo>
                    <a:lnTo>
                      <a:pt x="70980" y="343138"/>
                    </a:lnTo>
                    <a:lnTo>
                      <a:pt x="71581" y="319878"/>
                    </a:lnTo>
                    <a:lnTo>
                      <a:pt x="69190" y="312239"/>
                    </a:lnTo>
                    <a:lnTo>
                      <a:pt x="64856" y="304505"/>
                    </a:lnTo>
                    <a:lnTo>
                      <a:pt x="55997" y="295713"/>
                    </a:lnTo>
                    <a:lnTo>
                      <a:pt x="38138" y="283426"/>
                    </a:lnTo>
                    <a:lnTo>
                      <a:pt x="22403" y="266500"/>
                    </a:lnTo>
                    <a:lnTo>
                      <a:pt x="7144" y="229010"/>
                    </a:lnTo>
                    <a:lnTo>
                      <a:pt x="24613" y="210664"/>
                    </a:lnTo>
                    <a:lnTo>
                      <a:pt x="41929" y="183632"/>
                    </a:lnTo>
                    <a:lnTo>
                      <a:pt x="44187" y="178108"/>
                    </a:lnTo>
                    <a:lnTo>
                      <a:pt x="45796" y="172583"/>
                    </a:lnTo>
                    <a:lnTo>
                      <a:pt x="46101" y="166707"/>
                    </a:lnTo>
                    <a:lnTo>
                      <a:pt x="45996" y="160363"/>
                    </a:lnTo>
                    <a:lnTo>
                      <a:pt x="46596" y="153734"/>
                    </a:lnTo>
                    <a:lnTo>
                      <a:pt x="48997" y="148066"/>
                    </a:lnTo>
                    <a:lnTo>
                      <a:pt x="54007" y="143932"/>
                    </a:lnTo>
                    <a:lnTo>
                      <a:pt x="62065" y="142932"/>
                    </a:lnTo>
                    <a:lnTo>
                      <a:pt x="68914" y="144142"/>
                    </a:lnTo>
                    <a:lnTo>
                      <a:pt x="81306" y="149009"/>
                    </a:lnTo>
                    <a:lnTo>
                      <a:pt x="86049" y="149190"/>
                    </a:lnTo>
                    <a:lnTo>
                      <a:pt x="89849" y="147428"/>
                    </a:lnTo>
                    <a:lnTo>
                      <a:pt x="93316" y="142313"/>
                    </a:lnTo>
                    <a:lnTo>
                      <a:pt x="100651" y="111852"/>
                    </a:lnTo>
                    <a:lnTo>
                      <a:pt x="103727" y="103099"/>
                    </a:lnTo>
                    <a:lnTo>
                      <a:pt x="107852" y="94574"/>
                    </a:lnTo>
                    <a:lnTo>
                      <a:pt x="113443" y="86068"/>
                    </a:lnTo>
                    <a:lnTo>
                      <a:pt x="125921" y="71628"/>
                    </a:lnTo>
                    <a:lnTo>
                      <a:pt x="130455" y="63941"/>
                    </a:lnTo>
                    <a:lnTo>
                      <a:pt x="140961" y="35004"/>
                    </a:lnTo>
                    <a:lnTo>
                      <a:pt x="143037" y="27080"/>
                    </a:lnTo>
                    <a:lnTo>
                      <a:pt x="145494" y="12278"/>
                    </a:lnTo>
                    <a:lnTo>
                      <a:pt x="149447" y="8277"/>
                    </a:lnTo>
                    <a:lnTo>
                      <a:pt x="156772" y="7144"/>
                    </a:lnTo>
                    <a:lnTo>
                      <a:pt x="173279" y="11278"/>
                    </a:lnTo>
                    <a:lnTo>
                      <a:pt x="219894" y="28899"/>
                    </a:lnTo>
                    <a:lnTo>
                      <a:pt x="247031" y="30928"/>
                    </a:lnTo>
                    <a:close/>
                  </a:path>
                </a:pathLst>
              </a:custGeom>
              <a:solidFill>
                <a:srgbClr val="B9E902"/>
              </a:solidFill>
              <a:ln w="9525" cap="flat">
                <a:noFill/>
                <a:prstDash val="solid"/>
                <a:miter/>
              </a:ln>
            </p:spPr>
            <p:txBody>
              <a:bodyPr rtlCol="0" anchor="ctr"/>
              <a:lstStyle/>
              <a:p>
                <a:endParaRPr lang="en-US" sz="600"/>
              </a:p>
            </p:txBody>
          </p:sp>
          <p:sp>
            <p:nvSpPr>
              <p:cNvPr id="27" name="Freeform: Shape 26">
                <a:extLst>
                  <a:ext uri="{FF2B5EF4-FFF2-40B4-BE49-F238E27FC236}">
                    <a16:creationId xmlns="" xmlns:a16="http://schemas.microsoft.com/office/drawing/2014/main" id="{D7AD8097-45CB-40F1-96F8-C9C509266C0E}"/>
                  </a:ext>
                </a:extLst>
              </p:cNvPr>
              <p:cNvSpPr/>
              <p:nvPr/>
            </p:nvSpPr>
            <p:spPr>
              <a:xfrm>
                <a:off x="5276835" y="2145039"/>
                <a:ext cx="523875" cy="447675"/>
              </a:xfrm>
              <a:custGeom>
                <a:avLst/>
                <a:gdLst>
                  <a:gd name="connsiteX0" fmla="*/ 397250 w 523875"/>
                  <a:gd name="connsiteY0" fmla="*/ 53959 h 447675"/>
                  <a:gd name="connsiteX1" fmla="*/ 409518 w 523875"/>
                  <a:gd name="connsiteY1" fmla="*/ 52807 h 447675"/>
                  <a:gd name="connsiteX2" fmla="*/ 424777 w 523875"/>
                  <a:gd name="connsiteY2" fmla="*/ 90297 h 447675"/>
                  <a:gd name="connsiteX3" fmla="*/ 440512 w 523875"/>
                  <a:gd name="connsiteY3" fmla="*/ 107223 h 447675"/>
                  <a:gd name="connsiteX4" fmla="*/ 458371 w 523875"/>
                  <a:gd name="connsiteY4" fmla="*/ 119510 h 447675"/>
                  <a:gd name="connsiteX5" fmla="*/ 467230 w 523875"/>
                  <a:gd name="connsiteY5" fmla="*/ 128302 h 447675"/>
                  <a:gd name="connsiteX6" fmla="*/ 471564 w 523875"/>
                  <a:gd name="connsiteY6" fmla="*/ 136036 h 447675"/>
                  <a:gd name="connsiteX7" fmla="*/ 473955 w 523875"/>
                  <a:gd name="connsiteY7" fmla="*/ 143675 h 447675"/>
                  <a:gd name="connsiteX8" fmla="*/ 473354 w 523875"/>
                  <a:gd name="connsiteY8" fmla="*/ 166935 h 447675"/>
                  <a:gd name="connsiteX9" fmla="*/ 478974 w 523875"/>
                  <a:gd name="connsiteY9" fmla="*/ 175251 h 447675"/>
                  <a:gd name="connsiteX10" fmla="*/ 507502 w 523875"/>
                  <a:gd name="connsiteY10" fmla="*/ 206969 h 447675"/>
                  <a:gd name="connsiteX11" fmla="*/ 514817 w 523875"/>
                  <a:gd name="connsiteY11" fmla="*/ 217570 h 447675"/>
                  <a:gd name="connsiteX12" fmla="*/ 517684 w 523875"/>
                  <a:gd name="connsiteY12" fmla="*/ 226552 h 447675"/>
                  <a:gd name="connsiteX13" fmla="*/ 512826 w 523875"/>
                  <a:gd name="connsiteY13" fmla="*/ 239887 h 447675"/>
                  <a:gd name="connsiteX14" fmla="*/ 511426 w 523875"/>
                  <a:gd name="connsiteY14" fmla="*/ 247383 h 447675"/>
                  <a:gd name="connsiteX15" fmla="*/ 513550 w 523875"/>
                  <a:gd name="connsiteY15" fmla="*/ 256966 h 447675"/>
                  <a:gd name="connsiteX16" fmla="*/ 516664 w 523875"/>
                  <a:gd name="connsiteY16" fmla="*/ 262681 h 447675"/>
                  <a:gd name="connsiteX17" fmla="*/ 522694 w 523875"/>
                  <a:gd name="connsiteY17" fmla="*/ 268719 h 447675"/>
                  <a:gd name="connsiteX18" fmla="*/ 505701 w 523875"/>
                  <a:gd name="connsiteY18" fmla="*/ 280407 h 447675"/>
                  <a:gd name="connsiteX19" fmla="*/ 497405 w 523875"/>
                  <a:gd name="connsiteY19" fmla="*/ 283293 h 447675"/>
                  <a:gd name="connsiteX20" fmla="*/ 473955 w 523875"/>
                  <a:gd name="connsiteY20" fmla="*/ 288665 h 447675"/>
                  <a:gd name="connsiteX21" fmla="*/ 462439 w 523875"/>
                  <a:gd name="connsiteY21" fmla="*/ 292608 h 447675"/>
                  <a:gd name="connsiteX22" fmla="*/ 451771 w 523875"/>
                  <a:gd name="connsiteY22" fmla="*/ 298161 h 447675"/>
                  <a:gd name="connsiteX23" fmla="*/ 441169 w 523875"/>
                  <a:gd name="connsiteY23" fmla="*/ 307248 h 447675"/>
                  <a:gd name="connsiteX24" fmla="*/ 433054 w 523875"/>
                  <a:gd name="connsiteY24" fmla="*/ 318602 h 447675"/>
                  <a:gd name="connsiteX25" fmla="*/ 427434 w 523875"/>
                  <a:gd name="connsiteY25" fmla="*/ 331975 h 447675"/>
                  <a:gd name="connsiteX26" fmla="*/ 426634 w 523875"/>
                  <a:gd name="connsiteY26" fmla="*/ 352330 h 447675"/>
                  <a:gd name="connsiteX27" fmla="*/ 429835 w 523875"/>
                  <a:gd name="connsiteY27" fmla="*/ 369770 h 447675"/>
                  <a:gd name="connsiteX28" fmla="*/ 439417 w 523875"/>
                  <a:gd name="connsiteY28" fmla="*/ 399660 h 447675"/>
                  <a:gd name="connsiteX29" fmla="*/ 440046 w 523875"/>
                  <a:gd name="connsiteY29" fmla="*/ 410042 h 447675"/>
                  <a:gd name="connsiteX30" fmla="*/ 435112 w 523875"/>
                  <a:gd name="connsiteY30" fmla="*/ 418757 h 447675"/>
                  <a:gd name="connsiteX31" fmla="*/ 429654 w 523875"/>
                  <a:gd name="connsiteY31" fmla="*/ 425044 h 447675"/>
                  <a:gd name="connsiteX32" fmla="*/ 401041 w 523875"/>
                  <a:gd name="connsiteY32" fmla="*/ 441560 h 447675"/>
                  <a:gd name="connsiteX33" fmla="*/ 393049 w 523875"/>
                  <a:gd name="connsiteY33" fmla="*/ 443274 h 447675"/>
                  <a:gd name="connsiteX34" fmla="*/ 386858 w 523875"/>
                  <a:gd name="connsiteY34" fmla="*/ 442379 h 447675"/>
                  <a:gd name="connsiteX35" fmla="*/ 379933 w 523875"/>
                  <a:gd name="connsiteY35" fmla="*/ 439141 h 447675"/>
                  <a:gd name="connsiteX36" fmla="*/ 374256 w 523875"/>
                  <a:gd name="connsiteY36" fmla="*/ 430806 h 447675"/>
                  <a:gd name="connsiteX37" fmla="*/ 370713 w 523875"/>
                  <a:gd name="connsiteY37" fmla="*/ 423262 h 447675"/>
                  <a:gd name="connsiteX38" fmla="*/ 366398 w 523875"/>
                  <a:gd name="connsiteY38" fmla="*/ 416414 h 447675"/>
                  <a:gd name="connsiteX39" fmla="*/ 361140 w 523875"/>
                  <a:gd name="connsiteY39" fmla="*/ 413214 h 447675"/>
                  <a:gd name="connsiteX40" fmla="*/ 354854 w 523875"/>
                  <a:gd name="connsiteY40" fmla="*/ 413271 h 447675"/>
                  <a:gd name="connsiteX41" fmla="*/ 341795 w 523875"/>
                  <a:gd name="connsiteY41" fmla="*/ 417681 h 447675"/>
                  <a:gd name="connsiteX42" fmla="*/ 334518 w 523875"/>
                  <a:gd name="connsiteY42" fmla="*/ 417100 h 447675"/>
                  <a:gd name="connsiteX43" fmla="*/ 325536 w 523875"/>
                  <a:gd name="connsiteY43" fmla="*/ 413509 h 447675"/>
                  <a:gd name="connsiteX44" fmla="*/ 313696 w 523875"/>
                  <a:gd name="connsiteY44" fmla="*/ 406365 h 447675"/>
                  <a:gd name="connsiteX45" fmla="*/ 304467 w 523875"/>
                  <a:gd name="connsiteY45" fmla="*/ 402879 h 447675"/>
                  <a:gd name="connsiteX46" fmla="*/ 295275 w 523875"/>
                  <a:gd name="connsiteY46" fmla="*/ 402984 h 447675"/>
                  <a:gd name="connsiteX47" fmla="*/ 284931 w 523875"/>
                  <a:gd name="connsiteY47" fmla="*/ 407003 h 447675"/>
                  <a:gd name="connsiteX48" fmla="*/ 256013 w 523875"/>
                  <a:gd name="connsiteY48" fmla="*/ 424901 h 447675"/>
                  <a:gd name="connsiteX49" fmla="*/ 246926 w 523875"/>
                  <a:gd name="connsiteY49" fmla="*/ 426501 h 447675"/>
                  <a:gd name="connsiteX50" fmla="*/ 236677 w 523875"/>
                  <a:gd name="connsiteY50" fmla="*/ 423891 h 447675"/>
                  <a:gd name="connsiteX51" fmla="*/ 198568 w 523875"/>
                  <a:gd name="connsiteY51" fmla="*/ 401526 h 447675"/>
                  <a:gd name="connsiteX52" fmla="*/ 186252 w 523875"/>
                  <a:gd name="connsiteY52" fmla="*/ 388696 h 447675"/>
                  <a:gd name="connsiteX53" fmla="*/ 181032 w 523875"/>
                  <a:gd name="connsiteY53" fmla="*/ 377533 h 447675"/>
                  <a:gd name="connsiteX54" fmla="*/ 178746 w 523875"/>
                  <a:gd name="connsiteY54" fmla="*/ 364998 h 447675"/>
                  <a:gd name="connsiteX55" fmla="*/ 179108 w 523875"/>
                  <a:gd name="connsiteY55" fmla="*/ 351273 h 447675"/>
                  <a:gd name="connsiteX56" fmla="*/ 181632 w 523875"/>
                  <a:gd name="connsiteY56" fmla="*/ 333556 h 447675"/>
                  <a:gd name="connsiteX57" fmla="*/ 186252 w 523875"/>
                  <a:gd name="connsiteY57" fmla="*/ 316897 h 447675"/>
                  <a:gd name="connsiteX58" fmla="*/ 195310 w 523875"/>
                  <a:gd name="connsiteY58" fmla="*/ 291979 h 447675"/>
                  <a:gd name="connsiteX59" fmla="*/ 195434 w 523875"/>
                  <a:gd name="connsiteY59" fmla="*/ 283940 h 447675"/>
                  <a:gd name="connsiteX60" fmla="*/ 192176 w 523875"/>
                  <a:gd name="connsiteY60" fmla="*/ 277559 h 447675"/>
                  <a:gd name="connsiteX61" fmla="*/ 185490 w 523875"/>
                  <a:gd name="connsiteY61" fmla="*/ 270596 h 447675"/>
                  <a:gd name="connsiteX62" fmla="*/ 177108 w 523875"/>
                  <a:gd name="connsiteY62" fmla="*/ 266062 h 447675"/>
                  <a:gd name="connsiteX63" fmla="*/ 168888 w 523875"/>
                  <a:gd name="connsiteY63" fmla="*/ 266852 h 447675"/>
                  <a:gd name="connsiteX64" fmla="*/ 161306 w 523875"/>
                  <a:gd name="connsiteY64" fmla="*/ 270767 h 447675"/>
                  <a:gd name="connsiteX65" fmla="*/ 144856 w 523875"/>
                  <a:gd name="connsiteY65" fmla="*/ 284540 h 447675"/>
                  <a:gd name="connsiteX66" fmla="*/ 132712 w 523875"/>
                  <a:gd name="connsiteY66" fmla="*/ 288693 h 447675"/>
                  <a:gd name="connsiteX67" fmla="*/ 118110 w 523875"/>
                  <a:gd name="connsiteY67" fmla="*/ 289360 h 447675"/>
                  <a:gd name="connsiteX68" fmla="*/ 52207 w 523875"/>
                  <a:gd name="connsiteY68" fmla="*/ 277387 h 447675"/>
                  <a:gd name="connsiteX69" fmla="*/ 13068 w 523875"/>
                  <a:gd name="connsiteY69" fmla="*/ 261404 h 447675"/>
                  <a:gd name="connsiteX70" fmla="*/ 18355 w 523875"/>
                  <a:gd name="connsiteY70" fmla="*/ 252603 h 447675"/>
                  <a:gd name="connsiteX71" fmla="*/ 23908 w 523875"/>
                  <a:gd name="connsiteY71" fmla="*/ 239992 h 447675"/>
                  <a:gd name="connsiteX72" fmla="*/ 25289 w 523875"/>
                  <a:gd name="connsiteY72" fmla="*/ 233667 h 447675"/>
                  <a:gd name="connsiteX73" fmla="*/ 24746 w 523875"/>
                  <a:gd name="connsiteY73" fmla="*/ 227838 h 447675"/>
                  <a:gd name="connsiteX74" fmla="*/ 22136 w 523875"/>
                  <a:gd name="connsiteY74" fmla="*/ 221866 h 447675"/>
                  <a:gd name="connsiteX75" fmla="*/ 7944 w 523875"/>
                  <a:gd name="connsiteY75" fmla="*/ 199301 h 447675"/>
                  <a:gd name="connsiteX76" fmla="*/ 7144 w 523875"/>
                  <a:gd name="connsiteY76" fmla="*/ 196006 h 447675"/>
                  <a:gd name="connsiteX77" fmla="*/ 8344 w 523875"/>
                  <a:gd name="connsiteY77" fmla="*/ 192538 h 447675"/>
                  <a:gd name="connsiteX78" fmla="*/ 11544 w 523875"/>
                  <a:gd name="connsiteY78" fmla="*/ 188023 h 447675"/>
                  <a:gd name="connsiteX79" fmla="*/ 18888 w 523875"/>
                  <a:gd name="connsiteY79" fmla="*/ 179918 h 447675"/>
                  <a:gd name="connsiteX80" fmla="*/ 27737 w 523875"/>
                  <a:gd name="connsiteY80" fmla="*/ 165602 h 447675"/>
                  <a:gd name="connsiteX81" fmla="*/ 35404 w 523875"/>
                  <a:gd name="connsiteY81" fmla="*/ 146390 h 447675"/>
                  <a:gd name="connsiteX82" fmla="*/ 38243 w 523875"/>
                  <a:gd name="connsiteY82" fmla="*/ 143647 h 447675"/>
                  <a:gd name="connsiteX83" fmla="*/ 42691 w 523875"/>
                  <a:gd name="connsiteY83" fmla="*/ 144313 h 447675"/>
                  <a:gd name="connsiteX84" fmla="*/ 47482 w 523875"/>
                  <a:gd name="connsiteY84" fmla="*/ 147685 h 447675"/>
                  <a:gd name="connsiteX85" fmla="*/ 59598 w 523875"/>
                  <a:gd name="connsiteY85" fmla="*/ 159715 h 447675"/>
                  <a:gd name="connsiteX86" fmla="*/ 67418 w 523875"/>
                  <a:gd name="connsiteY86" fmla="*/ 164887 h 447675"/>
                  <a:gd name="connsiteX87" fmla="*/ 74933 w 523875"/>
                  <a:gd name="connsiteY87" fmla="*/ 168031 h 447675"/>
                  <a:gd name="connsiteX88" fmla="*/ 83858 w 523875"/>
                  <a:gd name="connsiteY88" fmla="*/ 169726 h 447675"/>
                  <a:gd name="connsiteX89" fmla="*/ 101908 w 523875"/>
                  <a:gd name="connsiteY89" fmla="*/ 171107 h 447675"/>
                  <a:gd name="connsiteX90" fmla="*/ 109585 w 523875"/>
                  <a:gd name="connsiteY90" fmla="*/ 172726 h 447675"/>
                  <a:gd name="connsiteX91" fmla="*/ 116205 w 523875"/>
                  <a:gd name="connsiteY91" fmla="*/ 175651 h 447675"/>
                  <a:gd name="connsiteX92" fmla="*/ 121587 w 523875"/>
                  <a:gd name="connsiteY92" fmla="*/ 179356 h 447675"/>
                  <a:gd name="connsiteX93" fmla="*/ 125921 w 523875"/>
                  <a:gd name="connsiteY93" fmla="*/ 183128 h 447675"/>
                  <a:gd name="connsiteX94" fmla="*/ 129788 w 523875"/>
                  <a:gd name="connsiteY94" fmla="*/ 183975 h 447675"/>
                  <a:gd name="connsiteX95" fmla="*/ 133579 w 523875"/>
                  <a:gd name="connsiteY95" fmla="*/ 181623 h 447675"/>
                  <a:gd name="connsiteX96" fmla="*/ 138265 w 523875"/>
                  <a:gd name="connsiteY96" fmla="*/ 173727 h 447675"/>
                  <a:gd name="connsiteX97" fmla="*/ 140313 w 523875"/>
                  <a:gd name="connsiteY97" fmla="*/ 166640 h 447675"/>
                  <a:gd name="connsiteX98" fmla="*/ 140665 w 523875"/>
                  <a:gd name="connsiteY98" fmla="*/ 160049 h 447675"/>
                  <a:gd name="connsiteX99" fmla="*/ 140037 w 523875"/>
                  <a:gd name="connsiteY99" fmla="*/ 154705 h 447675"/>
                  <a:gd name="connsiteX100" fmla="*/ 141189 w 523875"/>
                  <a:gd name="connsiteY100" fmla="*/ 151181 h 447675"/>
                  <a:gd name="connsiteX101" fmla="*/ 144923 w 523875"/>
                  <a:gd name="connsiteY101" fmla="*/ 150152 h 447675"/>
                  <a:gd name="connsiteX102" fmla="*/ 149381 w 523875"/>
                  <a:gd name="connsiteY102" fmla="*/ 152105 h 447675"/>
                  <a:gd name="connsiteX103" fmla="*/ 160239 w 523875"/>
                  <a:gd name="connsiteY103" fmla="*/ 158591 h 447675"/>
                  <a:gd name="connsiteX104" fmla="*/ 195834 w 523875"/>
                  <a:gd name="connsiteY104" fmla="*/ 175050 h 447675"/>
                  <a:gd name="connsiteX105" fmla="*/ 206159 w 523875"/>
                  <a:gd name="connsiteY105" fmla="*/ 178222 h 447675"/>
                  <a:gd name="connsiteX106" fmla="*/ 214484 w 523875"/>
                  <a:gd name="connsiteY106" fmla="*/ 178670 h 447675"/>
                  <a:gd name="connsiteX107" fmla="*/ 221570 w 523875"/>
                  <a:gd name="connsiteY107" fmla="*/ 175565 h 447675"/>
                  <a:gd name="connsiteX108" fmla="*/ 227829 w 523875"/>
                  <a:gd name="connsiteY108" fmla="*/ 169659 h 447675"/>
                  <a:gd name="connsiteX109" fmla="*/ 232477 w 523875"/>
                  <a:gd name="connsiteY109" fmla="*/ 162220 h 447675"/>
                  <a:gd name="connsiteX110" fmla="*/ 235477 w 523875"/>
                  <a:gd name="connsiteY110" fmla="*/ 153181 h 447675"/>
                  <a:gd name="connsiteX111" fmla="*/ 235839 w 523875"/>
                  <a:gd name="connsiteY111" fmla="*/ 145256 h 447675"/>
                  <a:gd name="connsiteX112" fmla="*/ 234420 w 523875"/>
                  <a:gd name="connsiteY112" fmla="*/ 136789 h 447675"/>
                  <a:gd name="connsiteX113" fmla="*/ 230286 w 523875"/>
                  <a:gd name="connsiteY113" fmla="*/ 127159 h 447675"/>
                  <a:gd name="connsiteX114" fmla="*/ 212084 w 523875"/>
                  <a:gd name="connsiteY114" fmla="*/ 94983 h 447675"/>
                  <a:gd name="connsiteX115" fmla="*/ 208817 w 523875"/>
                  <a:gd name="connsiteY115" fmla="*/ 85525 h 447675"/>
                  <a:gd name="connsiteX116" fmla="*/ 210455 w 523875"/>
                  <a:gd name="connsiteY116" fmla="*/ 77305 h 447675"/>
                  <a:gd name="connsiteX117" fmla="*/ 216503 w 523875"/>
                  <a:gd name="connsiteY117" fmla="*/ 69228 h 447675"/>
                  <a:gd name="connsiteX118" fmla="*/ 230153 w 523875"/>
                  <a:gd name="connsiteY118" fmla="*/ 63113 h 447675"/>
                  <a:gd name="connsiteX119" fmla="*/ 239763 w 523875"/>
                  <a:gd name="connsiteY119" fmla="*/ 62770 h 447675"/>
                  <a:gd name="connsiteX120" fmla="*/ 248888 w 523875"/>
                  <a:gd name="connsiteY120" fmla="*/ 65256 h 447675"/>
                  <a:gd name="connsiteX121" fmla="*/ 277949 w 523875"/>
                  <a:gd name="connsiteY121" fmla="*/ 85563 h 447675"/>
                  <a:gd name="connsiteX122" fmla="*/ 283331 w 523875"/>
                  <a:gd name="connsiteY122" fmla="*/ 87392 h 447675"/>
                  <a:gd name="connsiteX123" fmla="*/ 288017 w 523875"/>
                  <a:gd name="connsiteY123" fmla="*/ 85344 h 447675"/>
                  <a:gd name="connsiteX124" fmla="*/ 293475 w 523875"/>
                  <a:gd name="connsiteY124" fmla="*/ 78953 h 447675"/>
                  <a:gd name="connsiteX125" fmla="*/ 300409 w 523875"/>
                  <a:gd name="connsiteY125" fmla="*/ 67142 h 447675"/>
                  <a:gd name="connsiteX126" fmla="*/ 306686 w 523875"/>
                  <a:gd name="connsiteY126" fmla="*/ 60370 h 447675"/>
                  <a:gd name="connsiteX127" fmla="*/ 312944 w 523875"/>
                  <a:gd name="connsiteY127" fmla="*/ 56350 h 447675"/>
                  <a:gd name="connsiteX128" fmla="*/ 318668 w 523875"/>
                  <a:gd name="connsiteY128" fmla="*/ 54540 h 447675"/>
                  <a:gd name="connsiteX129" fmla="*/ 322402 w 523875"/>
                  <a:gd name="connsiteY129" fmla="*/ 51797 h 447675"/>
                  <a:gd name="connsiteX130" fmla="*/ 323593 w 523875"/>
                  <a:gd name="connsiteY130" fmla="*/ 46892 h 447675"/>
                  <a:gd name="connsiteX131" fmla="*/ 322536 w 523875"/>
                  <a:gd name="connsiteY131" fmla="*/ 40310 h 447675"/>
                  <a:gd name="connsiteX132" fmla="*/ 316535 w 523875"/>
                  <a:gd name="connsiteY132" fmla="*/ 26270 h 447675"/>
                  <a:gd name="connsiteX133" fmla="*/ 315116 w 523875"/>
                  <a:gd name="connsiteY133" fmla="*/ 12125 h 447675"/>
                  <a:gd name="connsiteX134" fmla="*/ 324736 w 523875"/>
                  <a:gd name="connsiteY134" fmla="*/ 7144 h 447675"/>
                  <a:gd name="connsiteX135" fmla="*/ 332203 w 523875"/>
                  <a:gd name="connsiteY135" fmla="*/ 7287 h 447675"/>
                  <a:gd name="connsiteX136" fmla="*/ 341338 w 523875"/>
                  <a:gd name="connsiteY136" fmla="*/ 9106 h 447675"/>
                  <a:gd name="connsiteX137" fmla="*/ 349253 w 523875"/>
                  <a:gd name="connsiteY137" fmla="*/ 14002 h 447675"/>
                  <a:gd name="connsiteX138" fmla="*/ 355911 w 523875"/>
                  <a:gd name="connsiteY138" fmla="*/ 21108 h 447675"/>
                  <a:gd name="connsiteX139" fmla="*/ 366798 w 523875"/>
                  <a:gd name="connsiteY139" fmla="*/ 38767 h 447675"/>
                  <a:gd name="connsiteX140" fmla="*/ 375980 w 523875"/>
                  <a:gd name="connsiteY140" fmla="*/ 47635 h 447675"/>
                  <a:gd name="connsiteX141" fmla="*/ 387267 w 523875"/>
                  <a:gd name="connsiteY141" fmla="*/ 5205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23875" h="447675">
                    <a:moveTo>
                      <a:pt x="397250" y="53959"/>
                    </a:moveTo>
                    <a:lnTo>
                      <a:pt x="409518" y="52807"/>
                    </a:lnTo>
                    <a:lnTo>
                      <a:pt x="424777" y="90297"/>
                    </a:lnTo>
                    <a:lnTo>
                      <a:pt x="440512" y="107223"/>
                    </a:lnTo>
                    <a:lnTo>
                      <a:pt x="458371" y="119510"/>
                    </a:lnTo>
                    <a:lnTo>
                      <a:pt x="467230" y="128302"/>
                    </a:lnTo>
                    <a:lnTo>
                      <a:pt x="471564" y="136036"/>
                    </a:lnTo>
                    <a:lnTo>
                      <a:pt x="473955" y="143675"/>
                    </a:lnTo>
                    <a:lnTo>
                      <a:pt x="473354" y="166935"/>
                    </a:lnTo>
                    <a:lnTo>
                      <a:pt x="478974" y="175251"/>
                    </a:lnTo>
                    <a:lnTo>
                      <a:pt x="507502" y="206969"/>
                    </a:lnTo>
                    <a:lnTo>
                      <a:pt x="514817" y="217570"/>
                    </a:lnTo>
                    <a:lnTo>
                      <a:pt x="517684" y="226552"/>
                    </a:lnTo>
                    <a:lnTo>
                      <a:pt x="512826" y="239887"/>
                    </a:lnTo>
                    <a:lnTo>
                      <a:pt x="511426" y="247383"/>
                    </a:lnTo>
                    <a:lnTo>
                      <a:pt x="513550" y="256966"/>
                    </a:lnTo>
                    <a:lnTo>
                      <a:pt x="516664" y="262681"/>
                    </a:lnTo>
                    <a:lnTo>
                      <a:pt x="522694" y="268719"/>
                    </a:lnTo>
                    <a:lnTo>
                      <a:pt x="505701" y="280407"/>
                    </a:lnTo>
                    <a:lnTo>
                      <a:pt x="497405" y="283293"/>
                    </a:lnTo>
                    <a:lnTo>
                      <a:pt x="473955" y="288665"/>
                    </a:lnTo>
                    <a:lnTo>
                      <a:pt x="462439" y="292608"/>
                    </a:lnTo>
                    <a:lnTo>
                      <a:pt x="451771" y="298161"/>
                    </a:lnTo>
                    <a:lnTo>
                      <a:pt x="441169" y="307248"/>
                    </a:lnTo>
                    <a:lnTo>
                      <a:pt x="433054" y="318602"/>
                    </a:lnTo>
                    <a:lnTo>
                      <a:pt x="427434" y="331975"/>
                    </a:lnTo>
                    <a:lnTo>
                      <a:pt x="426634" y="352330"/>
                    </a:lnTo>
                    <a:lnTo>
                      <a:pt x="429835" y="369770"/>
                    </a:lnTo>
                    <a:lnTo>
                      <a:pt x="439417" y="399660"/>
                    </a:lnTo>
                    <a:lnTo>
                      <a:pt x="440046" y="410042"/>
                    </a:lnTo>
                    <a:lnTo>
                      <a:pt x="435112" y="418757"/>
                    </a:lnTo>
                    <a:lnTo>
                      <a:pt x="429654" y="425044"/>
                    </a:lnTo>
                    <a:lnTo>
                      <a:pt x="401041" y="441560"/>
                    </a:lnTo>
                    <a:lnTo>
                      <a:pt x="393049" y="443274"/>
                    </a:lnTo>
                    <a:lnTo>
                      <a:pt x="386858" y="442379"/>
                    </a:lnTo>
                    <a:lnTo>
                      <a:pt x="379933" y="439141"/>
                    </a:lnTo>
                    <a:lnTo>
                      <a:pt x="374256" y="430806"/>
                    </a:lnTo>
                    <a:lnTo>
                      <a:pt x="370713" y="423262"/>
                    </a:lnTo>
                    <a:lnTo>
                      <a:pt x="366398" y="416414"/>
                    </a:lnTo>
                    <a:lnTo>
                      <a:pt x="361140" y="413214"/>
                    </a:lnTo>
                    <a:lnTo>
                      <a:pt x="354854" y="413271"/>
                    </a:lnTo>
                    <a:lnTo>
                      <a:pt x="341795" y="417681"/>
                    </a:lnTo>
                    <a:lnTo>
                      <a:pt x="334518" y="417100"/>
                    </a:lnTo>
                    <a:lnTo>
                      <a:pt x="325536" y="413509"/>
                    </a:lnTo>
                    <a:lnTo>
                      <a:pt x="313696" y="406365"/>
                    </a:lnTo>
                    <a:lnTo>
                      <a:pt x="304467" y="402879"/>
                    </a:lnTo>
                    <a:lnTo>
                      <a:pt x="295275" y="402984"/>
                    </a:lnTo>
                    <a:lnTo>
                      <a:pt x="284931" y="407003"/>
                    </a:lnTo>
                    <a:lnTo>
                      <a:pt x="256013" y="424901"/>
                    </a:lnTo>
                    <a:lnTo>
                      <a:pt x="246926" y="426501"/>
                    </a:lnTo>
                    <a:lnTo>
                      <a:pt x="236677" y="423891"/>
                    </a:lnTo>
                    <a:lnTo>
                      <a:pt x="198568" y="401526"/>
                    </a:lnTo>
                    <a:lnTo>
                      <a:pt x="186252" y="388696"/>
                    </a:lnTo>
                    <a:lnTo>
                      <a:pt x="181032" y="377533"/>
                    </a:lnTo>
                    <a:lnTo>
                      <a:pt x="178746" y="364998"/>
                    </a:lnTo>
                    <a:lnTo>
                      <a:pt x="179108" y="351273"/>
                    </a:lnTo>
                    <a:lnTo>
                      <a:pt x="181632" y="333556"/>
                    </a:lnTo>
                    <a:lnTo>
                      <a:pt x="186252" y="316897"/>
                    </a:lnTo>
                    <a:lnTo>
                      <a:pt x="195310" y="291979"/>
                    </a:lnTo>
                    <a:lnTo>
                      <a:pt x="195434" y="283940"/>
                    </a:lnTo>
                    <a:lnTo>
                      <a:pt x="192176" y="277559"/>
                    </a:lnTo>
                    <a:lnTo>
                      <a:pt x="185490" y="270596"/>
                    </a:lnTo>
                    <a:lnTo>
                      <a:pt x="177108" y="266062"/>
                    </a:lnTo>
                    <a:lnTo>
                      <a:pt x="168888" y="266852"/>
                    </a:lnTo>
                    <a:lnTo>
                      <a:pt x="161306" y="270767"/>
                    </a:lnTo>
                    <a:lnTo>
                      <a:pt x="144856" y="284540"/>
                    </a:lnTo>
                    <a:lnTo>
                      <a:pt x="132712" y="288693"/>
                    </a:lnTo>
                    <a:lnTo>
                      <a:pt x="118110" y="289360"/>
                    </a:lnTo>
                    <a:lnTo>
                      <a:pt x="52207" y="277387"/>
                    </a:lnTo>
                    <a:lnTo>
                      <a:pt x="13068" y="261404"/>
                    </a:lnTo>
                    <a:lnTo>
                      <a:pt x="18355" y="252603"/>
                    </a:lnTo>
                    <a:lnTo>
                      <a:pt x="23908" y="239992"/>
                    </a:lnTo>
                    <a:lnTo>
                      <a:pt x="25289" y="233667"/>
                    </a:lnTo>
                    <a:lnTo>
                      <a:pt x="24746" y="227838"/>
                    </a:lnTo>
                    <a:lnTo>
                      <a:pt x="22136" y="221866"/>
                    </a:lnTo>
                    <a:lnTo>
                      <a:pt x="7944" y="199301"/>
                    </a:lnTo>
                    <a:lnTo>
                      <a:pt x="7144" y="196006"/>
                    </a:lnTo>
                    <a:lnTo>
                      <a:pt x="8344" y="192538"/>
                    </a:lnTo>
                    <a:lnTo>
                      <a:pt x="11544" y="188023"/>
                    </a:lnTo>
                    <a:lnTo>
                      <a:pt x="18888" y="179918"/>
                    </a:lnTo>
                    <a:lnTo>
                      <a:pt x="27737" y="165602"/>
                    </a:lnTo>
                    <a:lnTo>
                      <a:pt x="35404" y="146390"/>
                    </a:lnTo>
                    <a:lnTo>
                      <a:pt x="38243" y="143647"/>
                    </a:lnTo>
                    <a:lnTo>
                      <a:pt x="42691" y="144313"/>
                    </a:lnTo>
                    <a:lnTo>
                      <a:pt x="47482" y="147685"/>
                    </a:lnTo>
                    <a:lnTo>
                      <a:pt x="59598" y="159715"/>
                    </a:lnTo>
                    <a:lnTo>
                      <a:pt x="67418" y="164887"/>
                    </a:lnTo>
                    <a:lnTo>
                      <a:pt x="74933" y="168031"/>
                    </a:lnTo>
                    <a:lnTo>
                      <a:pt x="83858" y="169726"/>
                    </a:lnTo>
                    <a:lnTo>
                      <a:pt x="101908" y="171107"/>
                    </a:lnTo>
                    <a:lnTo>
                      <a:pt x="109585" y="172726"/>
                    </a:lnTo>
                    <a:lnTo>
                      <a:pt x="116205" y="175651"/>
                    </a:lnTo>
                    <a:lnTo>
                      <a:pt x="121587" y="179356"/>
                    </a:lnTo>
                    <a:lnTo>
                      <a:pt x="125921" y="183128"/>
                    </a:lnTo>
                    <a:lnTo>
                      <a:pt x="129788" y="183975"/>
                    </a:lnTo>
                    <a:lnTo>
                      <a:pt x="133579" y="181623"/>
                    </a:lnTo>
                    <a:lnTo>
                      <a:pt x="138265" y="173727"/>
                    </a:lnTo>
                    <a:lnTo>
                      <a:pt x="140313" y="166640"/>
                    </a:lnTo>
                    <a:lnTo>
                      <a:pt x="140665" y="160049"/>
                    </a:lnTo>
                    <a:lnTo>
                      <a:pt x="140037" y="154705"/>
                    </a:lnTo>
                    <a:lnTo>
                      <a:pt x="141189" y="151181"/>
                    </a:lnTo>
                    <a:lnTo>
                      <a:pt x="144923" y="150152"/>
                    </a:lnTo>
                    <a:lnTo>
                      <a:pt x="149381" y="152105"/>
                    </a:lnTo>
                    <a:lnTo>
                      <a:pt x="160239" y="158591"/>
                    </a:lnTo>
                    <a:lnTo>
                      <a:pt x="195834" y="175050"/>
                    </a:lnTo>
                    <a:lnTo>
                      <a:pt x="206159" y="178222"/>
                    </a:lnTo>
                    <a:lnTo>
                      <a:pt x="214484" y="178670"/>
                    </a:lnTo>
                    <a:lnTo>
                      <a:pt x="221570" y="175565"/>
                    </a:lnTo>
                    <a:lnTo>
                      <a:pt x="227829" y="169659"/>
                    </a:lnTo>
                    <a:lnTo>
                      <a:pt x="232477" y="162220"/>
                    </a:lnTo>
                    <a:lnTo>
                      <a:pt x="235477" y="153181"/>
                    </a:lnTo>
                    <a:lnTo>
                      <a:pt x="235839" y="145256"/>
                    </a:lnTo>
                    <a:lnTo>
                      <a:pt x="234420" y="136789"/>
                    </a:lnTo>
                    <a:lnTo>
                      <a:pt x="230286" y="127159"/>
                    </a:lnTo>
                    <a:lnTo>
                      <a:pt x="212084" y="94983"/>
                    </a:lnTo>
                    <a:lnTo>
                      <a:pt x="208817" y="85525"/>
                    </a:lnTo>
                    <a:lnTo>
                      <a:pt x="210455" y="77305"/>
                    </a:lnTo>
                    <a:lnTo>
                      <a:pt x="216503" y="69228"/>
                    </a:lnTo>
                    <a:lnTo>
                      <a:pt x="230153" y="63113"/>
                    </a:lnTo>
                    <a:lnTo>
                      <a:pt x="239763" y="62770"/>
                    </a:lnTo>
                    <a:lnTo>
                      <a:pt x="248888" y="65256"/>
                    </a:lnTo>
                    <a:lnTo>
                      <a:pt x="277949" y="85563"/>
                    </a:lnTo>
                    <a:lnTo>
                      <a:pt x="283331" y="87392"/>
                    </a:lnTo>
                    <a:lnTo>
                      <a:pt x="288017" y="85344"/>
                    </a:lnTo>
                    <a:lnTo>
                      <a:pt x="293475" y="78953"/>
                    </a:lnTo>
                    <a:lnTo>
                      <a:pt x="300409" y="67142"/>
                    </a:lnTo>
                    <a:lnTo>
                      <a:pt x="306686" y="60370"/>
                    </a:lnTo>
                    <a:lnTo>
                      <a:pt x="312944" y="56350"/>
                    </a:lnTo>
                    <a:lnTo>
                      <a:pt x="318668" y="54540"/>
                    </a:lnTo>
                    <a:lnTo>
                      <a:pt x="322402" y="51797"/>
                    </a:lnTo>
                    <a:lnTo>
                      <a:pt x="323593" y="46892"/>
                    </a:lnTo>
                    <a:lnTo>
                      <a:pt x="322536" y="40310"/>
                    </a:lnTo>
                    <a:lnTo>
                      <a:pt x="316535" y="26270"/>
                    </a:lnTo>
                    <a:lnTo>
                      <a:pt x="315116" y="12125"/>
                    </a:lnTo>
                    <a:lnTo>
                      <a:pt x="324736" y="7144"/>
                    </a:lnTo>
                    <a:lnTo>
                      <a:pt x="332203" y="7287"/>
                    </a:lnTo>
                    <a:lnTo>
                      <a:pt x="341338" y="9106"/>
                    </a:lnTo>
                    <a:lnTo>
                      <a:pt x="349253" y="14002"/>
                    </a:lnTo>
                    <a:lnTo>
                      <a:pt x="355911" y="21108"/>
                    </a:lnTo>
                    <a:lnTo>
                      <a:pt x="366798" y="38767"/>
                    </a:lnTo>
                    <a:lnTo>
                      <a:pt x="375980" y="47635"/>
                    </a:lnTo>
                    <a:lnTo>
                      <a:pt x="387267" y="5205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28" name="Freeform: Shape 27">
                <a:extLst>
                  <a:ext uri="{FF2B5EF4-FFF2-40B4-BE49-F238E27FC236}">
                    <a16:creationId xmlns="" xmlns:a16="http://schemas.microsoft.com/office/drawing/2014/main" id="{A93E967C-5E1D-4E72-861D-C928B4C85DFE}"/>
                  </a:ext>
                </a:extLst>
              </p:cNvPr>
              <p:cNvSpPr/>
              <p:nvPr/>
            </p:nvSpPr>
            <p:spPr>
              <a:xfrm>
                <a:off x="5674932" y="2684593"/>
                <a:ext cx="438150" cy="371475"/>
              </a:xfrm>
              <a:custGeom>
                <a:avLst/>
                <a:gdLst>
                  <a:gd name="connsiteX0" fmla="*/ 145047 w 438150"/>
                  <a:gd name="connsiteY0" fmla="*/ 82934 h 371475"/>
                  <a:gd name="connsiteX1" fmla="*/ 159982 w 438150"/>
                  <a:gd name="connsiteY1" fmla="*/ 81982 h 371475"/>
                  <a:gd name="connsiteX2" fmla="*/ 167183 w 438150"/>
                  <a:gd name="connsiteY2" fmla="*/ 82229 h 371475"/>
                  <a:gd name="connsiteX3" fmla="*/ 203759 w 438150"/>
                  <a:gd name="connsiteY3" fmla="*/ 92678 h 371475"/>
                  <a:gd name="connsiteX4" fmla="*/ 212274 w 438150"/>
                  <a:gd name="connsiteY4" fmla="*/ 93145 h 371475"/>
                  <a:gd name="connsiteX5" fmla="*/ 219485 w 438150"/>
                  <a:gd name="connsiteY5" fmla="*/ 91154 h 371475"/>
                  <a:gd name="connsiteX6" fmla="*/ 219561 w 438150"/>
                  <a:gd name="connsiteY6" fmla="*/ 73857 h 371475"/>
                  <a:gd name="connsiteX7" fmla="*/ 218294 w 438150"/>
                  <a:gd name="connsiteY7" fmla="*/ 62370 h 371475"/>
                  <a:gd name="connsiteX8" fmla="*/ 215370 w 438150"/>
                  <a:gd name="connsiteY8" fmla="*/ 57360 h 371475"/>
                  <a:gd name="connsiteX9" fmla="*/ 212236 w 438150"/>
                  <a:gd name="connsiteY9" fmla="*/ 53883 h 371475"/>
                  <a:gd name="connsiteX10" fmla="*/ 208864 w 438150"/>
                  <a:gd name="connsiteY10" fmla="*/ 48330 h 371475"/>
                  <a:gd name="connsiteX11" fmla="*/ 238097 w 438150"/>
                  <a:gd name="connsiteY11" fmla="*/ 43434 h 371475"/>
                  <a:gd name="connsiteX12" fmla="*/ 264357 w 438150"/>
                  <a:gd name="connsiteY12" fmla="*/ 45272 h 371475"/>
                  <a:gd name="connsiteX13" fmla="*/ 276168 w 438150"/>
                  <a:gd name="connsiteY13" fmla="*/ 48587 h 371475"/>
                  <a:gd name="connsiteX14" fmla="*/ 285483 w 438150"/>
                  <a:gd name="connsiteY14" fmla="*/ 53607 h 371475"/>
                  <a:gd name="connsiteX15" fmla="*/ 293284 w 438150"/>
                  <a:gd name="connsiteY15" fmla="*/ 59684 h 371475"/>
                  <a:gd name="connsiteX16" fmla="*/ 299085 w 438150"/>
                  <a:gd name="connsiteY16" fmla="*/ 67199 h 371475"/>
                  <a:gd name="connsiteX17" fmla="*/ 303019 w 438150"/>
                  <a:gd name="connsiteY17" fmla="*/ 74743 h 371475"/>
                  <a:gd name="connsiteX18" fmla="*/ 305153 w 438150"/>
                  <a:gd name="connsiteY18" fmla="*/ 81515 h 371475"/>
                  <a:gd name="connsiteX19" fmla="*/ 305753 w 438150"/>
                  <a:gd name="connsiteY19" fmla="*/ 87344 h 371475"/>
                  <a:gd name="connsiteX20" fmla="*/ 304819 w 438150"/>
                  <a:gd name="connsiteY20" fmla="*/ 92364 h 371475"/>
                  <a:gd name="connsiteX21" fmla="*/ 295332 w 438150"/>
                  <a:gd name="connsiteY21" fmla="*/ 109690 h 371475"/>
                  <a:gd name="connsiteX22" fmla="*/ 293827 w 438150"/>
                  <a:gd name="connsiteY22" fmla="*/ 117043 h 371475"/>
                  <a:gd name="connsiteX23" fmla="*/ 294494 w 438150"/>
                  <a:gd name="connsiteY23" fmla="*/ 124435 h 371475"/>
                  <a:gd name="connsiteX24" fmla="*/ 298218 w 438150"/>
                  <a:gd name="connsiteY24" fmla="*/ 132617 h 371475"/>
                  <a:gd name="connsiteX25" fmla="*/ 304895 w 438150"/>
                  <a:gd name="connsiteY25" fmla="*/ 139341 h 371475"/>
                  <a:gd name="connsiteX26" fmla="*/ 339795 w 438150"/>
                  <a:gd name="connsiteY26" fmla="*/ 163392 h 371475"/>
                  <a:gd name="connsiteX27" fmla="*/ 347053 w 438150"/>
                  <a:gd name="connsiteY27" fmla="*/ 172355 h 371475"/>
                  <a:gd name="connsiteX28" fmla="*/ 351473 w 438150"/>
                  <a:gd name="connsiteY28" fmla="*/ 181461 h 371475"/>
                  <a:gd name="connsiteX29" fmla="*/ 357321 w 438150"/>
                  <a:gd name="connsiteY29" fmla="*/ 200854 h 371475"/>
                  <a:gd name="connsiteX30" fmla="*/ 361540 w 438150"/>
                  <a:gd name="connsiteY30" fmla="*/ 209607 h 371475"/>
                  <a:gd name="connsiteX31" fmla="*/ 368589 w 438150"/>
                  <a:gd name="connsiteY31" fmla="*/ 220313 h 371475"/>
                  <a:gd name="connsiteX32" fmla="*/ 373504 w 438150"/>
                  <a:gd name="connsiteY32" fmla="*/ 225095 h 371475"/>
                  <a:gd name="connsiteX33" fmla="*/ 379467 w 438150"/>
                  <a:gd name="connsiteY33" fmla="*/ 228238 h 371475"/>
                  <a:gd name="connsiteX34" fmla="*/ 385648 w 438150"/>
                  <a:gd name="connsiteY34" fmla="*/ 229972 h 371475"/>
                  <a:gd name="connsiteX35" fmla="*/ 393668 w 438150"/>
                  <a:gd name="connsiteY35" fmla="*/ 233315 h 371475"/>
                  <a:gd name="connsiteX36" fmla="*/ 400593 w 438150"/>
                  <a:gd name="connsiteY36" fmla="*/ 237296 h 371475"/>
                  <a:gd name="connsiteX37" fmla="*/ 414128 w 438150"/>
                  <a:gd name="connsiteY37" fmla="*/ 252136 h 371475"/>
                  <a:gd name="connsiteX38" fmla="*/ 424120 w 438150"/>
                  <a:gd name="connsiteY38" fmla="*/ 286731 h 371475"/>
                  <a:gd name="connsiteX39" fmla="*/ 437960 w 438150"/>
                  <a:gd name="connsiteY39" fmla="*/ 320383 h 371475"/>
                  <a:gd name="connsiteX40" fmla="*/ 422996 w 438150"/>
                  <a:gd name="connsiteY40" fmla="*/ 318306 h 371475"/>
                  <a:gd name="connsiteX41" fmla="*/ 407508 w 438150"/>
                  <a:gd name="connsiteY41" fmla="*/ 310439 h 371475"/>
                  <a:gd name="connsiteX42" fmla="*/ 402784 w 438150"/>
                  <a:gd name="connsiteY42" fmla="*/ 310286 h 371475"/>
                  <a:gd name="connsiteX43" fmla="*/ 397440 w 438150"/>
                  <a:gd name="connsiteY43" fmla="*/ 311982 h 371475"/>
                  <a:gd name="connsiteX44" fmla="*/ 383057 w 438150"/>
                  <a:gd name="connsiteY44" fmla="*/ 320326 h 371475"/>
                  <a:gd name="connsiteX45" fmla="*/ 379867 w 438150"/>
                  <a:gd name="connsiteY45" fmla="*/ 323231 h 371475"/>
                  <a:gd name="connsiteX46" fmla="*/ 379238 w 438150"/>
                  <a:gd name="connsiteY46" fmla="*/ 326041 h 371475"/>
                  <a:gd name="connsiteX47" fmla="*/ 380000 w 438150"/>
                  <a:gd name="connsiteY47" fmla="*/ 330051 h 371475"/>
                  <a:gd name="connsiteX48" fmla="*/ 382391 w 438150"/>
                  <a:gd name="connsiteY48" fmla="*/ 336690 h 371475"/>
                  <a:gd name="connsiteX49" fmla="*/ 384162 w 438150"/>
                  <a:gd name="connsiteY49" fmla="*/ 344329 h 371475"/>
                  <a:gd name="connsiteX50" fmla="*/ 384924 w 438150"/>
                  <a:gd name="connsiteY50" fmla="*/ 352244 h 371475"/>
                  <a:gd name="connsiteX51" fmla="*/ 383982 w 438150"/>
                  <a:gd name="connsiteY51" fmla="*/ 358959 h 371475"/>
                  <a:gd name="connsiteX52" fmla="*/ 380448 w 438150"/>
                  <a:gd name="connsiteY52" fmla="*/ 363464 h 371475"/>
                  <a:gd name="connsiteX53" fmla="*/ 375133 w 438150"/>
                  <a:gd name="connsiteY53" fmla="*/ 365522 h 371475"/>
                  <a:gd name="connsiteX54" fmla="*/ 366313 w 438150"/>
                  <a:gd name="connsiteY54" fmla="*/ 363998 h 371475"/>
                  <a:gd name="connsiteX55" fmla="*/ 358331 w 438150"/>
                  <a:gd name="connsiteY55" fmla="*/ 359416 h 371475"/>
                  <a:gd name="connsiteX56" fmla="*/ 334994 w 438150"/>
                  <a:gd name="connsiteY56" fmla="*/ 340185 h 371475"/>
                  <a:gd name="connsiteX57" fmla="*/ 328279 w 438150"/>
                  <a:gd name="connsiteY57" fmla="*/ 336394 h 371475"/>
                  <a:gd name="connsiteX58" fmla="*/ 322593 w 438150"/>
                  <a:gd name="connsiteY58" fmla="*/ 335518 h 371475"/>
                  <a:gd name="connsiteX59" fmla="*/ 318297 w 438150"/>
                  <a:gd name="connsiteY59" fmla="*/ 335890 h 371475"/>
                  <a:gd name="connsiteX60" fmla="*/ 309667 w 438150"/>
                  <a:gd name="connsiteY60" fmla="*/ 344395 h 371475"/>
                  <a:gd name="connsiteX61" fmla="*/ 298361 w 438150"/>
                  <a:gd name="connsiteY61" fmla="*/ 344186 h 371475"/>
                  <a:gd name="connsiteX62" fmla="*/ 287598 w 438150"/>
                  <a:gd name="connsiteY62" fmla="*/ 341376 h 371475"/>
                  <a:gd name="connsiteX63" fmla="*/ 272225 w 438150"/>
                  <a:gd name="connsiteY63" fmla="*/ 335785 h 371475"/>
                  <a:gd name="connsiteX64" fmla="*/ 209236 w 438150"/>
                  <a:gd name="connsiteY64" fmla="*/ 303495 h 371475"/>
                  <a:gd name="connsiteX65" fmla="*/ 168155 w 438150"/>
                  <a:gd name="connsiteY65" fmla="*/ 274901 h 371475"/>
                  <a:gd name="connsiteX66" fmla="*/ 161182 w 438150"/>
                  <a:gd name="connsiteY66" fmla="*/ 268138 h 371475"/>
                  <a:gd name="connsiteX67" fmla="*/ 147371 w 438150"/>
                  <a:gd name="connsiteY67" fmla="*/ 248221 h 371475"/>
                  <a:gd name="connsiteX68" fmla="*/ 141923 w 438150"/>
                  <a:gd name="connsiteY68" fmla="*/ 243792 h 371475"/>
                  <a:gd name="connsiteX69" fmla="*/ 135855 w 438150"/>
                  <a:gd name="connsiteY69" fmla="*/ 241802 h 371475"/>
                  <a:gd name="connsiteX70" fmla="*/ 126111 w 438150"/>
                  <a:gd name="connsiteY70" fmla="*/ 243354 h 371475"/>
                  <a:gd name="connsiteX71" fmla="*/ 113529 w 438150"/>
                  <a:gd name="connsiteY71" fmla="*/ 248555 h 371475"/>
                  <a:gd name="connsiteX72" fmla="*/ 105242 w 438150"/>
                  <a:gd name="connsiteY72" fmla="*/ 248879 h 371475"/>
                  <a:gd name="connsiteX73" fmla="*/ 50463 w 438150"/>
                  <a:gd name="connsiteY73" fmla="*/ 241764 h 371475"/>
                  <a:gd name="connsiteX74" fmla="*/ 42148 w 438150"/>
                  <a:gd name="connsiteY74" fmla="*/ 238716 h 371475"/>
                  <a:gd name="connsiteX75" fmla="*/ 22470 w 438150"/>
                  <a:gd name="connsiteY75" fmla="*/ 228762 h 371475"/>
                  <a:gd name="connsiteX76" fmla="*/ 9135 w 438150"/>
                  <a:gd name="connsiteY76" fmla="*/ 225800 h 371475"/>
                  <a:gd name="connsiteX77" fmla="*/ 7144 w 438150"/>
                  <a:gd name="connsiteY77" fmla="*/ 212303 h 371475"/>
                  <a:gd name="connsiteX78" fmla="*/ 7763 w 438150"/>
                  <a:gd name="connsiteY78" fmla="*/ 193234 h 371475"/>
                  <a:gd name="connsiteX79" fmla="*/ 11097 w 438150"/>
                  <a:gd name="connsiteY79" fmla="*/ 183699 h 371475"/>
                  <a:gd name="connsiteX80" fmla="*/ 15354 w 438150"/>
                  <a:gd name="connsiteY80" fmla="*/ 178899 h 371475"/>
                  <a:gd name="connsiteX81" fmla="*/ 20946 w 438150"/>
                  <a:gd name="connsiteY81" fmla="*/ 176584 h 371475"/>
                  <a:gd name="connsiteX82" fmla="*/ 27870 w 438150"/>
                  <a:gd name="connsiteY82" fmla="*/ 175984 h 371475"/>
                  <a:gd name="connsiteX83" fmla="*/ 65399 w 438150"/>
                  <a:gd name="connsiteY83" fmla="*/ 177984 h 371475"/>
                  <a:gd name="connsiteX84" fmla="*/ 74190 w 438150"/>
                  <a:gd name="connsiteY84" fmla="*/ 176593 h 371475"/>
                  <a:gd name="connsiteX85" fmla="*/ 82401 w 438150"/>
                  <a:gd name="connsiteY85" fmla="*/ 173765 h 371475"/>
                  <a:gd name="connsiteX86" fmla="*/ 90726 w 438150"/>
                  <a:gd name="connsiteY86" fmla="*/ 168907 h 371475"/>
                  <a:gd name="connsiteX87" fmla="*/ 97127 w 438150"/>
                  <a:gd name="connsiteY87" fmla="*/ 162830 h 371475"/>
                  <a:gd name="connsiteX88" fmla="*/ 99051 w 438150"/>
                  <a:gd name="connsiteY88" fmla="*/ 160249 h 371475"/>
                  <a:gd name="connsiteX89" fmla="*/ 109728 w 438150"/>
                  <a:gd name="connsiteY89" fmla="*/ 158544 h 371475"/>
                  <a:gd name="connsiteX90" fmla="*/ 111528 w 438150"/>
                  <a:gd name="connsiteY90" fmla="*/ 153543 h 371475"/>
                  <a:gd name="connsiteX91" fmla="*/ 114748 w 438150"/>
                  <a:gd name="connsiteY91" fmla="*/ 149085 h 371475"/>
                  <a:gd name="connsiteX92" fmla="*/ 116586 w 438150"/>
                  <a:gd name="connsiteY92" fmla="*/ 148380 h 371475"/>
                  <a:gd name="connsiteX93" fmla="*/ 115653 w 438150"/>
                  <a:gd name="connsiteY93" fmla="*/ 142380 h 371475"/>
                  <a:gd name="connsiteX94" fmla="*/ 113862 w 438150"/>
                  <a:gd name="connsiteY94" fmla="*/ 139713 h 371475"/>
                  <a:gd name="connsiteX95" fmla="*/ 82477 w 438150"/>
                  <a:gd name="connsiteY95" fmla="*/ 118034 h 371475"/>
                  <a:gd name="connsiteX96" fmla="*/ 78486 w 438150"/>
                  <a:gd name="connsiteY96" fmla="*/ 112166 h 371475"/>
                  <a:gd name="connsiteX97" fmla="*/ 75190 w 438150"/>
                  <a:gd name="connsiteY97" fmla="*/ 110328 h 371475"/>
                  <a:gd name="connsiteX98" fmla="*/ 39453 w 438150"/>
                  <a:gd name="connsiteY98" fmla="*/ 70475 h 371475"/>
                  <a:gd name="connsiteX99" fmla="*/ 35205 w 438150"/>
                  <a:gd name="connsiteY99" fmla="*/ 58255 h 371475"/>
                  <a:gd name="connsiteX100" fmla="*/ 30118 w 438150"/>
                  <a:gd name="connsiteY100" fmla="*/ 49806 h 371475"/>
                  <a:gd name="connsiteX101" fmla="*/ 25118 w 438150"/>
                  <a:gd name="connsiteY101" fmla="*/ 43453 h 371475"/>
                  <a:gd name="connsiteX102" fmla="*/ 25337 w 438150"/>
                  <a:gd name="connsiteY102" fmla="*/ 35881 h 371475"/>
                  <a:gd name="connsiteX103" fmla="*/ 25080 w 438150"/>
                  <a:gd name="connsiteY103" fmla="*/ 32633 h 371475"/>
                  <a:gd name="connsiteX104" fmla="*/ 25813 w 438150"/>
                  <a:gd name="connsiteY104" fmla="*/ 25517 h 371475"/>
                  <a:gd name="connsiteX105" fmla="*/ 37348 w 438150"/>
                  <a:gd name="connsiteY105" fmla="*/ 7144 h 371475"/>
                  <a:gd name="connsiteX106" fmla="*/ 42272 w 438150"/>
                  <a:gd name="connsiteY106" fmla="*/ 20422 h 371475"/>
                  <a:gd name="connsiteX107" fmla="*/ 45673 w 438150"/>
                  <a:gd name="connsiteY107" fmla="*/ 24098 h 371475"/>
                  <a:gd name="connsiteX108" fmla="*/ 51807 w 438150"/>
                  <a:gd name="connsiteY108" fmla="*/ 29156 h 371475"/>
                  <a:gd name="connsiteX109" fmla="*/ 94660 w 438150"/>
                  <a:gd name="connsiteY109" fmla="*/ 49863 h 371475"/>
                  <a:gd name="connsiteX110" fmla="*/ 126111 w 438150"/>
                  <a:gd name="connsiteY110" fmla="*/ 76848 h 371475"/>
                  <a:gd name="connsiteX111" fmla="*/ 135922 w 438150"/>
                  <a:gd name="connsiteY111" fmla="*/ 8119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38150" h="371475">
                    <a:moveTo>
                      <a:pt x="145047" y="82934"/>
                    </a:moveTo>
                    <a:lnTo>
                      <a:pt x="159982" y="81982"/>
                    </a:lnTo>
                    <a:lnTo>
                      <a:pt x="167183" y="82229"/>
                    </a:lnTo>
                    <a:lnTo>
                      <a:pt x="203759" y="92678"/>
                    </a:lnTo>
                    <a:lnTo>
                      <a:pt x="212274" y="93145"/>
                    </a:lnTo>
                    <a:lnTo>
                      <a:pt x="219485" y="91154"/>
                    </a:lnTo>
                    <a:lnTo>
                      <a:pt x="219561" y="73857"/>
                    </a:lnTo>
                    <a:lnTo>
                      <a:pt x="218294" y="62370"/>
                    </a:lnTo>
                    <a:lnTo>
                      <a:pt x="215370" y="57360"/>
                    </a:lnTo>
                    <a:lnTo>
                      <a:pt x="212236" y="53883"/>
                    </a:lnTo>
                    <a:lnTo>
                      <a:pt x="208864" y="48330"/>
                    </a:lnTo>
                    <a:lnTo>
                      <a:pt x="238097" y="43434"/>
                    </a:lnTo>
                    <a:lnTo>
                      <a:pt x="264357" y="45272"/>
                    </a:lnTo>
                    <a:lnTo>
                      <a:pt x="276168" y="48587"/>
                    </a:lnTo>
                    <a:lnTo>
                      <a:pt x="285483" y="53607"/>
                    </a:lnTo>
                    <a:lnTo>
                      <a:pt x="293284" y="59684"/>
                    </a:lnTo>
                    <a:lnTo>
                      <a:pt x="299085" y="67199"/>
                    </a:lnTo>
                    <a:lnTo>
                      <a:pt x="303019" y="74743"/>
                    </a:lnTo>
                    <a:lnTo>
                      <a:pt x="305153" y="81515"/>
                    </a:lnTo>
                    <a:lnTo>
                      <a:pt x="305753" y="87344"/>
                    </a:lnTo>
                    <a:lnTo>
                      <a:pt x="304819" y="92364"/>
                    </a:lnTo>
                    <a:lnTo>
                      <a:pt x="295332" y="109690"/>
                    </a:lnTo>
                    <a:lnTo>
                      <a:pt x="293827" y="117043"/>
                    </a:lnTo>
                    <a:lnTo>
                      <a:pt x="294494" y="124435"/>
                    </a:lnTo>
                    <a:lnTo>
                      <a:pt x="298218" y="132617"/>
                    </a:lnTo>
                    <a:lnTo>
                      <a:pt x="304895" y="139341"/>
                    </a:lnTo>
                    <a:lnTo>
                      <a:pt x="339795" y="163392"/>
                    </a:lnTo>
                    <a:lnTo>
                      <a:pt x="347053" y="172355"/>
                    </a:lnTo>
                    <a:lnTo>
                      <a:pt x="351473" y="181461"/>
                    </a:lnTo>
                    <a:lnTo>
                      <a:pt x="357321" y="200854"/>
                    </a:lnTo>
                    <a:lnTo>
                      <a:pt x="361540" y="209607"/>
                    </a:lnTo>
                    <a:lnTo>
                      <a:pt x="368589" y="220313"/>
                    </a:lnTo>
                    <a:lnTo>
                      <a:pt x="373504" y="225095"/>
                    </a:lnTo>
                    <a:lnTo>
                      <a:pt x="379467" y="228238"/>
                    </a:lnTo>
                    <a:lnTo>
                      <a:pt x="385648" y="229972"/>
                    </a:lnTo>
                    <a:lnTo>
                      <a:pt x="393668" y="233315"/>
                    </a:lnTo>
                    <a:lnTo>
                      <a:pt x="400593" y="237296"/>
                    </a:lnTo>
                    <a:lnTo>
                      <a:pt x="414128" y="252136"/>
                    </a:lnTo>
                    <a:lnTo>
                      <a:pt x="424120" y="286731"/>
                    </a:lnTo>
                    <a:lnTo>
                      <a:pt x="437960" y="320383"/>
                    </a:lnTo>
                    <a:lnTo>
                      <a:pt x="422996" y="318306"/>
                    </a:lnTo>
                    <a:lnTo>
                      <a:pt x="407508" y="310439"/>
                    </a:lnTo>
                    <a:lnTo>
                      <a:pt x="402784" y="310286"/>
                    </a:lnTo>
                    <a:lnTo>
                      <a:pt x="397440" y="311982"/>
                    </a:lnTo>
                    <a:lnTo>
                      <a:pt x="383057" y="320326"/>
                    </a:lnTo>
                    <a:lnTo>
                      <a:pt x="379867" y="323231"/>
                    </a:lnTo>
                    <a:lnTo>
                      <a:pt x="379238" y="326041"/>
                    </a:lnTo>
                    <a:lnTo>
                      <a:pt x="380000" y="330051"/>
                    </a:lnTo>
                    <a:lnTo>
                      <a:pt x="382391" y="336690"/>
                    </a:lnTo>
                    <a:lnTo>
                      <a:pt x="384162" y="344329"/>
                    </a:lnTo>
                    <a:lnTo>
                      <a:pt x="384924" y="352244"/>
                    </a:lnTo>
                    <a:lnTo>
                      <a:pt x="383982" y="358959"/>
                    </a:lnTo>
                    <a:lnTo>
                      <a:pt x="380448" y="363464"/>
                    </a:lnTo>
                    <a:lnTo>
                      <a:pt x="375133" y="365522"/>
                    </a:lnTo>
                    <a:lnTo>
                      <a:pt x="366313" y="363998"/>
                    </a:lnTo>
                    <a:lnTo>
                      <a:pt x="358331" y="359416"/>
                    </a:lnTo>
                    <a:lnTo>
                      <a:pt x="334994" y="340185"/>
                    </a:lnTo>
                    <a:lnTo>
                      <a:pt x="328279" y="336394"/>
                    </a:lnTo>
                    <a:lnTo>
                      <a:pt x="322593" y="335518"/>
                    </a:lnTo>
                    <a:lnTo>
                      <a:pt x="318297" y="335890"/>
                    </a:lnTo>
                    <a:lnTo>
                      <a:pt x="309667" y="344395"/>
                    </a:lnTo>
                    <a:lnTo>
                      <a:pt x="298361" y="344186"/>
                    </a:lnTo>
                    <a:lnTo>
                      <a:pt x="287598" y="341376"/>
                    </a:lnTo>
                    <a:lnTo>
                      <a:pt x="272225" y="335785"/>
                    </a:lnTo>
                    <a:lnTo>
                      <a:pt x="209236" y="303495"/>
                    </a:lnTo>
                    <a:lnTo>
                      <a:pt x="168155" y="274901"/>
                    </a:lnTo>
                    <a:lnTo>
                      <a:pt x="161182" y="268138"/>
                    </a:lnTo>
                    <a:lnTo>
                      <a:pt x="147371" y="248221"/>
                    </a:lnTo>
                    <a:lnTo>
                      <a:pt x="141923" y="243792"/>
                    </a:lnTo>
                    <a:lnTo>
                      <a:pt x="135855" y="241802"/>
                    </a:lnTo>
                    <a:lnTo>
                      <a:pt x="126111" y="243354"/>
                    </a:lnTo>
                    <a:lnTo>
                      <a:pt x="113529" y="248555"/>
                    </a:lnTo>
                    <a:lnTo>
                      <a:pt x="105242" y="248879"/>
                    </a:lnTo>
                    <a:lnTo>
                      <a:pt x="50463" y="241764"/>
                    </a:lnTo>
                    <a:lnTo>
                      <a:pt x="42148" y="238716"/>
                    </a:lnTo>
                    <a:lnTo>
                      <a:pt x="22470" y="228762"/>
                    </a:lnTo>
                    <a:lnTo>
                      <a:pt x="9135" y="225800"/>
                    </a:lnTo>
                    <a:lnTo>
                      <a:pt x="7144" y="212303"/>
                    </a:lnTo>
                    <a:lnTo>
                      <a:pt x="7763" y="193234"/>
                    </a:lnTo>
                    <a:lnTo>
                      <a:pt x="11097" y="183699"/>
                    </a:lnTo>
                    <a:lnTo>
                      <a:pt x="15354" y="178899"/>
                    </a:lnTo>
                    <a:lnTo>
                      <a:pt x="20946" y="176584"/>
                    </a:lnTo>
                    <a:lnTo>
                      <a:pt x="27870" y="175984"/>
                    </a:lnTo>
                    <a:lnTo>
                      <a:pt x="65399" y="177984"/>
                    </a:lnTo>
                    <a:lnTo>
                      <a:pt x="74190" y="176593"/>
                    </a:lnTo>
                    <a:lnTo>
                      <a:pt x="82401" y="173765"/>
                    </a:lnTo>
                    <a:lnTo>
                      <a:pt x="90726" y="168907"/>
                    </a:lnTo>
                    <a:lnTo>
                      <a:pt x="97127" y="162830"/>
                    </a:lnTo>
                    <a:lnTo>
                      <a:pt x="99051" y="160249"/>
                    </a:lnTo>
                    <a:lnTo>
                      <a:pt x="109728" y="158544"/>
                    </a:lnTo>
                    <a:lnTo>
                      <a:pt x="111528" y="153543"/>
                    </a:lnTo>
                    <a:lnTo>
                      <a:pt x="114748" y="149085"/>
                    </a:lnTo>
                    <a:lnTo>
                      <a:pt x="116586" y="148380"/>
                    </a:lnTo>
                    <a:lnTo>
                      <a:pt x="115653" y="142380"/>
                    </a:lnTo>
                    <a:lnTo>
                      <a:pt x="113862" y="139713"/>
                    </a:lnTo>
                    <a:lnTo>
                      <a:pt x="82477" y="118034"/>
                    </a:lnTo>
                    <a:lnTo>
                      <a:pt x="78486" y="112166"/>
                    </a:lnTo>
                    <a:lnTo>
                      <a:pt x="75190" y="110328"/>
                    </a:lnTo>
                    <a:lnTo>
                      <a:pt x="39453" y="70475"/>
                    </a:lnTo>
                    <a:lnTo>
                      <a:pt x="35205" y="58255"/>
                    </a:lnTo>
                    <a:lnTo>
                      <a:pt x="30118" y="49806"/>
                    </a:lnTo>
                    <a:lnTo>
                      <a:pt x="25118" y="43453"/>
                    </a:lnTo>
                    <a:lnTo>
                      <a:pt x="25337" y="35881"/>
                    </a:lnTo>
                    <a:lnTo>
                      <a:pt x="25080" y="32633"/>
                    </a:lnTo>
                    <a:lnTo>
                      <a:pt x="25813" y="25517"/>
                    </a:lnTo>
                    <a:lnTo>
                      <a:pt x="37348" y="7144"/>
                    </a:lnTo>
                    <a:lnTo>
                      <a:pt x="42272" y="20422"/>
                    </a:lnTo>
                    <a:lnTo>
                      <a:pt x="45673" y="24098"/>
                    </a:lnTo>
                    <a:lnTo>
                      <a:pt x="51807" y="29156"/>
                    </a:lnTo>
                    <a:lnTo>
                      <a:pt x="94660" y="49863"/>
                    </a:lnTo>
                    <a:lnTo>
                      <a:pt x="126111" y="76848"/>
                    </a:lnTo>
                    <a:lnTo>
                      <a:pt x="135922" y="81191"/>
                    </a:lnTo>
                    <a:close/>
                  </a:path>
                </a:pathLst>
              </a:custGeom>
              <a:solidFill>
                <a:srgbClr val="B9E902"/>
              </a:solidFill>
              <a:ln w="9525" cap="flat">
                <a:noFill/>
                <a:prstDash val="solid"/>
                <a:miter/>
              </a:ln>
            </p:spPr>
            <p:txBody>
              <a:bodyPr rtlCol="0" anchor="ctr"/>
              <a:lstStyle/>
              <a:p>
                <a:endParaRPr lang="en-US" sz="600"/>
              </a:p>
            </p:txBody>
          </p:sp>
          <p:sp>
            <p:nvSpPr>
              <p:cNvPr id="29" name="Freeform: Shape 28">
                <a:extLst>
                  <a:ext uri="{FF2B5EF4-FFF2-40B4-BE49-F238E27FC236}">
                    <a16:creationId xmlns="" xmlns:a16="http://schemas.microsoft.com/office/drawing/2014/main" id="{3F180F4B-7FA0-46CE-97D3-804EFD0AD152}"/>
                  </a:ext>
                </a:extLst>
              </p:cNvPr>
              <p:cNvSpPr/>
              <p:nvPr/>
            </p:nvSpPr>
            <p:spPr>
              <a:xfrm>
                <a:off x="6226316" y="2624109"/>
                <a:ext cx="219075" cy="257175"/>
              </a:xfrm>
              <a:custGeom>
                <a:avLst/>
                <a:gdLst>
                  <a:gd name="connsiteX0" fmla="*/ 189195 w 219075"/>
                  <a:gd name="connsiteY0" fmla="*/ 25108 h 257175"/>
                  <a:gd name="connsiteX1" fmla="*/ 183785 w 219075"/>
                  <a:gd name="connsiteY1" fmla="*/ 34766 h 257175"/>
                  <a:gd name="connsiteX2" fmla="*/ 176460 w 219075"/>
                  <a:gd name="connsiteY2" fmla="*/ 45310 h 257175"/>
                  <a:gd name="connsiteX3" fmla="*/ 171917 w 219075"/>
                  <a:gd name="connsiteY3" fmla="*/ 50425 h 257175"/>
                  <a:gd name="connsiteX4" fmla="*/ 167259 w 219075"/>
                  <a:gd name="connsiteY4" fmla="*/ 54474 h 257175"/>
                  <a:gd name="connsiteX5" fmla="*/ 162068 w 219075"/>
                  <a:gd name="connsiteY5" fmla="*/ 57436 h 257175"/>
                  <a:gd name="connsiteX6" fmla="*/ 151000 w 219075"/>
                  <a:gd name="connsiteY6" fmla="*/ 61313 h 257175"/>
                  <a:gd name="connsiteX7" fmla="*/ 146447 w 219075"/>
                  <a:gd name="connsiteY7" fmla="*/ 64780 h 257175"/>
                  <a:gd name="connsiteX8" fmla="*/ 144056 w 219075"/>
                  <a:gd name="connsiteY8" fmla="*/ 68818 h 257175"/>
                  <a:gd name="connsiteX9" fmla="*/ 143456 w 219075"/>
                  <a:gd name="connsiteY9" fmla="*/ 74552 h 257175"/>
                  <a:gd name="connsiteX10" fmla="*/ 143999 w 219075"/>
                  <a:gd name="connsiteY10" fmla="*/ 80143 h 257175"/>
                  <a:gd name="connsiteX11" fmla="*/ 145647 w 219075"/>
                  <a:gd name="connsiteY11" fmla="*/ 84668 h 257175"/>
                  <a:gd name="connsiteX12" fmla="*/ 151000 w 219075"/>
                  <a:gd name="connsiteY12" fmla="*/ 87849 h 257175"/>
                  <a:gd name="connsiteX13" fmla="*/ 160192 w 219075"/>
                  <a:gd name="connsiteY13" fmla="*/ 90097 h 257175"/>
                  <a:gd name="connsiteX14" fmla="*/ 202835 w 219075"/>
                  <a:gd name="connsiteY14" fmla="*/ 95088 h 257175"/>
                  <a:gd name="connsiteX15" fmla="*/ 214703 w 219075"/>
                  <a:gd name="connsiteY15" fmla="*/ 102594 h 257175"/>
                  <a:gd name="connsiteX16" fmla="*/ 209636 w 219075"/>
                  <a:gd name="connsiteY16" fmla="*/ 121634 h 257175"/>
                  <a:gd name="connsiteX17" fmla="*/ 209455 w 219075"/>
                  <a:gd name="connsiteY17" fmla="*/ 126483 h 257175"/>
                  <a:gd name="connsiteX18" fmla="*/ 206788 w 219075"/>
                  <a:gd name="connsiteY18" fmla="*/ 130969 h 257175"/>
                  <a:gd name="connsiteX19" fmla="*/ 201225 w 219075"/>
                  <a:gd name="connsiteY19" fmla="*/ 133445 h 257175"/>
                  <a:gd name="connsiteX20" fmla="*/ 193777 w 219075"/>
                  <a:gd name="connsiteY20" fmla="*/ 134693 h 257175"/>
                  <a:gd name="connsiteX21" fmla="*/ 188576 w 219075"/>
                  <a:gd name="connsiteY21" fmla="*/ 138141 h 257175"/>
                  <a:gd name="connsiteX22" fmla="*/ 184985 w 219075"/>
                  <a:gd name="connsiteY22" fmla="*/ 143637 h 257175"/>
                  <a:gd name="connsiteX23" fmla="*/ 183785 w 219075"/>
                  <a:gd name="connsiteY23" fmla="*/ 152762 h 257175"/>
                  <a:gd name="connsiteX24" fmla="*/ 184871 w 219075"/>
                  <a:gd name="connsiteY24" fmla="*/ 159620 h 257175"/>
                  <a:gd name="connsiteX25" fmla="*/ 184461 w 219075"/>
                  <a:gd name="connsiteY25" fmla="*/ 165640 h 257175"/>
                  <a:gd name="connsiteX26" fmla="*/ 181585 w 219075"/>
                  <a:gd name="connsiteY26" fmla="*/ 170107 h 257175"/>
                  <a:gd name="connsiteX27" fmla="*/ 173831 w 219075"/>
                  <a:gd name="connsiteY27" fmla="*/ 174146 h 257175"/>
                  <a:gd name="connsiteX28" fmla="*/ 168040 w 219075"/>
                  <a:gd name="connsiteY28" fmla="*/ 178451 h 257175"/>
                  <a:gd name="connsiteX29" fmla="*/ 165516 w 219075"/>
                  <a:gd name="connsiteY29" fmla="*/ 185890 h 257175"/>
                  <a:gd name="connsiteX30" fmla="*/ 167802 w 219075"/>
                  <a:gd name="connsiteY30" fmla="*/ 191719 h 257175"/>
                  <a:gd name="connsiteX31" fmla="*/ 172241 w 219075"/>
                  <a:gd name="connsiteY31" fmla="*/ 196196 h 257175"/>
                  <a:gd name="connsiteX32" fmla="*/ 177270 w 219075"/>
                  <a:gd name="connsiteY32" fmla="*/ 199492 h 257175"/>
                  <a:gd name="connsiteX33" fmla="*/ 186985 w 219075"/>
                  <a:gd name="connsiteY33" fmla="*/ 204397 h 257175"/>
                  <a:gd name="connsiteX34" fmla="*/ 188052 w 219075"/>
                  <a:gd name="connsiteY34" fmla="*/ 208617 h 257175"/>
                  <a:gd name="connsiteX35" fmla="*/ 184785 w 219075"/>
                  <a:gd name="connsiteY35" fmla="*/ 214398 h 257175"/>
                  <a:gd name="connsiteX36" fmla="*/ 161125 w 219075"/>
                  <a:gd name="connsiteY36" fmla="*/ 236858 h 257175"/>
                  <a:gd name="connsiteX37" fmla="*/ 156324 w 219075"/>
                  <a:gd name="connsiteY37" fmla="*/ 240316 h 257175"/>
                  <a:gd name="connsiteX38" fmla="*/ 152533 w 219075"/>
                  <a:gd name="connsiteY38" fmla="*/ 242440 h 257175"/>
                  <a:gd name="connsiteX39" fmla="*/ 133931 w 219075"/>
                  <a:gd name="connsiteY39" fmla="*/ 243335 h 257175"/>
                  <a:gd name="connsiteX40" fmla="*/ 65275 w 219075"/>
                  <a:gd name="connsiteY40" fmla="*/ 254070 h 257175"/>
                  <a:gd name="connsiteX41" fmla="*/ 37033 w 219075"/>
                  <a:gd name="connsiteY41" fmla="*/ 224600 h 257175"/>
                  <a:gd name="connsiteX42" fmla="*/ 27689 w 219075"/>
                  <a:gd name="connsiteY42" fmla="*/ 218618 h 257175"/>
                  <a:gd name="connsiteX43" fmla="*/ 14164 w 219075"/>
                  <a:gd name="connsiteY43" fmla="*/ 208102 h 257175"/>
                  <a:gd name="connsiteX44" fmla="*/ 9106 w 219075"/>
                  <a:gd name="connsiteY44" fmla="*/ 200035 h 257175"/>
                  <a:gd name="connsiteX45" fmla="*/ 7144 w 219075"/>
                  <a:gd name="connsiteY45" fmla="*/ 191167 h 257175"/>
                  <a:gd name="connsiteX46" fmla="*/ 8754 w 219075"/>
                  <a:gd name="connsiteY46" fmla="*/ 182718 h 257175"/>
                  <a:gd name="connsiteX47" fmla="*/ 11630 w 219075"/>
                  <a:gd name="connsiteY47" fmla="*/ 173889 h 257175"/>
                  <a:gd name="connsiteX48" fmla="*/ 23289 w 219075"/>
                  <a:gd name="connsiteY48" fmla="*/ 148247 h 257175"/>
                  <a:gd name="connsiteX49" fmla="*/ 20107 w 219075"/>
                  <a:gd name="connsiteY49" fmla="*/ 115310 h 257175"/>
                  <a:gd name="connsiteX50" fmla="*/ 52007 w 219075"/>
                  <a:gd name="connsiteY50" fmla="*/ 120958 h 257175"/>
                  <a:gd name="connsiteX51" fmla="*/ 61770 w 219075"/>
                  <a:gd name="connsiteY51" fmla="*/ 120482 h 257175"/>
                  <a:gd name="connsiteX52" fmla="*/ 74267 w 219075"/>
                  <a:gd name="connsiteY52" fmla="*/ 118586 h 257175"/>
                  <a:gd name="connsiteX53" fmla="*/ 81458 w 219075"/>
                  <a:gd name="connsiteY53" fmla="*/ 114052 h 257175"/>
                  <a:gd name="connsiteX54" fmla="*/ 86535 w 219075"/>
                  <a:gd name="connsiteY54" fmla="*/ 108176 h 257175"/>
                  <a:gd name="connsiteX55" fmla="*/ 89411 w 219075"/>
                  <a:gd name="connsiteY55" fmla="*/ 100060 h 257175"/>
                  <a:gd name="connsiteX56" fmla="*/ 90402 w 219075"/>
                  <a:gd name="connsiteY56" fmla="*/ 91050 h 257175"/>
                  <a:gd name="connsiteX57" fmla="*/ 89735 w 219075"/>
                  <a:gd name="connsiteY57" fmla="*/ 81525 h 257175"/>
                  <a:gd name="connsiteX58" fmla="*/ 82763 w 219075"/>
                  <a:gd name="connsiteY58" fmla="*/ 52588 h 257175"/>
                  <a:gd name="connsiteX59" fmla="*/ 96269 w 219075"/>
                  <a:gd name="connsiteY59" fmla="*/ 27746 h 257175"/>
                  <a:gd name="connsiteX60" fmla="*/ 106061 w 219075"/>
                  <a:gd name="connsiteY60" fmla="*/ 19793 h 257175"/>
                  <a:gd name="connsiteX61" fmla="*/ 120472 w 219075"/>
                  <a:gd name="connsiteY61" fmla="*/ 11706 h 257175"/>
                  <a:gd name="connsiteX62" fmla="*/ 136065 w 219075"/>
                  <a:gd name="connsiteY62" fmla="*/ 7963 h 257175"/>
                  <a:gd name="connsiteX63" fmla="*/ 151333 w 219075"/>
                  <a:gd name="connsiteY63" fmla="*/ 7144 h 257175"/>
                  <a:gd name="connsiteX64" fmla="*/ 164335 w 219075"/>
                  <a:gd name="connsiteY64" fmla="*/ 9325 h 257175"/>
                  <a:gd name="connsiteX65" fmla="*/ 175403 w 219075"/>
                  <a:gd name="connsiteY65" fmla="*/ 14249 h 257175"/>
                  <a:gd name="connsiteX66" fmla="*/ 182194 w 219075"/>
                  <a:gd name="connsiteY66" fmla="*/ 18793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9075" h="257175">
                    <a:moveTo>
                      <a:pt x="189195" y="25108"/>
                    </a:moveTo>
                    <a:lnTo>
                      <a:pt x="183785" y="34766"/>
                    </a:lnTo>
                    <a:lnTo>
                      <a:pt x="176460" y="45310"/>
                    </a:lnTo>
                    <a:lnTo>
                      <a:pt x="171917" y="50425"/>
                    </a:lnTo>
                    <a:lnTo>
                      <a:pt x="167259" y="54474"/>
                    </a:lnTo>
                    <a:lnTo>
                      <a:pt x="162068" y="57436"/>
                    </a:lnTo>
                    <a:lnTo>
                      <a:pt x="151000" y="61313"/>
                    </a:lnTo>
                    <a:lnTo>
                      <a:pt x="146447" y="64780"/>
                    </a:lnTo>
                    <a:lnTo>
                      <a:pt x="144056" y="68818"/>
                    </a:lnTo>
                    <a:lnTo>
                      <a:pt x="143456" y="74552"/>
                    </a:lnTo>
                    <a:lnTo>
                      <a:pt x="143999" y="80143"/>
                    </a:lnTo>
                    <a:lnTo>
                      <a:pt x="145647" y="84668"/>
                    </a:lnTo>
                    <a:lnTo>
                      <a:pt x="151000" y="87849"/>
                    </a:lnTo>
                    <a:lnTo>
                      <a:pt x="160192" y="90097"/>
                    </a:lnTo>
                    <a:lnTo>
                      <a:pt x="202835" y="95088"/>
                    </a:lnTo>
                    <a:lnTo>
                      <a:pt x="214703" y="102594"/>
                    </a:lnTo>
                    <a:lnTo>
                      <a:pt x="209636" y="121634"/>
                    </a:lnTo>
                    <a:lnTo>
                      <a:pt x="209455" y="126483"/>
                    </a:lnTo>
                    <a:lnTo>
                      <a:pt x="206788" y="130969"/>
                    </a:lnTo>
                    <a:lnTo>
                      <a:pt x="201225" y="133445"/>
                    </a:lnTo>
                    <a:lnTo>
                      <a:pt x="193777" y="134693"/>
                    </a:lnTo>
                    <a:lnTo>
                      <a:pt x="188576" y="138141"/>
                    </a:lnTo>
                    <a:lnTo>
                      <a:pt x="184985" y="143637"/>
                    </a:lnTo>
                    <a:lnTo>
                      <a:pt x="183785" y="152762"/>
                    </a:lnTo>
                    <a:lnTo>
                      <a:pt x="184871" y="159620"/>
                    </a:lnTo>
                    <a:lnTo>
                      <a:pt x="184461" y="165640"/>
                    </a:lnTo>
                    <a:lnTo>
                      <a:pt x="181585" y="170107"/>
                    </a:lnTo>
                    <a:lnTo>
                      <a:pt x="173831" y="174146"/>
                    </a:lnTo>
                    <a:lnTo>
                      <a:pt x="168040" y="178451"/>
                    </a:lnTo>
                    <a:lnTo>
                      <a:pt x="165516" y="185890"/>
                    </a:lnTo>
                    <a:lnTo>
                      <a:pt x="167802" y="191719"/>
                    </a:lnTo>
                    <a:lnTo>
                      <a:pt x="172241" y="196196"/>
                    </a:lnTo>
                    <a:lnTo>
                      <a:pt x="177270" y="199492"/>
                    </a:lnTo>
                    <a:lnTo>
                      <a:pt x="186985" y="204397"/>
                    </a:lnTo>
                    <a:lnTo>
                      <a:pt x="188052" y="208617"/>
                    </a:lnTo>
                    <a:lnTo>
                      <a:pt x="184785" y="214398"/>
                    </a:lnTo>
                    <a:lnTo>
                      <a:pt x="161125" y="236858"/>
                    </a:lnTo>
                    <a:lnTo>
                      <a:pt x="156324" y="240316"/>
                    </a:lnTo>
                    <a:lnTo>
                      <a:pt x="152533" y="242440"/>
                    </a:lnTo>
                    <a:lnTo>
                      <a:pt x="133931" y="243335"/>
                    </a:lnTo>
                    <a:lnTo>
                      <a:pt x="65275" y="254070"/>
                    </a:lnTo>
                    <a:lnTo>
                      <a:pt x="37033" y="224600"/>
                    </a:lnTo>
                    <a:lnTo>
                      <a:pt x="27689" y="218618"/>
                    </a:lnTo>
                    <a:lnTo>
                      <a:pt x="14164" y="208102"/>
                    </a:lnTo>
                    <a:lnTo>
                      <a:pt x="9106" y="200035"/>
                    </a:lnTo>
                    <a:lnTo>
                      <a:pt x="7144" y="191167"/>
                    </a:lnTo>
                    <a:lnTo>
                      <a:pt x="8754" y="182718"/>
                    </a:lnTo>
                    <a:lnTo>
                      <a:pt x="11630" y="173889"/>
                    </a:lnTo>
                    <a:lnTo>
                      <a:pt x="23289" y="148247"/>
                    </a:lnTo>
                    <a:lnTo>
                      <a:pt x="20107" y="115310"/>
                    </a:lnTo>
                    <a:lnTo>
                      <a:pt x="52007" y="120958"/>
                    </a:lnTo>
                    <a:lnTo>
                      <a:pt x="61770" y="120482"/>
                    </a:lnTo>
                    <a:lnTo>
                      <a:pt x="74267" y="118586"/>
                    </a:lnTo>
                    <a:lnTo>
                      <a:pt x="81458" y="114052"/>
                    </a:lnTo>
                    <a:lnTo>
                      <a:pt x="86535" y="108176"/>
                    </a:lnTo>
                    <a:lnTo>
                      <a:pt x="89411" y="100060"/>
                    </a:lnTo>
                    <a:lnTo>
                      <a:pt x="90402" y="91050"/>
                    </a:lnTo>
                    <a:lnTo>
                      <a:pt x="89735" y="81525"/>
                    </a:lnTo>
                    <a:lnTo>
                      <a:pt x="82763" y="52588"/>
                    </a:lnTo>
                    <a:lnTo>
                      <a:pt x="96269" y="27746"/>
                    </a:lnTo>
                    <a:lnTo>
                      <a:pt x="106061" y="19793"/>
                    </a:lnTo>
                    <a:lnTo>
                      <a:pt x="120472" y="11706"/>
                    </a:lnTo>
                    <a:lnTo>
                      <a:pt x="136065" y="7963"/>
                    </a:lnTo>
                    <a:lnTo>
                      <a:pt x="151333" y="7144"/>
                    </a:lnTo>
                    <a:lnTo>
                      <a:pt x="164335" y="9325"/>
                    </a:lnTo>
                    <a:lnTo>
                      <a:pt x="175403" y="14249"/>
                    </a:lnTo>
                    <a:lnTo>
                      <a:pt x="182194" y="18793"/>
                    </a:lnTo>
                    <a:close/>
                  </a:path>
                </a:pathLst>
              </a:custGeom>
              <a:solidFill>
                <a:schemeClr val="bg1">
                  <a:lumMod val="85000"/>
                </a:schemeClr>
              </a:solidFill>
              <a:ln w="9525" cap="flat">
                <a:noFill/>
                <a:prstDash val="solid"/>
                <a:miter/>
              </a:ln>
            </p:spPr>
            <p:txBody>
              <a:bodyPr rtlCol="0" anchor="ctr"/>
              <a:lstStyle/>
              <a:p>
                <a:endParaRPr lang="en-US" sz="600"/>
              </a:p>
            </p:txBody>
          </p:sp>
          <p:sp>
            <p:nvSpPr>
              <p:cNvPr id="30" name="Freeform: Shape 29">
                <a:extLst>
                  <a:ext uri="{FF2B5EF4-FFF2-40B4-BE49-F238E27FC236}">
                    <a16:creationId xmlns="" xmlns:a16="http://schemas.microsoft.com/office/drawing/2014/main" id="{C71377FB-52CD-41F1-8E54-2D5478351551}"/>
                  </a:ext>
                </a:extLst>
              </p:cNvPr>
              <p:cNvSpPr/>
              <p:nvPr/>
            </p:nvSpPr>
            <p:spPr>
              <a:xfrm>
                <a:off x="6353103" y="2719559"/>
                <a:ext cx="180975" cy="200025"/>
              </a:xfrm>
              <a:custGeom>
                <a:avLst/>
                <a:gdLst>
                  <a:gd name="connsiteX0" fmla="*/ 104461 w 180975"/>
                  <a:gd name="connsiteY0" fmla="*/ 10763 h 200025"/>
                  <a:gd name="connsiteX1" fmla="*/ 107452 w 180975"/>
                  <a:gd name="connsiteY1" fmla="*/ 10563 h 200025"/>
                  <a:gd name="connsiteX2" fmla="*/ 108290 w 180975"/>
                  <a:gd name="connsiteY2" fmla="*/ 10782 h 200025"/>
                  <a:gd name="connsiteX3" fmla="*/ 121301 w 180975"/>
                  <a:gd name="connsiteY3" fmla="*/ 16154 h 200025"/>
                  <a:gd name="connsiteX4" fmla="*/ 121301 w 180975"/>
                  <a:gd name="connsiteY4" fmla="*/ 18983 h 200025"/>
                  <a:gd name="connsiteX5" fmla="*/ 118424 w 180975"/>
                  <a:gd name="connsiteY5" fmla="*/ 17974 h 200025"/>
                  <a:gd name="connsiteX6" fmla="*/ 109623 w 180975"/>
                  <a:gd name="connsiteY6" fmla="*/ 16154 h 200025"/>
                  <a:gd name="connsiteX7" fmla="*/ 109623 w 180975"/>
                  <a:gd name="connsiteY7" fmla="*/ 18983 h 200025"/>
                  <a:gd name="connsiteX8" fmla="*/ 113814 w 180975"/>
                  <a:gd name="connsiteY8" fmla="*/ 23203 h 200025"/>
                  <a:gd name="connsiteX9" fmla="*/ 115357 w 180975"/>
                  <a:gd name="connsiteY9" fmla="*/ 28061 h 200025"/>
                  <a:gd name="connsiteX10" fmla="*/ 116186 w 180975"/>
                  <a:gd name="connsiteY10" fmla="*/ 33071 h 200025"/>
                  <a:gd name="connsiteX11" fmla="*/ 118424 w 180975"/>
                  <a:gd name="connsiteY11" fmla="*/ 37833 h 200025"/>
                  <a:gd name="connsiteX12" fmla="*/ 122920 w 180975"/>
                  <a:gd name="connsiteY12" fmla="*/ 40595 h 200025"/>
                  <a:gd name="connsiteX13" fmla="*/ 133741 w 180975"/>
                  <a:gd name="connsiteY13" fmla="*/ 41129 h 200025"/>
                  <a:gd name="connsiteX14" fmla="*/ 143104 w 180975"/>
                  <a:gd name="connsiteY14" fmla="*/ 45434 h 200025"/>
                  <a:gd name="connsiteX15" fmla="*/ 148428 w 180975"/>
                  <a:gd name="connsiteY15" fmla="*/ 45368 h 200025"/>
                  <a:gd name="connsiteX16" fmla="*/ 152314 w 180975"/>
                  <a:gd name="connsiteY16" fmla="*/ 47120 h 200025"/>
                  <a:gd name="connsiteX17" fmla="*/ 153857 w 180975"/>
                  <a:gd name="connsiteY17" fmla="*/ 55254 h 200025"/>
                  <a:gd name="connsiteX18" fmla="*/ 152971 w 180975"/>
                  <a:gd name="connsiteY18" fmla="*/ 61208 h 200025"/>
                  <a:gd name="connsiteX19" fmla="*/ 148914 w 180975"/>
                  <a:gd name="connsiteY19" fmla="*/ 67275 h 200025"/>
                  <a:gd name="connsiteX20" fmla="*/ 147714 w 180975"/>
                  <a:gd name="connsiteY20" fmla="*/ 72657 h 200025"/>
                  <a:gd name="connsiteX21" fmla="*/ 145066 w 180975"/>
                  <a:gd name="connsiteY21" fmla="*/ 72657 h 200025"/>
                  <a:gd name="connsiteX22" fmla="*/ 136255 w 180975"/>
                  <a:gd name="connsiteY22" fmla="*/ 63227 h 200025"/>
                  <a:gd name="connsiteX23" fmla="*/ 128616 w 180975"/>
                  <a:gd name="connsiteY23" fmla="*/ 72771 h 200025"/>
                  <a:gd name="connsiteX24" fmla="*/ 131855 w 180975"/>
                  <a:gd name="connsiteY24" fmla="*/ 78286 h 200025"/>
                  <a:gd name="connsiteX25" fmla="*/ 140170 w 180975"/>
                  <a:gd name="connsiteY25" fmla="*/ 82582 h 200025"/>
                  <a:gd name="connsiteX26" fmla="*/ 147714 w 180975"/>
                  <a:gd name="connsiteY26" fmla="*/ 88344 h 200025"/>
                  <a:gd name="connsiteX27" fmla="*/ 151362 w 180975"/>
                  <a:gd name="connsiteY27" fmla="*/ 98974 h 200025"/>
                  <a:gd name="connsiteX28" fmla="*/ 149752 w 180975"/>
                  <a:gd name="connsiteY28" fmla="*/ 108804 h 200025"/>
                  <a:gd name="connsiteX29" fmla="*/ 144332 w 180975"/>
                  <a:gd name="connsiteY29" fmla="*/ 113109 h 200025"/>
                  <a:gd name="connsiteX30" fmla="*/ 136255 w 180975"/>
                  <a:gd name="connsiteY30" fmla="*/ 107194 h 200025"/>
                  <a:gd name="connsiteX31" fmla="*/ 139198 w 180975"/>
                  <a:gd name="connsiteY31" fmla="*/ 115386 h 200025"/>
                  <a:gd name="connsiteX32" fmla="*/ 145132 w 180975"/>
                  <a:gd name="connsiteY32" fmla="*/ 124711 h 200025"/>
                  <a:gd name="connsiteX33" fmla="*/ 152524 w 180975"/>
                  <a:gd name="connsiteY33" fmla="*/ 133217 h 200025"/>
                  <a:gd name="connsiteX34" fmla="*/ 159744 w 180975"/>
                  <a:gd name="connsiteY34" fmla="*/ 138846 h 200025"/>
                  <a:gd name="connsiteX35" fmla="*/ 162382 w 180975"/>
                  <a:gd name="connsiteY35" fmla="*/ 135426 h 200025"/>
                  <a:gd name="connsiteX36" fmla="*/ 166773 w 180975"/>
                  <a:gd name="connsiteY36" fmla="*/ 142704 h 200025"/>
                  <a:gd name="connsiteX37" fmla="*/ 174117 w 180975"/>
                  <a:gd name="connsiteY37" fmla="*/ 167040 h 200025"/>
                  <a:gd name="connsiteX38" fmla="*/ 165192 w 180975"/>
                  <a:gd name="connsiteY38" fmla="*/ 160277 h 200025"/>
                  <a:gd name="connsiteX39" fmla="*/ 161325 w 180975"/>
                  <a:gd name="connsiteY39" fmla="*/ 156229 h 200025"/>
                  <a:gd name="connsiteX40" fmla="*/ 159744 w 180975"/>
                  <a:gd name="connsiteY40" fmla="*/ 153076 h 200025"/>
                  <a:gd name="connsiteX41" fmla="*/ 157429 w 180975"/>
                  <a:gd name="connsiteY41" fmla="*/ 150552 h 200025"/>
                  <a:gd name="connsiteX42" fmla="*/ 152524 w 180975"/>
                  <a:gd name="connsiteY42" fmla="*/ 152467 h 200025"/>
                  <a:gd name="connsiteX43" fmla="*/ 147895 w 180975"/>
                  <a:gd name="connsiteY43" fmla="*/ 155819 h 200025"/>
                  <a:gd name="connsiteX44" fmla="*/ 146437 w 180975"/>
                  <a:gd name="connsiteY44" fmla="*/ 157658 h 200025"/>
                  <a:gd name="connsiteX45" fmla="*/ 142656 w 180975"/>
                  <a:gd name="connsiteY45" fmla="*/ 158296 h 200025"/>
                  <a:gd name="connsiteX46" fmla="*/ 139618 w 180975"/>
                  <a:gd name="connsiteY46" fmla="*/ 159601 h 200025"/>
                  <a:gd name="connsiteX47" fmla="*/ 135903 w 180975"/>
                  <a:gd name="connsiteY47" fmla="*/ 160725 h 200025"/>
                  <a:gd name="connsiteX48" fmla="*/ 130369 w 180975"/>
                  <a:gd name="connsiteY48" fmla="*/ 160792 h 200025"/>
                  <a:gd name="connsiteX49" fmla="*/ 118101 w 180975"/>
                  <a:gd name="connsiteY49" fmla="*/ 157362 h 200025"/>
                  <a:gd name="connsiteX50" fmla="*/ 112547 w 180975"/>
                  <a:gd name="connsiteY50" fmla="*/ 157658 h 200025"/>
                  <a:gd name="connsiteX51" fmla="*/ 112547 w 180975"/>
                  <a:gd name="connsiteY51" fmla="*/ 160792 h 200025"/>
                  <a:gd name="connsiteX52" fmla="*/ 123254 w 180975"/>
                  <a:gd name="connsiteY52" fmla="*/ 165297 h 200025"/>
                  <a:gd name="connsiteX53" fmla="*/ 129854 w 180975"/>
                  <a:gd name="connsiteY53" fmla="*/ 169783 h 200025"/>
                  <a:gd name="connsiteX54" fmla="*/ 129959 w 180975"/>
                  <a:gd name="connsiteY54" fmla="*/ 175260 h 200025"/>
                  <a:gd name="connsiteX55" fmla="*/ 121301 w 180975"/>
                  <a:gd name="connsiteY55" fmla="*/ 182728 h 200025"/>
                  <a:gd name="connsiteX56" fmla="*/ 115605 w 180975"/>
                  <a:gd name="connsiteY56" fmla="*/ 185909 h 200025"/>
                  <a:gd name="connsiteX57" fmla="*/ 108880 w 180975"/>
                  <a:gd name="connsiteY57" fmla="*/ 188500 h 200025"/>
                  <a:gd name="connsiteX58" fmla="*/ 101794 w 180975"/>
                  <a:gd name="connsiteY58" fmla="*/ 189747 h 200025"/>
                  <a:gd name="connsiteX59" fmla="*/ 94650 w 180975"/>
                  <a:gd name="connsiteY59" fmla="*/ 188966 h 200025"/>
                  <a:gd name="connsiteX60" fmla="*/ 90954 w 180975"/>
                  <a:gd name="connsiteY60" fmla="*/ 186347 h 200025"/>
                  <a:gd name="connsiteX61" fmla="*/ 84868 w 180975"/>
                  <a:gd name="connsiteY61" fmla="*/ 177355 h 200025"/>
                  <a:gd name="connsiteX62" fmla="*/ 79991 w 180975"/>
                  <a:gd name="connsiteY62" fmla="*/ 173593 h 200025"/>
                  <a:gd name="connsiteX63" fmla="*/ 82496 w 180975"/>
                  <a:gd name="connsiteY63" fmla="*/ 180565 h 200025"/>
                  <a:gd name="connsiteX64" fmla="*/ 82915 w 180975"/>
                  <a:gd name="connsiteY64" fmla="*/ 181194 h 200025"/>
                  <a:gd name="connsiteX65" fmla="*/ 82915 w 180975"/>
                  <a:gd name="connsiteY65" fmla="*/ 181204 h 200025"/>
                  <a:gd name="connsiteX66" fmla="*/ 81734 w 180975"/>
                  <a:gd name="connsiteY66" fmla="*/ 180832 h 200025"/>
                  <a:gd name="connsiteX67" fmla="*/ 78048 w 180975"/>
                  <a:gd name="connsiteY67" fmla="*/ 182442 h 200025"/>
                  <a:gd name="connsiteX68" fmla="*/ 69123 w 180975"/>
                  <a:gd name="connsiteY68" fmla="*/ 184309 h 200025"/>
                  <a:gd name="connsiteX69" fmla="*/ 66465 w 180975"/>
                  <a:gd name="connsiteY69" fmla="*/ 185233 h 200025"/>
                  <a:gd name="connsiteX70" fmla="*/ 64637 w 180975"/>
                  <a:gd name="connsiteY70" fmla="*/ 186985 h 200025"/>
                  <a:gd name="connsiteX71" fmla="*/ 63598 w 180975"/>
                  <a:gd name="connsiteY71" fmla="*/ 189004 h 200025"/>
                  <a:gd name="connsiteX72" fmla="*/ 62884 w 180975"/>
                  <a:gd name="connsiteY72" fmla="*/ 191681 h 200025"/>
                  <a:gd name="connsiteX73" fmla="*/ 61532 w 180975"/>
                  <a:gd name="connsiteY73" fmla="*/ 194339 h 200025"/>
                  <a:gd name="connsiteX74" fmla="*/ 58731 w 180975"/>
                  <a:gd name="connsiteY74" fmla="*/ 196929 h 200025"/>
                  <a:gd name="connsiteX75" fmla="*/ 55083 w 180975"/>
                  <a:gd name="connsiteY75" fmla="*/ 198644 h 200025"/>
                  <a:gd name="connsiteX76" fmla="*/ 51321 w 180975"/>
                  <a:gd name="connsiteY76" fmla="*/ 199272 h 200025"/>
                  <a:gd name="connsiteX77" fmla="*/ 40472 w 180975"/>
                  <a:gd name="connsiteY77" fmla="*/ 198996 h 200025"/>
                  <a:gd name="connsiteX78" fmla="*/ 37662 w 180975"/>
                  <a:gd name="connsiteY78" fmla="*/ 199634 h 200025"/>
                  <a:gd name="connsiteX79" fmla="*/ 32290 w 180975"/>
                  <a:gd name="connsiteY79" fmla="*/ 201911 h 200025"/>
                  <a:gd name="connsiteX80" fmla="*/ 29385 w 180975"/>
                  <a:gd name="connsiteY80" fmla="*/ 202330 h 200025"/>
                  <a:gd name="connsiteX81" fmla="*/ 25489 w 180975"/>
                  <a:gd name="connsiteY81" fmla="*/ 198349 h 200025"/>
                  <a:gd name="connsiteX82" fmla="*/ 20669 w 180975"/>
                  <a:gd name="connsiteY82" fmla="*/ 189690 h 200025"/>
                  <a:gd name="connsiteX83" fmla="*/ 13087 w 180975"/>
                  <a:gd name="connsiteY83" fmla="*/ 170145 h 200025"/>
                  <a:gd name="connsiteX84" fmla="*/ 7144 w 180975"/>
                  <a:gd name="connsiteY84" fmla="*/ 147885 h 200025"/>
                  <a:gd name="connsiteX85" fmla="*/ 25746 w 180975"/>
                  <a:gd name="connsiteY85" fmla="*/ 146990 h 200025"/>
                  <a:gd name="connsiteX86" fmla="*/ 29537 w 180975"/>
                  <a:gd name="connsiteY86" fmla="*/ 144866 h 200025"/>
                  <a:gd name="connsiteX87" fmla="*/ 34338 w 180975"/>
                  <a:gd name="connsiteY87" fmla="*/ 141408 h 200025"/>
                  <a:gd name="connsiteX88" fmla="*/ 57998 w 180975"/>
                  <a:gd name="connsiteY88" fmla="*/ 118948 h 200025"/>
                  <a:gd name="connsiteX89" fmla="*/ 61265 w 180975"/>
                  <a:gd name="connsiteY89" fmla="*/ 113166 h 200025"/>
                  <a:gd name="connsiteX90" fmla="*/ 60198 w 180975"/>
                  <a:gd name="connsiteY90" fmla="*/ 108947 h 200025"/>
                  <a:gd name="connsiteX91" fmla="*/ 50483 w 180975"/>
                  <a:gd name="connsiteY91" fmla="*/ 104041 h 200025"/>
                  <a:gd name="connsiteX92" fmla="*/ 45453 w 180975"/>
                  <a:gd name="connsiteY92" fmla="*/ 100746 h 200025"/>
                  <a:gd name="connsiteX93" fmla="*/ 41015 w 180975"/>
                  <a:gd name="connsiteY93" fmla="*/ 96269 h 200025"/>
                  <a:gd name="connsiteX94" fmla="*/ 38729 w 180975"/>
                  <a:gd name="connsiteY94" fmla="*/ 90440 h 200025"/>
                  <a:gd name="connsiteX95" fmla="*/ 41253 w 180975"/>
                  <a:gd name="connsiteY95" fmla="*/ 83001 h 200025"/>
                  <a:gd name="connsiteX96" fmla="*/ 47044 w 180975"/>
                  <a:gd name="connsiteY96" fmla="*/ 78695 h 200025"/>
                  <a:gd name="connsiteX97" fmla="*/ 54798 w 180975"/>
                  <a:gd name="connsiteY97" fmla="*/ 74657 h 200025"/>
                  <a:gd name="connsiteX98" fmla="*/ 57674 w 180975"/>
                  <a:gd name="connsiteY98" fmla="*/ 70190 h 200025"/>
                  <a:gd name="connsiteX99" fmla="*/ 58084 w 180975"/>
                  <a:gd name="connsiteY99" fmla="*/ 64170 h 200025"/>
                  <a:gd name="connsiteX100" fmla="*/ 56998 w 180975"/>
                  <a:gd name="connsiteY100" fmla="*/ 57312 h 200025"/>
                  <a:gd name="connsiteX101" fmla="*/ 58198 w 180975"/>
                  <a:gd name="connsiteY101" fmla="*/ 48187 h 200025"/>
                  <a:gd name="connsiteX102" fmla="*/ 61789 w 180975"/>
                  <a:gd name="connsiteY102" fmla="*/ 42691 h 200025"/>
                  <a:gd name="connsiteX103" fmla="*/ 66990 w 180975"/>
                  <a:gd name="connsiteY103" fmla="*/ 39243 h 200025"/>
                  <a:gd name="connsiteX104" fmla="*/ 74438 w 180975"/>
                  <a:gd name="connsiteY104" fmla="*/ 37995 h 200025"/>
                  <a:gd name="connsiteX105" fmla="*/ 80001 w 180975"/>
                  <a:gd name="connsiteY105" fmla="*/ 35519 h 200025"/>
                  <a:gd name="connsiteX106" fmla="*/ 82668 w 180975"/>
                  <a:gd name="connsiteY106" fmla="*/ 31032 h 200025"/>
                  <a:gd name="connsiteX107" fmla="*/ 82848 w 180975"/>
                  <a:gd name="connsiteY107" fmla="*/ 26184 h 200025"/>
                  <a:gd name="connsiteX108" fmla="*/ 87916 w 180975"/>
                  <a:gd name="connsiteY108"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0975" h="200025">
                    <a:moveTo>
                      <a:pt x="104461" y="10763"/>
                    </a:moveTo>
                    <a:lnTo>
                      <a:pt x="107452" y="10563"/>
                    </a:lnTo>
                    <a:lnTo>
                      <a:pt x="108290" y="10782"/>
                    </a:lnTo>
                    <a:lnTo>
                      <a:pt x="121301" y="16154"/>
                    </a:lnTo>
                    <a:lnTo>
                      <a:pt x="121301" y="18983"/>
                    </a:lnTo>
                    <a:lnTo>
                      <a:pt x="118424" y="17974"/>
                    </a:lnTo>
                    <a:lnTo>
                      <a:pt x="109623" y="16154"/>
                    </a:lnTo>
                    <a:lnTo>
                      <a:pt x="109623" y="18983"/>
                    </a:lnTo>
                    <a:lnTo>
                      <a:pt x="113814" y="23203"/>
                    </a:lnTo>
                    <a:lnTo>
                      <a:pt x="115357" y="28061"/>
                    </a:lnTo>
                    <a:lnTo>
                      <a:pt x="116186" y="33071"/>
                    </a:lnTo>
                    <a:lnTo>
                      <a:pt x="118424" y="37833"/>
                    </a:lnTo>
                    <a:lnTo>
                      <a:pt x="122920" y="40595"/>
                    </a:lnTo>
                    <a:lnTo>
                      <a:pt x="133741" y="41129"/>
                    </a:lnTo>
                    <a:lnTo>
                      <a:pt x="143104" y="45434"/>
                    </a:lnTo>
                    <a:lnTo>
                      <a:pt x="148428" y="45368"/>
                    </a:lnTo>
                    <a:lnTo>
                      <a:pt x="152314" y="47120"/>
                    </a:lnTo>
                    <a:lnTo>
                      <a:pt x="153857" y="55254"/>
                    </a:lnTo>
                    <a:lnTo>
                      <a:pt x="152971" y="61208"/>
                    </a:lnTo>
                    <a:lnTo>
                      <a:pt x="148914" y="67275"/>
                    </a:lnTo>
                    <a:lnTo>
                      <a:pt x="147714" y="72657"/>
                    </a:lnTo>
                    <a:lnTo>
                      <a:pt x="145066" y="72657"/>
                    </a:lnTo>
                    <a:lnTo>
                      <a:pt x="136255" y="63227"/>
                    </a:lnTo>
                    <a:lnTo>
                      <a:pt x="128616" y="72771"/>
                    </a:lnTo>
                    <a:lnTo>
                      <a:pt x="131855" y="78286"/>
                    </a:lnTo>
                    <a:lnTo>
                      <a:pt x="140170" y="82582"/>
                    </a:lnTo>
                    <a:lnTo>
                      <a:pt x="147714" y="88344"/>
                    </a:lnTo>
                    <a:lnTo>
                      <a:pt x="151362" y="98974"/>
                    </a:lnTo>
                    <a:lnTo>
                      <a:pt x="149752" y="108804"/>
                    </a:lnTo>
                    <a:lnTo>
                      <a:pt x="144332" y="113109"/>
                    </a:lnTo>
                    <a:lnTo>
                      <a:pt x="136255" y="107194"/>
                    </a:lnTo>
                    <a:lnTo>
                      <a:pt x="139198" y="115386"/>
                    </a:lnTo>
                    <a:lnTo>
                      <a:pt x="145132" y="124711"/>
                    </a:lnTo>
                    <a:lnTo>
                      <a:pt x="152524" y="133217"/>
                    </a:lnTo>
                    <a:lnTo>
                      <a:pt x="159744" y="138846"/>
                    </a:lnTo>
                    <a:lnTo>
                      <a:pt x="162382" y="135426"/>
                    </a:lnTo>
                    <a:lnTo>
                      <a:pt x="166773" y="142704"/>
                    </a:lnTo>
                    <a:lnTo>
                      <a:pt x="174117" y="167040"/>
                    </a:lnTo>
                    <a:lnTo>
                      <a:pt x="165192" y="160277"/>
                    </a:lnTo>
                    <a:lnTo>
                      <a:pt x="161325" y="156229"/>
                    </a:lnTo>
                    <a:lnTo>
                      <a:pt x="159744" y="153076"/>
                    </a:lnTo>
                    <a:lnTo>
                      <a:pt x="157429" y="150552"/>
                    </a:lnTo>
                    <a:lnTo>
                      <a:pt x="152524" y="152467"/>
                    </a:lnTo>
                    <a:lnTo>
                      <a:pt x="147895" y="155819"/>
                    </a:lnTo>
                    <a:lnTo>
                      <a:pt x="146437" y="157658"/>
                    </a:lnTo>
                    <a:lnTo>
                      <a:pt x="142656" y="158296"/>
                    </a:lnTo>
                    <a:lnTo>
                      <a:pt x="139618" y="159601"/>
                    </a:lnTo>
                    <a:lnTo>
                      <a:pt x="135903" y="160725"/>
                    </a:lnTo>
                    <a:lnTo>
                      <a:pt x="130369" y="160792"/>
                    </a:lnTo>
                    <a:lnTo>
                      <a:pt x="118101" y="157362"/>
                    </a:lnTo>
                    <a:lnTo>
                      <a:pt x="112547" y="157658"/>
                    </a:lnTo>
                    <a:lnTo>
                      <a:pt x="112547" y="160792"/>
                    </a:lnTo>
                    <a:lnTo>
                      <a:pt x="123254" y="165297"/>
                    </a:lnTo>
                    <a:lnTo>
                      <a:pt x="129854" y="169783"/>
                    </a:lnTo>
                    <a:lnTo>
                      <a:pt x="129959" y="175260"/>
                    </a:lnTo>
                    <a:lnTo>
                      <a:pt x="121301" y="182728"/>
                    </a:lnTo>
                    <a:lnTo>
                      <a:pt x="115605" y="185909"/>
                    </a:lnTo>
                    <a:lnTo>
                      <a:pt x="108880" y="188500"/>
                    </a:lnTo>
                    <a:lnTo>
                      <a:pt x="101794" y="189747"/>
                    </a:lnTo>
                    <a:lnTo>
                      <a:pt x="94650" y="188966"/>
                    </a:lnTo>
                    <a:lnTo>
                      <a:pt x="90954" y="186347"/>
                    </a:lnTo>
                    <a:lnTo>
                      <a:pt x="84868" y="177355"/>
                    </a:lnTo>
                    <a:lnTo>
                      <a:pt x="79991" y="173593"/>
                    </a:lnTo>
                    <a:lnTo>
                      <a:pt x="82496" y="180565"/>
                    </a:lnTo>
                    <a:lnTo>
                      <a:pt x="82915" y="181194"/>
                    </a:lnTo>
                    <a:lnTo>
                      <a:pt x="82915" y="181204"/>
                    </a:lnTo>
                    <a:lnTo>
                      <a:pt x="81734" y="180832"/>
                    </a:lnTo>
                    <a:lnTo>
                      <a:pt x="78048" y="182442"/>
                    </a:lnTo>
                    <a:lnTo>
                      <a:pt x="69123" y="184309"/>
                    </a:lnTo>
                    <a:lnTo>
                      <a:pt x="66465" y="185233"/>
                    </a:lnTo>
                    <a:lnTo>
                      <a:pt x="64637" y="186985"/>
                    </a:lnTo>
                    <a:lnTo>
                      <a:pt x="63598" y="189004"/>
                    </a:lnTo>
                    <a:lnTo>
                      <a:pt x="62884" y="191681"/>
                    </a:lnTo>
                    <a:lnTo>
                      <a:pt x="61532" y="194339"/>
                    </a:lnTo>
                    <a:lnTo>
                      <a:pt x="58731" y="196929"/>
                    </a:lnTo>
                    <a:lnTo>
                      <a:pt x="55083" y="198644"/>
                    </a:lnTo>
                    <a:lnTo>
                      <a:pt x="51321" y="199272"/>
                    </a:lnTo>
                    <a:lnTo>
                      <a:pt x="40472" y="198996"/>
                    </a:lnTo>
                    <a:lnTo>
                      <a:pt x="37662" y="199634"/>
                    </a:lnTo>
                    <a:lnTo>
                      <a:pt x="32290" y="201911"/>
                    </a:lnTo>
                    <a:lnTo>
                      <a:pt x="29385" y="202330"/>
                    </a:lnTo>
                    <a:lnTo>
                      <a:pt x="25489" y="198349"/>
                    </a:lnTo>
                    <a:lnTo>
                      <a:pt x="20669" y="189690"/>
                    </a:lnTo>
                    <a:lnTo>
                      <a:pt x="13087" y="170145"/>
                    </a:lnTo>
                    <a:lnTo>
                      <a:pt x="7144" y="147885"/>
                    </a:lnTo>
                    <a:lnTo>
                      <a:pt x="25746" y="146990"/>
                    </a:lnTo>
                    <a:lnTo>
                      <a:pt x="29537" y="144866"/>
                    </a:lnTo>
                    <a:lnTo>
                      <a:pt x="34338" y="141408"/>
                    </a:lnTo>
                    <a:lnTo>
                      <a:pt x="57998" y="118948"/>
                    </a:lnTo>
                    <a:lnTo>
                      <a:pt x="61265" y="113166"/>
                    </a:lnTo>
                    <a:lnTo>
                      <a:pt x="60198" y="108947"/>
                    </a:lnTo>
                    <a:lnTo>
                      <a:pt x="50483" y="104041"/>
                    </a:lnTo>
                    <a:lnTo>
                      <a:pt x="45453" y="100746"/>
                    </a:lnTo>
                    <a:lnTo>
                      <a:pt x="41015" y="96269"/>
                    </a:lnTo>
                    <a:lnTo>
                      <a:pt x="38729" y="90440"/>
                    </a:lnTo>
                    <a:lnTo>
                      <a:pt x="41253" y="83001"/>
                    </a:lnTo>
                    <a:lnTo>
                      <a:pt x="47044" y="78695"/>
                    </a:lnTo>
                    <a:lnTo>
                      <a:pt x="54798" y="74657"/>
                    </a:lnTo>
                    <a:lnTo>
                      <a:pt x="57674" y="70190"/>
                    </a:lnTo>
                    <a:lnTo>
                      <a:pt x="58084" y="64170"/>
                    </a:lnTo>
                    <a:lnTo>
                      <a:pt x="56998" y="57312"/>
                    </a:lnTo>
                    <a:lnTo>
                      <a:pt x="58198" y="48187"/>
                    </a:lnTo>
                    <a:lnTo>
                      <a:pt x="61789" y="42691"/>
                    </a:lnTo>
                    <a:lnTo>
                      <a:pt x="66990" y="39243"/>
                    </a:lnTo>
                    <a:lnTo>
                      <a:pt x="74438" y="37995"/>
                    </a:lnTo>
                    <a:lnTo>
                      <a:pt x="80001" y="35519"/>
                    </a:lnTo>
                    <a:lnTo>
                      <a:pt x="82668" y="31032"/>
                    </a:lnTo>
                    <a:lnTo>
                      <a:pt x="82848" y="26184"/>
                    </a:lnTo>
                    <a:lnTo>
                      <a:pt x="87916" y="7144"/>
                    </a:lnTo>
                    <a:close/>
                  </a:path>
                </a:pathLst>
              </a:custGeom>
              <a:solidFill>
                <a:srgbClr val="D9D9D9"/>
              </a:solidFill>
              <a:ln w="9525" cap="flat">
                <a:noFill/>
                <a:prstDash val="solid"/>
                <a:miter/>
              </a:ln>
            </p:spPr>
            <p:txBody>
              <a:bodyPr rtlCol="0" anchor="ctr"/>
              <a:lstStyle/>
              <a:p>
                <a:endParaRPr lang="en-US" sz="600"/>
              </a:p>
            </p:txBody>
          </p:sp>
          <p:sp>
            <p:nvSpPr>
              <p:cNvPr id="31" name="Freeform: Shape 30">
                <a:extLst>
                  <a:ext uri="{FF2B5EF4-FFF2-40B4-BE49-F238E27FC236}">
                    <a16:creationId xmlns="" xmlns:a16="http://schemas.microsoft.com/office/drawing/2014/main" id="{1086B43E-96E3-440D-99F2-15CE11CA98BC}"/>
                  </a:ext>
                </a:extLst>
              </p:cNvPr>
              <p:cNvSpPr/>
              <p:nvPr/>
            </p:nvSpPr>
            <p:spPr>
              <a:xfrm>
                <a:off x="6128951" y="2730408"/>
                <a:ext cx="161925" cy="190500"/>
              </a:xfrm>
              <a:custGeom>
                <a:avLst/>
                <a:gdLst>
                  <a:gd name="connsiteX0" fmla="*/ 117472 w 161925"/>
                  <a:gd name="connsiteY0" fmla="*/ 9011 h 190500"/>
                  <a:gd name="connsiteX1" fmla="*/ 120653 w 161925"/>
                  <a:gd name="connsiteY1" fmla="*/ 41948 h 190500"/>
                  <a:gd name="connsiteX2" fmla="*/ 108995 w 161925"/>
                  <a:gd name="connsiteY2" fmla="*/ 67589 h 190500"/>
                  <a:gd name="connsiteX3" fmla="*/ 106118 w 161925"/>
                  <a:gd name="connsiteY3" fmla="*/ 76419 h 190500"/>
                  <a:gd name="connsiteX4" fmla="*/ 104508 w 161925"/>
                  <a:gd name="connsiteY4" fmla="*/ 84868 h 190500"/>
                  <a:gd name="connsiteX5" fmla="*/ 106471 w 161925"/>
                  <a:gd name="connsiteY5" fmla="*/ 93736 h 190500"/>
                  <a:gd name="connsiteX6" fmla="*/ 111528 w 161925"/>
                  <a:gd name="connsiteY6" fmla="*/ 101803 h 190500"/>
                  <a:gd name="connsiteX7" fmla="*/ 125054 w 161925"/>
                  <a:gd name="connsiteY7" fmla="*/ 112319 h 190500"/>
                  <a:gd name="connsiteX8" fmla="*/ 134398 w 161925"/>
                  <a:gd name="connsiteY8" fmla="*/ 118300 h 190500"/>
                  <a:gd name="connsiteX9" fmla="*/ 162639 w 161925"/>
                  <a:gd name="connsiteY9" fmla="*/ 147771 h 190500"/>
                  <a:gd name="connsiteX10" fmla="*/ 152372 w 161925"/>
                  <a:gd name="connsiteY10" fmla="*/ 155743 h 190500"/>
                  <a:gd name="connsiteX11" fmla="*/ 147247 w 161925"/>
                  <a:gd name="connsiteY11" fmla="*/ 158410 h 190500"/>
                  <a:gd name="connsiteX12" fmla="*/ 140779 w 161925"/>
                  <a:gd name="connsiteY12" fmla="*/ 160944 h 190500"/>
                  <a:gd name="connsiteX13" fmla="*/ 118053 w 161925"/>
                  <a:gd name="connsiteY13" fmla="*/ 160230 h 190500"/>
                  <a:gd name="connsiteX14" fmla="*/ 111662 w 161925"/>
                  <a:gd name="connsiteY14" fmla="*/ 161115 h 190500"/>
                  <a:gd name="connsiteX15" fmla="*/ 105670 w 161925"/>
                  <a:gd name="connsiteY15" fmla="*/ 164497 h 190500"/>
                  <a:gd name="connsiteX16" fmla="*/ 100594 w 161925"/>
                  <a:gd name="connsiteY16" fmla="*/ 169040 h 190500"/>
                  <a:gd name="connsiteX17" fmla="*/ 100374 w 161925"/>
                  <a:gd name="connsiteY17" fmla="*/ 177289 h 190500"/>
                  <a:gd name="connsiteX18" fmla="*/ 84972 w 161925"/>
                  <a:gd name="connsiteY18" fmla="*/ 184842 h 190500"/>
                  <a:gd name="connsiteX19" fmla="*/ 77734 w 161925"/>
                  <a:gd name="connsiteY19" fmla="*/ 184156 h 190500"/>
                  <a:gd name="connsiteX20" fmla="*/ 75200 w 161925"/>
                  <a:gd name="connsiteY20" fmla="*/ 181527 h 190500"/>
                  <a:gd name="connsiteX21" fmla="*/ 65665 w 161925"/>
                  <a:gd name="connsiteY21" fmla="*/ 167221 h 190500"/>
                  <a:gd name="connsiteX22" fmla="*/ 63694 w 161925"/>
                  <a:gd name="connsiteY22" fmla="*/ 162744 h 190500"/>
                  <a:gd name="connsiteX23" fmla="*/ 62951 w 161925"/>
                  <a:gd name="connsiteY23" fmla="*/ 157953 h 190500"/>
                  <a:gd name="connsiteX24" fmla="*/ 63903 w 161925"/>
                  <a:gd name="connsiteY24" fmla="*/ 152943 h 190500"/>
                  <a:gd name="connsiteX25" fmla="*/ 65561 w 161925"/>
                  <a:gd name="connsiteY25" fmla="*/ 148628 h 190500"/>
                  <a:gd name="connsiteX26" fmla="*/ 66275 w 161925"/>
                  <a:gd name="connsiteY26" fmla="*/ 145018 h 190500"/>
                  <a:gd name="connsiteX27" fmla="*/ 65084 w 161925"/>
                  <a:gd name="connsiteY27" fmla="*/ 142170 h 190500"/>
                  <a:gd name="connsiteX28" fmla="*/ 60788 w 161925"/>
                  <a:gd name="connsiteY28" fmla="*/ 140170 h 190500"/>
                  <a:gd name="connsiteX29" fmla="*/ 55188 w 161925"/>
                  <a:gd name="connsiteY29" fmla="*/ 139798 h 190500"/>
                  <a:gd name="connsiteX30" fmla="*/ 48196 w 161925"/>
                  <a:gd name="connsiteY30" fmla="*/ 139379 h 190500"/>
                  <a:gd name="connsiteX31" fmla="*/ 44091 w 161925"/>
                  <a:gd name="connsiteY31" fmla="*/ 137998 h 190500"/>
                  <a:gd name="connsiteX32" fmla="*/ 38586 w 161925"/>
                  <a:gd name="connsiteY32" fmla="*/ 131293 h 190500"/>
                  <a:gd name="connsiteX33" fmla="*/ 36957 w 161925"/>
                  <a:gd name="connsiteY33" fmla="*/ 113290 h 190500"/>
                  <a:gd name="connsiteX34" fmla="*/ 33280 w 161925"/>
                  <a:gd name="connsiteY34" fmla="*/ 106013 h 190500"/>
                  <a:gd name="connsiteX35" fmla="*/ 29585 w 161925"/>
                  <a:gd name="connsiteY35" fmla="*/ 103984 h 190500"/>
                  <a:gd name="connsiteX36" fmla="*/ 21412 w 161925"/>
                  <a:gd name="connsiteY36" fmla="*/ 101822 h 190500"/>
                  <a:gd name="connsiteX37" fmla="*/ 17888 w 161925"/>
                  <a:gd name="connsiteY37" fmla="*/ 99346 h 190500"/>
                  <a:gd name="connsiteX38" fmla="*/ 15621 w 161925"/>
                  <a:gd name="connsiteY38" fmla="*/ 95536 h 190500"/>
                  <a:gd name="connsiteX39" fmla="*/ 14487 w 161925"/>
                  <a:gd name="connsiteY39" fmla="*/ 91011 h 190500"/>
                  <a:gd name="connsiteX40" fmla="*/ 14078 w 161925"/>
                  <a:gd name="connsiteY40" fmla="*/ 86268 h 190500"/>
                  <a:gd name="connsiteX41" fmla="*/ 14154 w 161925"/>
                  <a:gd name="connsiteY41" fmla="*/ 81734 h 190500"/>
                  <a:gd name="connsiteX42" fmla="*/ 16326 w 161925"/>
                  <a:gd name="connsiteY42" fmla="*/ 74247 h 190500"/>
                  <a:gd name="connsiteX43" fmla="*/ 19421 w 161925"/>
                  <a:gd name="connsiteY43" fmla="*/ 66780 h 190500"/>
                  <a:gd name="connsiteX44" fmla="*/ 19764 w 161925"/>
                  <a:gd name="connsiteY44" fmla="*/ 60103 h 190500"/>
                  <a:gd name="connsiteX45" fmla="*/ 13678 w 161925"/>
                  <a:gd name="connsiteY45" fmla="*/ 55007 h 190500"/>
                  <a:gd name="connsiteX46" fmla="*/ 9697 w 161925"/>
                  <a:gd name="connsiteY46" fmla="*/ 53045 h 190500"/>
                  <a:gd name="connsiteX47" fmla="*/ 7591 w 161925"/>
                  <a:gd name="connsiteY47" fmla="*/ 50644 h 190500"/>
                  <a:gd name="connsiteX48" fmla="*/ 7144 w 161925"/>
                  <a:gd name="connsiteY48" fmla="*/ 47387 h 190500"/>
                  <a:gd name="connsiteX49" fmla="*/ 8677 w 161925"/>
                  <a:gd name="connsiteY49" fmla="*/ 39805 h 190500"/>
                  <a:gd name="connsiteX50" fmla="*/ 10135 w 161925"/>
                  <a:gd name="connsiteY50" fmla="*/ 35776 h 190500"/>
                  <a:gd name="connsiteX51" fmla="*/ 10811 w 161925"/>
                  <a:gd name="connsiteY51" fmla="*/ 32204 h 190500"/>
                  <a:gd name="connsiteX52" fmla="*/ 14487 w 161925"/>
                  <a:gd name="connsiteY52" fmla="*/ 23670 h 190500"/>
                  <a:gd name="connsiteX53" fmla="*/ 19421 w 161925"/>
                  <a:gd name="connsiteY53" fmla="*/ 19736 h 190500"/>
                  <a:gd name="connsiteX54" fmla="*/ 23422 w 161925"/>
                  <a:gd name="connsiteY54" fmla="*/ 17421 h 190500"/>
                  <a:gd name="connsiteX55" fmla="*/ 54130 w 161925"/>
                  <a:gd name="connsiteY55" fmla="*/ 12002 h 190500"/>
                  <a:gd name="connsiteX56" fmla="*/ 61874 w 161925"/>
                  <a:gd name="connsiteY56" fmla="*/ 9039 h 190500"/>
                  <a:gd name="connsiteX57" fmla="*/ 84992 w 161925"/>
                  <a:gd name="connsiteY57" fmla="*/ 71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1925" h="190500">
                    <a:moveTo>
                      <a:pt x="117472" y="9011"/>
                    </a:moveTo>
                    <a:lnTo>
                      <a:pt x="120653" y="41948"/>
                    </a:lnTo>
                    <a:lnTo>
                      <a:pt x="108995" y="67589"/>
                    </a:lnTo>
                    <a:lnTo>
                      <a:pt x="106118" y="76419"/>
                    </a:lnTo>
                    <a:lnTo>
                      <a:pt x="104508" y="84868"/>
                    </a:lnTo>
                    <a:lnTo>
                      <a:pt x="106471" y="93736"/>
                    </a:lnTo>
                    <a:lnTo>
                      <a:pt x="111528" y="101803"/>
                    </a:lnTo>
                    <a:lnTo>
                      <a:pt x="125054" y="112319"/>
                    </a:lnTo>
                    <a:lnTo>
                      <a:pt x="134398" y="118300"/>
                    </a:lnTo>
                    <a:lnTo>
                      <a:pt x="162639" y="147771"/>
                    </a:lnTo>
                    <a:lnTo>
                      <a:pt x="152372" y="155743"/>
                    </a:lnTo>
                    <a:lnTo>
                      <a:pt x="147247" y="158410"/>
                    </a:lnTo>
                    <a:lnTo>
                      <a:pt x="140779" y="160944"/>
                    </a:lnTo>
                    <a:lnTo>
                      <a:pt x="118053" y="160230"/>
                    </a:lnTo>
                    <a:lnTo>
                      <a:pt x="111662" y="161115"/>
                    </a:lnTo>
                    <a:lnTo>
                      <a:pt x="105670" y="164497"/>
                    </a:lnTo>
                    <a:lnTo>
                      <a:pt x="100594" y="169040"/>
                    </a:lnTo>
                    <a:lnTo>
                      <a:pt x="100374" y="177289"/>
                    </a:lnTo>
                    <a:lnTo>
                      <a:pt x="84972" y="184842"/>
                    </a:lnTo>
                    <a:lnTo>
                      <a:pt x="77734" y="184156"/>
                    </a:lnTo>
                    <a:lnTo>
                      <a:pt x="75200" y="181527"/>
                    </a:lnTo>
                    <a:lnTo>
                      <a:pt x="65665" y="167221"/>
                    </a:lnTo>
                    <a:lnTo>
                      <a:pt x="63694" y="162744"/>
                    </a:lnTo>
                    <a:lnTo>
                      <a:pt x="62951" y="157953"/>
                    </a:lnTo>
                    <a:lnTo>
                      <a:pt x="63903" y="152943"/>
                    </a:lnTo>
                    <a:lnTo>
                      <a:pt x="65561" y="148628"/>
                    </a:lnTo>
                    <a:lnTo>
                      <a:pt x="66275" y="145018"/>
                    </a:lnTo>
                    <a:lnTo>
                      <a:pt x="65084" y="142170"/>
                    </a:lnTo>
                    <a:lnTo>
                      <a:pt x="60788" y="140170"/>
                    </a:lnTo>
                    <a:lnTo>
                      <a:pt x="55188" y="139798"/>
                    </a:lnTo>
                    <a:lnTo>
                      <a:pt x="48196" y="139379"/>
                    </a:lnTo>
                    <a:lnTo>
                      <a:pt x="44091" y="137998"/>
                    </a:lnTo>
                    <a:lnTo>
                      <a:pt x="38586" y="131293"/>
                    </a:lnTo>
                    <a:lnTo>
                      <a:pt x="36957" y="113290"/>
                    </a:lnTo>
                    <a:lnTo>
                      <a:pt x="33280" y="106013"/>
                    </a:lnTo>
                    <a:lnTo>
                      <a:pt x="29585" y="103984"/>
                    </a:lnTo>
                    <a:lnTo>
                      <a:pt x="21412" y="101822"/>
                    </a:lnTo>
                    <a:lnTo>
                      <a:pt x="17888" y="99346"/>
                    </a:lnTo>
                    <a:lnTo>
                      <a:pt x="15621" y="95536"/>
                    </a:lnTo>
                    <a:lnTo>
                      <a:pt x="14487" y="91011"/>
                    </a:lnTo>
                    <a:lnTo>
                      <a:pt x="14078" y="86268"/>
                    </a:lnTo>
                    <a:lnTo>
                      <a:pt x="14154" y="81734"/>
                    </a:lnTo>
                    <a:lnTo>
                      <a:pt x="16326" y="74247"/>
                    </a:lnTo>
                    <a:lnTo>
                      <a:pt x="19421" y="66780"/>
                    </a:lnTo>
                    <a:lnTo>
                      <a:pt x="19764" y="60103"/>
                    </a:lnTo>
                    <a:lnTo>
                      <a:pt x="13678" y="55007"/>
                    </a:lnTo>
                    <a:lnTo>
                      <a:pt x="9697" y="53045"/>
                    </a:lnTo>
                    <a:lnTo>
                      <a:pt x="7591" y="50644"/>
                    </a:lnTo>
                    <a:lnTo>
                      <a:pt x="7144" y="47387"/>
                    </a:lnTo>
                    <a:lnTo>
                      <a:pt x="8677" y="39805"/>
                    </a:lnTo>
                    <a:lnTo>
                      <a:pt x="10135" y="35776"/>
                    </a:lnTo>
                    <a:lnTo>
                      <a:pt x="10811" y="32204"/>
                    </a:lnTo>
                    <a:lnTo>
                      <a:pt x="14487" y="23670"/>
                    </a:lnTo>
                    <a:lnTo>
                      <a:pt x="19421" y="19736"/>
                    </a:lnTo>
                    <a:lnTo>
                      <a:pt x="23422" y="17421"/>
                    </a:lnTo>
                    <a:lnTo>
                      <a:pt x="54130" y="12002"/>
                    </a:lnTo>
                    <a:lnTo>
                      <a:pt x="61874" y="9039"/>
                    </a:lnTo>
                    <a:lnTo>
                      <a:pt x="84992" y="714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32" name="Freeform: Shape 31">
                <a:extLst>
                  <a:ext uri="{FF2B5EF4-FFF2-40B4-BE49-F238E27FC236}">
                    <a16:creationId xmlns="" xmlns:a16="http://schemas.microsoft.com/office/drawing/2014/main" id="{F9047DAC-2575-4EBB-93F4-AC10BC08A617}"/>
                  </a:ext>
                </a:extLst>
              </p:cNvPr>
              <p:cNvSpPr/>
              <p:nvPr/>
            </p:nvSpPr>
            <p:spPr>
              <a:xfrm>
                <a:off x="6058133" y="2559396"/>
                <a:ext cx="133350" cy="219075"/>
              </a:xfrm>
              <a:custGeom>
                <a:avLst/>
                <a:gdLst>
                  <a:gd name="connsiteX0" fmla="*/ 88897 w 133350"/>
                  <a:gd name="connsiteY0" fmla="*/ 27908 h 219075"/>
                  <a:gd name="connsiteX1" fmla="*/ 97507 w 133350"/>
                  <a:gd name="connsiteY1" fmla="*/ 46139 h 219075"/>
                  <a:gd name="connsiteX2" fmla="*/ 99765 w 133350"/>
                  <a:gd name="connsiteY2" fmla="*/ 56617 h 219075"/>
                  <a:gd name="connsiteX3" fmla="*/ 99298 w 133350"/>
                  <a:gd name="connsiteY3" fmla="*/ 65046 h 219075"/>
                  <a:gd name="connsiteX4" fmla="*/ 90640 w 133350"/>
                  <a:gd name="connsiteY4" fmla="*/ 76924 h 219075"/>
                  <a:gd name="connsiteX5" fmla="*/ 88973 w 133350"/>
                  <a:gd name="connsiteY5" fmla="*/ 82906 h 219075"/>
                  <a:gd name="connsiteX6" fmla="*/ 87573 w 133350"/>
                  <a:gd name="connsiteY6" fmla="*/ 90726 h 219075"/>
                  <a:gd name="connsiteX7" fmla="*/ 87973 w 133350"/>
                  <a:gd name="connsiteY7" fmla="*/ 99736 h 219075"/>
                  <a:gd name="connsiteX8" fmla="*/ 89449 w 133350"/>
                  <a:gd name="connsiteY8" fmla="*/ 109747 h 219075"/>
                  <a:gd name="connsiteX9" fmla="*/ 92440 w 133350"/>
                  <a:gd name="connsiteY9" fmla="*/ 120348 h 219075"/>
                  <a:gd name="connsiteX10" fmla="*/ 96764 w 133350"/>
                  <a:gd name="connsiteY10" fmla="*/ 128883 h 219075"/>
                  <a:gd name="connsiteX11" fmla="*/ 102089 w 133350"/>
                  <a:gd name="connsiteY11" fmla="*/ 134998 h 219075"/>
                  <a:gd name="connsiteX12" fmla="*/ 116100 w 133350"/>
                  <a:gd name="connsiteY12" fmla="*/ 144828 h 219075"/>
                  <a:gd name="connsiteX13" fmla="*/ 122196 w 133350"/>
                  <a:gd name="connsiteY13" fmla="*/ 150105 h 219075"/>
                  <a:gd name="connsiteX14" fmla="*/ 127340 w 133350"/>
                  <a:gd name="connsiteY14" fmla="*/ 157991 h 219075"/>
                  <a:gd name="connsiteX15" fmla="*/ 128768 w 133350"/>
                  <a:gd name="connsiteY15" fmla="*/ 164697 h 219075"/>
                  <a:gd name="connsiteX16" fmla="*/ 128426 w 133350"/>
                  <a:gd name="connsiteY16" fmla="*/ 171231 h 219075"/>
                  <a:gd name="connsiteX17" fmla="*/ 124949 w 133350"/>
                  <a:gd name="connsiteY17" fmla="*/ 183013 h 219075"/>
                  <a:gd name="connsiteX18" fmla="*/ 94240 w 133350"/>
                  <a:gd name="connsiteY18" fmla="*/ 188433 h 219075"/>
                  <a:gd name="connsiteX19" fmla="*/ 90240 w 133350"/>
                  <a:gd name="connsiteY19" fmla="*/ 190748 h 219075"/>
                  <a:gd name="connsiteX20" fmla="*/ 85306 w 133350"/>
                  <a:gd name="connsiteY20" fmla="*/ 194681 h 219075"/>
                  <a:gd name="connsiteX21" fmla="*/ 81629 w 133350"/>
                  <a:gd name="connsiteY21" fmla="*/ 203216 h 219075"/>
                  <a:gd name="connsiteX22" fmla="*/ 80953 w 133350"/>
                  <a:gd name="connsiteY22" fmla="*/ 206788 h 219075"/>
                  <a:gd name="connsiteX23" fmla="*/ 79496 w 133350"/>
                  <a:gd name="connsiteY23" fmla="*/ 210817 h 219075"/>
                  <a:gd name="connsiteX24" fmla="*/ 77962 w 133350"/>
                  <a:gd name="connsiteY24" fmla="*/ 218399 h 219075"/>
                  <a:gd name="connsiteX25" fmla="*/ 55121 w 133350"/>
                  <a:gd name="connsiteY25" fmla="*/ 220256 h 219075"/>
                  <a:gd name="connsiteX26" fmla="*/ 45044 w 133350"/>
                  <a:gd name="connsiteY26" fmla="*/ 217665 h 219075"/>
                  <a:gd name="connsiteX27" fmla="*/ 39119 w 133350"/>
                  <a:gd name="connsiteY27" fmla="*/ 211474 h 219075"/>
                  <a:gd name="connsiteX28" fmla="*/ 35776 w 133350"/>
                  <a:gd name="connsiteY28" fmla="*/ 193577 h 219075"/>
                  <a:gd name="connsiteX29" fmla="*/ 32566 w 133350"/>
                  <a:gd name="connsiteY29" fmla="*/ 186985 h 219075"/>
                  <a:gd name="connsiteX30" fmla="*/ 28451 w 133350"/>
                  <a:gd name="connsiteY30" fmla="*/ 183404 h 219075"/>
                  <a:gd name="connsiteX31" fmla="*/ 23689 w 133350"/>
                  <a:gd name="connsiteY31" fmla="*/ 181927 h 219075"/>
                  <a:gd name="connsiteX32" fmla="*/ 19183 w 133350"/>
                  <a:gd name="connsiteY32" fmla="*/ 181889 h 219075"/>
                  <a:gd name="connsiteX33" fmla="*/ 14859 w 133350"/>
                  <a:gd name="connsiteY33" fmla="*/ 182289 h 219075"/>
                  <a:gd name="connsiteX34" fmla="*/ 10325 w 133350"/>
                  <a:gd name="connsiteY34" fmla="*/ 181537 h 219075"/>
                  <a:gd name="connsiteX35" fmla="*/ 7801 w 133350"/>
                  <a:gd name="connsiteY35" fmla="*/ 178156 h 219075"/>
                  <a:gd name="connsiteX36" fmla="*/ 7144 w 133350"/>
                  <a:gd name="connsiteY36" fmla="*/ 169726 h 219075"/>
                  <a:gd name="connsiteX37" fmla="*/ 9439 w 133350"/>
                  <a:gd name="connsiteY37" fmla="*/ 161220 h 219075"/>
                  <a:gd name="connsiteX38" fmla="*/ 21717 w 133350"/>
                  <a:gd name="connsiteY38" fmla="*/ 139551 h 219075"/>
                  <a:gd name="connsiteX39" fmla="*/ 20974 w 133350"/>
                  <a:gd name="connsiteY39" fmla="*/ 130835 h 219075"/>
                  <a:gd name="connsiteX40" fmla="*/ 20974 w 133350"/>
                  <a:gd name="connsiteY40" fmla="*/ 130702 h 219075"/>
                  <a:gd name="connsiteX41" fmla="*/ 20450 w 133350"/>
                  <a:gd name="connsiteY41" fmla="*/ 123187 h 219075"/>
                  <a:gd name="connsiteX42" fmla="*/ 27661 w 133350"/>
                  <a:gd name="connsiteY42" fmla="*/ 106766 h 219075"/>
                  <a:gd name="connsiteX43" fmla="*/ 28384 w 133350"/>
                  <a:gd name="connsiteY43" fmla="*/ 96545 h 219075"/>
                  <a:gd name="connsiteX44" fmla="*/ 22574 w 133350"/>
                  <a:gd name="connsiteY44" fmla="*/ 57864 h 219075"/>
                  <a:gd name="connsiteX45" fmla="*/ 25975 w 133350"/>
                  <a:gd name="connsiteY45" fmla="*/ 27927 h 219075"/>
                  <a:gd name="connsiteX46" fmla="*/ 25051 w 133350"/>
                  <a:gd name="connsiteY46" fmla="*/ 12040 h 219075"/>
                  <a:gd name="connsiteX47" fmla="*/ 30575 w 133350"/>
                  <a:gd name="connsiteY47" fmla="*/ 8249 h 219075"/>
                  <a:gd name="connsiteX48" fmla="*/ 33509 w 133350"/>
                  <a:gd name="connsiteY48" fmla="*/ 7506 h 219075"/>
                  <a:gd name="connsiteX49" fmla="*/ 39186 w 133350"/>
                  <a:gd name="connsiteY49" fmla="*/ 7144 h 219075"/>
                  <a:gd name="connsiteX50" fmla="*/ 57798 w 133350"/>
                  <a:gd name="connsiteY50" fmla="*/ 11506 h 219075"/>
                  <a:gd name="connsiteX51" fmla="*/ 77886 w 133350"/>
                  <a:gd name="connsiteY51" fmla="*/ 2523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3350" h="219075">
                    <a:moveTo>
                      <a:pt x="88897" y="27908"/>
                    </a:moveTo>
                    <a:lnTo>
                      <a:pt x="97507" y="46139"/>
                    </a:lnTo>
                    <a:lnTo>
                      <a:pt x="99765" y="56617"/>
                    </a:lnTo>
                    <a:lnTo>
                      <a:pt x="99298" y="65046"/>
                    </a:lnTo>
                    <a:lnTo>
                      <a:pt x="90640" y="76924"/>
                    </a:lnTo>
                    <a:lnTo>
                      <a:pt x="88973" y="82906"/>
                    </a:lnTo>
                    <a:lnTo>
                      <a:pt x="87573" y="90726"/>
                    </a:lnTo>
                    <a:lnTo>
                      <a:pt x="87973" y="99736"/>
                    </a:lnTo>
                    <a:lnTo>
                      <a:pt x="89449" y="109747"/>
                    </a:lnTo>
                    <a:lnTo>
                      <a:pt x="92440" y="120348"/>
                    </a:lnTo>
                    <a:lnTo>
                      <a:pt x="96764" y="128883"/>
                    </a:lnTo>
                    <a:lnTo>
                      <a:pt x="102089" y="134998"/>
                    </a:lnTo>
                    <a:lnTo>
                      <a:pt x="116100" y="144828"/>
                    </a:lnTo>
                    <a:lnTo>
                      <a:pt x="122196" y="150105"/>
                    </a:lnTo>
                    <a:lnTo>
                      <a:pt x="127340" y="157991"/>
                    </a:lnTo>
                    <a:lnTo>
                      <a:pt x="128768" y="164697"/>
                    </a:lnTo>
                    <a:lnTo>
                      <a:pt x="128426" y="171231"/>
                    </a:lnTo>
                    <a:lnTo>
                      <a:pt x="124949" y="183013"/>
                    </a:lnTo>
                    <a:lnTo>
                      <a:pt x="94240" y="188433"/>
                    </a:lnTo>
                    <a:lnTo>
                      <a:pt x="90240" y="190748"/>
                    </a:lnTo>
                    <a:lnTo>
                      <a:pt x="85306" y="194681"/>
                    </a:lnTo>
                    <a:lnTo>
                      <a:pt x="81629" y="203216"/>
                    </a:lnTo>
                    <a:lnTo>
                      <a:pt x="80953" y="206788"/>
                    </a:lnTo>
                    <a:lnTo>
                      <a:pt x="79496" y="210817"/>
                    </a:lnTo>
                    <a:lnTo>
                      <a:pt x="77962" y="218399"/>
                    </a:lnTo>
                    <a:lnTo>
                      <a:pt x="55121" y="220256"/>
                    </a:lnTo>
                    <a:lnTo>
                      <a:pt x="45044" y="217665"/>
                    </a:lnTo>
                    <a:lnTo>
                      <a:pt x="39119" y="211474"/>
                    </a:lnTo>
                    <a:lnTo>
                      <a:pt x="35776" y="193577"/>
                    </a:lnTo>
                    <a:lnTo>
                      <a:pt x="32566" y="186985"/>
                    </a:lnTo>
                    <a:lnTo>
                      <a:pt x="28451" y="183404"/>
                    </a:lnTo>
                    <a:lnTo>
                      <a:pt x="23689" y="181927"/>
                    </a:lnTo>
                    <a:lnTo>
                      <a:pt x="19183" y="181889"/>
                    </a:lnTo>
                    <a:lnTo>
                      <a:pt x="14859" y="182289"/>
                    </a:lnTo>
                    <a:lnTo>
                      <a:pt x="10325" y="181537"/>
                    </a:lnTo>
                    <a:lnTo>
                      <a:pt x="7801" y="178156"/>
                    </a:lnTo>
                    <a:lnTo>
                      <a:pt x="7144" y="169726"/>
                    </a:lnTo>
                    <a:lnTo>
                      <a:pt x="9439" y="161220"/>
                    </a:lnTo>
                    <a:lnTo>
                      <a:pt x="21717" y="139551"/>
                    </a:lnTo>
                    <a:lnTo>
                      <a:pt x="20974" y="130835"/>
                    </a:lnTo>
                    <a:lnTo>
                      <a:pt x="20974" y="130702"/>
                    </a:lnTo>
                    <a:lnTo>
                      <a:pt x="20450" y="123187"/>
                    </a:lnTo>
                    <a:lnTo>
                      <a:pt x="27661" y="106766"/>
                    </a:lnTo>
                    <a:lnTo>
                      <a:pt x="28384" y="96545"/>
                    </a:lnTo>
                    <a:lnTo>
                      <a:pt x="22574" y="57864"/>
                    </a:lnTo>
                    <a:lnTo>
                      <a:pt x="25975" y="27927"/>
                    </a:lnTo>
                    <a:lnTo>
                      <a:pt x="25051" y="12040"/>
                    </a:lnTo>
                    <a:lnTo>
                      <a:pt x="30575" y="8249"/>
                    </a:lnTo>
                    <a:lnTo>
                      <a:pt x="33509" y="7506"/>
                    </a:lnTo>
                    <a:lnTo>
                      <a:pt x="39186" y="7144"/>
                    </a:lnTo>
                    <a:lnTo>
                      <a:pt x="57798" y="11506"/>
                    </a:lnTo>
                    <a:lnTo>
                      <a:pt x="77886" y="25232"/>
                    </a:lnTo>
                    <a:close/>
                  </a:path>
                </a:pathLst>
              </a:custGeom>
              <a:solidFill>
                <a:schemeClr val="bg1">
                  <a:lumMod val="85000"/>
                </a:schemeClr>
              </a:solidFill>
              <a:ln w="9525" cap="flat">
                <a:noFill/>
                <a:prstDash val="solid"/>
                <a:miter/>
              </a:ln>
            </p:spPr>
            <p:txBody>
              <a:bodyPr rtlCol="0" anchor="ctr"/>
              <a:lstStyle/>
              <a:p>
                <a:endParaRPr lang="en-US" sz="600"/>
              </a:p>
            </p:txBody>
          </p:sp>
          <p:sp>
            <p:nvSpPr>
              <p:cNvPr id="33" name="Freeform: Shape 32">
                <a:extLst>
                  <a:ext uri="{FF2B5EF4-FFF2-40B4-BE49-F238E27FC236}">
                    <a16:creationId xmlns="" xmlns:a16="http://schemas.microsoft.com/office/drawing/2014/main" id="{9C825272-E403-4307-96EC-AF5D99CECD04}"/>
                  </a:ext>
                </a:extLst>
              </p:cNvPr>
              <p:cNvSpPr/>
              <p:nvPr/>
            </p:nvSpPr>
            <p:spPr>
              <a:xfrm>
                <a:off x="6138562" y="2617299"/>
                <a:ext cx="180975" cy="133350"/>
              </a:xfrm>
              <a:custGeom>
                <a:avLst/>
                <a:gdLst>
                  <a:gd name="connsiteX0" fmla="*/ 62522 w 180975"/>
                  <a:gd name="connsiteY0" fmla="*/ 26060 h 133350"/>
                  <a:gd name="connsiteX1" fmla="*/ 73247 w 180975"/>
                  <a:gd name="connsiteY1" fmla="*/ 25889 h 133350"/>
                  <a:gd name="connsiteX2" fmla="*/ 78924 w 180975"/>
                  <a:gd name="connsiteY2" fmla="*/ 26880 h 133350"/>
                  <a:gd name="connsiteX3" fmla="*/ 86792 w 180975"/>
                  <a:gd name="connsiteY3" fmla="*/ 29794 h 133350"/>
                  <a:gd name="connsiteX4" fmla="*/ 134503 w 180975"/>
                  <a:gd name="connsiteY4" fmla="*/ 37605 h 133350"/>
                  <a:gd name="connsiteX5" fmla="*/ 140227 w 180975"/>
                  <a:gd name="connsiteY5" fmla="*/ 39224 h 133350"/>
                  <a:gd name="connsiteX6" fmla="*/ 150247 w 180975"/>
                  <a:gd name="connsiteY6" fmla="*/ 43720 h 133350"/>
                  <a:gd name="connsiteX7" fmla="*/ 155515 w 180975"/>
                  <a:gd name="connsiteY7" fmla="*/ 47044 h 133350"/>
                  <a:gd name="connsiteX8" fmla="*/ 163030 w 180975"/>
                  <a:gd name="connsiteY8" fmla="*/ 55235 h 133350"/>
                  <a:gd name="connsiteX9" fmla="*/ 170517 w 180975"/>
                  <a:gd name="connsiteY9" fmla="*/ 59398 h 133350"/>
                  <a:gd name="connsiteX10" fmla="*/ 177489 w 180975"/>
                  <a:gd name="connsiteY10" fmla="*/ 88335 h 133350"/>
                  <a:gd name="connsiteX11" fmla="*/ 178155 w 180975"/>
                  <a:gd name="connsiteY11" fmla="*/ 97860 h 133350"/>
                  <a:gd name="connsiteX12" fmla="*/ 177165 w 180975"/>
                  <a:gd name="connsiteY12" fmla="*/ 106871 h 133350"/>
                  <a:gd name="connsiteX13" fmla="*/ 174288 w 180975"/>
                  <a:gd name="connsiteY13" fmla="*/ 114986 h 133350"/>
                  <a:gd name="connsiteX14" fmla="*/ 169211 w 180975"/>
                  <a:gd name="connsiteY14" fmla="*/ 120863 h 133350"/>
                  <a:gd name="connsiteX15" fmla="*/ 162020 w 180975"/>
                  <a:gd name="connsiteY15" fmla="*/ 125397 h 133350"/>
                  <a:gd name="connsiteX16" fmla="*/ 149523 w 180975"/>
                  <a:gd name="connsiteY16" fmla="*/ 127292 h 133350"/>
                  <a:gd name="connsiteX17" fmla="*/ 139760 w 180975"/>
                  <a:gd name="connsiteY17" fmla="*/ 127768 h 133350"/>
                  <a:gd name="connsiteX18" fmla="*/ 107861 w 180975"/>
                  <a:gd name="connsiteY18" fmla="*/ 122120 h 133350"/>
                  <a:gd name="connsiteX19" fmla="*/ 75381 w 180975"/>
                  <a:gd name="connsiteY19" fmla="*/ 120253 h 133350"/>
                  <a:gd name="connsiteX20" fmla="*/ 52264 w 180975"/>
                  <a:gd name="connsiteY20" fmla="*/ 122149 h 133350"/>
                  <a:gd name="connsiteX21" fmla="*/ 44520 w 180975"/>
                  <a:gd name="connsiteY21" fmla="*/ 125111 h 133350"/>
                  <a:gd name="connsiteX22" fmla="*/ 47996 w 180975"/>
                  <a:gd name="connsiteY22" fmla="*/ 113328 h 133350"/>
                  <a:gd name="connsiteX23" fmla="*/ 48339 w 180975"/>
                  <a:gd name="connsiteY23" fmla="*/ 106794 h 133350"/>
                  <a:gd name="connsiteX24" fmla="*/ 46911 w 180975"/>
                  <a:gd name="connsiteY24" fmla="*/ 100089 h 133350"/>
                  <a:gd name="connsiteX25" fmla="*/ 41767 w 180975"/>
                  <a:gd name="connsiteY25" fmla="*/ 92202 h 133350"/>
                  <a:gd name="connsiteX26" fmla="*/ 35671 w 180975"/>
                  <a:gd name="connsiteY26" fmla="*/ 86925 h 133350"/>
                  <a:gd name="connsiteX27" fmla="*/ 21660 w 180975"/>
                  <a:gd name="connsiteY27" fmla="*/ 77095 h 133350"/>
                  <a:gd name="connsiteX28" fmla="*/ 16335 w 180975"/>
                  <a:gd name="connsiteY28" fmla="*/ 70980 h 133350"/>
                  <a:gd name="connsiteX29" fmla="*/ 12011 w 180975"/>
                  <a:gd name="connsiteY29" fmla="*/ 62446 h 133350"/>
                  <a:gd name="connsiteX30" fmla="*/ 9020 w 180975"/>
                  <a:gd name="connsiteY30" fmla="*/ 51845 h 133350"/>
                  <a:gd name="connsiteX31" fmla="*/ 7544 w 180975"/>
                  <a:gd name="connsiteY31" fmla="*/ 41834 h 133350"/>
                  <a:gd name="connsiteX32" fmla="*/ 7144 w 180975"/>
                  <a:gd name="connsiteY32" fmla="*/ 32823 h 133350"/>
                  <a:gd name="connsiteX33" fmla="*/ 8544 w 180975"/>
                  <a:gd name="connsiteY33" fmla="*/ 25003 h 133350"/>
                  <a:gd name="connsiteX34" fmla="*/ 10211 w 180975"/>
                  <a:gd name="connsiteY34" fmla="*/ 19022 h 133350"/>
                  <a:gd name="connsiteX35" fmla="*/ 18869 w 180975"/>
                  <a:gd name="connsiteY35" fmla="*/ 7144 h 133350"/>
                  <a:gd name="connsiteX36" fmla="*/ 54864 w 180975"/>
                  <a:gd name="connsiteY36" fmla="*/ 2354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0975" h="133350">
                    <a:moveTo>
                      <a:pt x="62522" y="26060"/>
                    </a:moveTo>
                    <a:lnTo>
                      <a:pt x="73247" y="25889"/>
                    </a:lnTo>
                    <a:lnTo>
                      <a:pt x="78924" y="26880"/>
                    </a:lnTo>
                    <a:lnTo>
                      <a:pt x="86792" y="29794"/>
                    </a:lnTo>
                    <a:lnTo>
                      <a:pt x="134503" y="37605"/>
                    </a:lnTo>
                    <a:lnTo>
                      <a:pt x="140227" y="39224"/>
                    </a:lnTo>
                    <a:lnTo>
                      <a:pt x="150247" y="43720"/>
                    </a:lnTo>
                    <a:lnTo>
                      <a:pt x="155515" y="47044"/>
                    </a:lnTo>
                    <a:lnTo>
                      <a:pt x="163030" y="55235"/>
                    </a:lnTo>
                    <a:lnTo>
                      <a:pt x="170517" y="59398"/>
                    </a:lnTo>
                    <a:lnTo>
                      <a:pt x="177489" y="88335"/>
                    </a:lnTo>
                    <a:lnTo>
                      <a:pt x="178155" y="97860"/>
                    </a:lnTo>
                    <a:lnTo>
                      <a:pt x="177165" y="106871"/>
                    </a:lnTo>
                    <a:lnTo>
                      <a:pt x="174288" y="114986"/>
                    </a:lnTo>
                    <a:lnTo>
                      <a:pt x="169211" y="120863"/>
                    </a:lnTo>
                    <a:lnTo>
                      <a:pt x="162020" y="125397"/>
                    </a:lnTo>
                    <a:lnTo>
                      <a:pt x="149523" y="127292"/>
                    </a:lnTo>
                    <a:lnTo>
                      <a:pt x="139760" y="127768"/>
                    </a:lnTo>
                    <a:lnTo>
                      <a:pt x="107861" y="122120"/>
                    </a:lnTo>
                    <a:lnTo>
                      <a:pt x="75381" y="120253"/>
                    </a:lnTo>
                    <a:lnTo>
                      <a:pt x="52264" y="122149"/>
                    </a:lnTo>
                    <a:lnTo>
                      <a:pt x="44520" y="125111"/>
                    </a:lnTo>
                    <a:lnTo>
                      <a:pt x="47996" y="113328"/>
                    </a:lnTo>
                    <a:lnTo>
                      <a:pt x="48339" y="106794"/>
                    </a:lnTo>
                    <a:lnTo>
                      <a:pt x="46911" y="100089"/>
                    </a:lnTo>
                    <a:lnTo>
                      <a:pt x="41767" y="92202"/>
                    </a:lnTo>
                    <a:lnTo>
                      <a:pt x="35671" y="86925"/>
                    </a:lnTo>
                    <a:lnTo>
                      <a:pt x="21660" y="77095"/>
                    </a:lnTo>
                    <a:lnTo>
                      <a:pt x="16335" y="70980"/>
                    </a:lnTo>
                    <a:lnTo>
                      <a:pt x="12011" y="62446"/>
                    </a:lnTo>
                    <a:lnTo>
                      <a:pt x="9020" y="51845"/>
                    </a:lnTo>
                    <a:lnTo>
                      <a:pt x="7544" y="41834"/>
                    </a:lnTo>
                    <a:lnTo>
                      <a:pt x="7144" y="32823"/>
                    </a:lnTo>
                    <a:lnTo>
                      <a:pt x="8544" y="25003"/>
                    </a:lnTo>
                    <a:lnTo>
                      <a:pt x="10211" y="19022"/>
                    </a:lnTo>
                    <a:lnTo>
                      <a:pt x="18869" y="7144"/>
                    </a:lnTo>
                    <a:lnTo>
                      <a:pt x="54864" y="23546"/>
                    </a:lnTo>
                    <a:close/>
                  </a:path>
                </a:pathLst>
              </a:custGeom>
              <a:solidFill>
                <a:srgbClr val="B9E902"/>
              </a:solidFill>
              <a:ln w="9525" cap="flat">
                <a:noFill/>
                <a:prstDash val="solid"/>
                <a:miter/>
              </a:ln>
            </p:spPr>
            <p:txBody>
              <a:bodyPr rtlCol="0" anchor="ctr"/>
              <a:lstStyle/>
              <a:p>
                <a:endParaRPr lang="en-US" sz="600"/>
              </a:p>
            </p:txBody>
          </p:sp>
          <p:sp>
            <p:nvSpPr>
              <p:cNvPr id="34" name="Freeform: Shape 33">
                <a:extLst>
                  <a:ext uri="{FF2B5EF4-FFF2-40B4-BE49-F238E27FC236}">
                    <a16:creationId xmlns="" xmlns:a16="http://schemas.microsoft.com/office/drawing/2014/main" id="{BB956A12-C3E5-4551-AE12-E27F9FD876CA}"/>
                  </a:ext>
                </a:extLst>
              </p:cNvPr>
              <p:cNvSpPr/>
              <p:nvPr/>
            </p:nvSpPr>
            <p:spPr>
              <a:xfrm>
                <a:off x="5865547" y="2587742"/>
                <a:ext cx="323850" cy="352425"/>
              </a:xfrm>
              <a:custGeom>
                <a:avLst/>
                <a:gdLst>
                  <a:gd name="connsiteX0" fmla="*/ 70418 w 323850"/>
                  <a:gd name="connsiteY0" fmla="*/ 23365 h 352425"/>
                  <a:gd name="connsiteX1" fmla="*/ 72466 w 323850"/>
                  <a:gd name="connsiteY1" fmla="*/ 34347 h 352425"/>
                  <a:gd name="connsiteX2" fmla="*/ 74981 w 323850"/>
                  <a:gd name="connsiteY2" fmla="*/ 42015 h 352425"/>
                  <a:gd name="connsiteX3" fmla="*/ 81772 w 323850"/>
                  <a:gd name="connsiteY3" fmla="*/ 54635 h 352425"/>
                  <a:gd name="connsiteX4" fmla="*/ 85935 w 323850"/>
                  <a:gd name="connsiteY4" fmla="*/ 60055 h 352425"/>
                  <a:gd name="connsiteX5" fmla="*/ 91068 w 323850"/>
                  <a:gd name="connsiteY5" fmla="*/ 65075 h 352425"/>
                  <a:gd name="connsiteX6" fmla="*/ 98412 w 323850"/>
                  <a:gd name="connsiteY6" fmla="*/ 70714 h 352425"/>
                  <a:gd name="connsiteX7" fmla="*/ 102403 w 323850"/>
                  <a:gd name="connsiteY7" fmla="*/ 72599 h 352425"/>
                  <a:gd name="connsiteX8" fmla="*/ 106851 w 323850"/>
                  <a:gd name="connsiteY8" fmla="*/ 73552 h 352425"/>
                  <a:gd name="connsiteX9" fmla="*/ 168049 w 323850"/>
                  <a:gd name="connsiteY9" fmla="*/ 76762 h 352425"/>
                  <a:gd name="connsiteX10" fmla="*/ 173822 w 323850"/>
                  <a:gd name="connsiteY10" fmla="*/ 78105 h 352425"/>
                  <a:gd name="connsiteX11" fmla="*/ 190443 w 323850"/>
                  <a:gd name="connsiteY11" fmla="*/ 87668 h 352425"/>
                  <a:gd name="connsiteX12" fmla="*/ 203178 w 323850"/>
                  <a:gd name="connsiteY12" fmla="*/ 98193 h 352425"/>
                  <a:gd name="connsiteX13" fmla="*/ 207788 w 323850"/>
                  <a:gd name="connsiteY13" fmla="*/ 100384 h 352425"/>
                  <a:gd name="connsiteX14" fmla="*/ 213560 w 323850"/>
                  <a:gd name="connsiteY14" fmla="*/ 102356 h 352425"/>
                  <a:gd name="connsiteX15" fmla="*/ 213560 w 323850"/>
                  <a:gd name="connsiteY15" fmla="*/ 102489 h 352425"/>
                  <a:gd name="connsiteX16" fmla="*/ 214303 w 323850"/>
                  <a:gd name="connsiteY16" fmla="*/ 111204 h 352425"/>
                  <a:gd name="connsiteX17" fmla="*/ 202025 w 323850"/>
                  <a:gd name="connsiteY17" fmla="*/ 132874 h 352425"/>
                  <a:gd name="connsiteX18" fmla="*/ 199730 w 323850"/>
                  <a:gd name="connsiteY18" fmla="*/ 141380 h 352425"/>
                  <a:gd name="connsiteX19" fmla="*/ 200387 w 323850"/>
                  <a:gd name="connsiteY19" fmla="*/ 149809 h 352425"/>
                  <a:gd name="connsiteX20" fmla="*/ 202911 w 323850"/>
                  <a:gd name="connsiteY20" fmla="*/ 153191 h 352425"/>
                  <a:gd name="connsiteX21" fmla="*/ 207445 w 323850"/>
                  <a:gd name="connsiteY21" fmla="*/ 153943 h 352425"/>
                  <a:gd name="connsiteX22" fmla="*/ 211769 w 323850"/>
                  <a:gd name="connsiteY22" fmla="*/ 153543 h 352425"/>
                  <a:gd name="connsiteX23" fmla="*/ 216275 w 323850"/>
                  <a:gd name="connsiteY23" fmla="*/ 153581 h 352425"/>
                  <a:gd name="connsiteX24" fmla="*/ 221037 w 323850"/>
                  <a:gd name="connsiteY24" fmla="*/ 155057 h 352425"/>
                  <a:gd name="connsiteX25" fmla="*/ 225152 w 323850"/>
                  <a:gd name="connsiteY25" fmla="*/ 158639 h 352425"/>
                  <a:gd name="connsiteX26" fmla="*/ 228362 w 323850"/>
                  <a:gd name="connsiteY26" fmla="*/ 165230 h 352425"/>
                  <a:gd name="connsiteX27" fmla="*/ 231705 w 323850"/>
                  <a:gd name="connsiteY27" fmla="*/ 183128 h 352425"/>
                  <a:gd name="connsiteX28" fmla="*/ 237630 w 323850"/>
                  <a:gd name="connsiteY28" fmla="*/ 189319 h 352425"/>
                  <a:gd name="connsiteX29" fmla="*/ 247707 w 323850"/>
                  <a:gd name="connsiteY29" fmla="*/ 191910 h 352425"/>
                  <a:gd name="connsiteX30" fmla="*/ 270548 w 323850"/>
                  <a:gd name="connsiteY30" fmla="*/ 190052 h 352425"/>
                  <a:gd name="connsiteX31" fmla="*/ 270996 w 323850"/>
                  <a:gd name="connsiteY31" fmla="*/ 193310 h 352425"/>
                  <a:gd name="connsiteX32" fmla="*/ 273101 w 323850"/>
                  <a:gd name="connsiteY32" fmla="*/ 195710 h 352425"/>
                  <a:gd name="connsiteX33" fmla="*/ 277082 w 323850"/>
                  <a:gd name="connsiteY33" fmla="*/ 197672 h 352425"/>
                  <a:gd name="connsiteX34" fmla="*/ 283169 w 323850"/>
                  <a:gd name="connsiteY34" fmla="*/ 202768 h 352425"/>
                  <a:gd name="connsiteX35" fmla="*/ 282826 w 323850"/>
                  <a:gd name="connsiteY35" fmla="*/ 209445 h 352425"/>
                  <a:gd name="connsiteX36" fmla="*/ 279730 w 323850"/>
                  <a:gd name="connsiteY36" fmla="*/ 216913 h 352425"/>
                  <a:gd name="connsiteX37" fmla="*/ 277558 w 323850"/>
                  <a:gd name="connsiteY37" fmla="*/ 224400 h 352425"/>
                  <a:gd name="connsiteX38" fmla="*/ 277482 w 323850"/>
                  <a:gd name="connsiteY38" fmla="*/ 228933 h 352425"/>
                  <a:gd name="connsiteX39" fmla="*/ 277892 w 323850"/>
                  <a:gd name="connsiteY39" fmla="*/ 233677 h 352425"/>
                  <a:gd name="connsiteX40" fmla="*/ 279025 w 323850"/>
                  <a:gd name="connsiteY40" fmla="*/ 238201 h 352425"/>
                  <a:gd name="connsiteX41" fmla="*/ 281292 w 323850"/>
                  <a:gd name="connsiteY41" fmla="*/ 242011 h 352425"/>
                  <a:gd name="connsiteX42" fmla="*/ 284816 w 323850"/>
                  <a:gd name="connsiteY42" fmla="*/ 244488 h 352425"/>
                  <a:gd name="connsiteX43" fmla="*/ 292989 w 323850"/>
                  <a:gd name="connsiteY43" fmla="*/ 246650 h 352425"/>
                  <a:gd name="connsiteX44" fmla="*/ 296685 w 323850"/>
                  <a:gd name="connsiteY44" fmla="*/ 248679 h 352425"/>
                  <a:gd name="connsiteX45" fmla="*/ 300361 w 323850"/>
                  <a:gd name="connsiteY45" fmla="*/ 255956 h 352425"/>
                  <a:gd name="connsiteX46" fmla="*/ 301990 w 323850"/>
                  <a:gd name="connsiteY46" fmla="*/ 273958 h 352425"/>
                  <a:gd name="connsiteX47" fmla="*/ 307495 w 323850"/>
                  <a:gd name="connsiteY47" fmla="*/ 280664 h 352425"/>
                  <a:gd name="connsiteX48" fmla="*/ 311601 w 323850"/>
                  <a:gd name="connsiteY48" fmla="*/ 282045 h 352425"/>
                  <a:gd name="connsiteX49" fmla="*/ 318592 w 323850"/>
                  <a:gd name="connsiteY49" fmla="*/ 282464 h 352425"/>
                  <a:gd name="connsiteX50" fmla="*/ 310020 w 323850"/>
                  <a:gd name="connsiteY50" fmla="*/ 294303 h 352425"/>
                  <a:gd name="connsiteX51" fmla="*/ 305419 w 323850"/>
                  <a:gd name="connsiteY51" fmla="*/ 297275 h 352425"/>
                  <a:gd name="connsiteX52" fmla="*/ 296018 w 323850"/>
                  <a:gd name="connsiteY52" fmla="*/ 300057 h 352425"/>
                  <a:gd name="connsiteX53" fmla="*/ 281635 w 323850"/>
                  <a:gd name="connsiteY53" fmla="*/ 298409 h 352425"/>
                  <a:gd name="connsiteX54" fmla="*/ 257908 w 323850"/>
                  <a:gd name="connsiteY54" fmla="*/ 308410 h 352425"/>
                  <a:gd name="connsiteX55" fmla="*/ 251041 w 323850"/>
                  <a:gd name="connsiteY55" fmla="*/ 308410 h 352425"/>
                  <a:gd name="connsiteX56" fmla="*/ 246154 w 323850"/>
                  <a:gd name="connsiteY56" fmla="*/ 307124 h 352425"/>
                  <a:gd name="connsiteX57" fmla="*/ 243430 w 323850"/>
                  <a:gd name="connsiteY57" fmla="*/ 305371 h 352425"/>
                  <a:gd name="connsiteX58" fmla="*/ 240554 w 323850"/>
                  <a:gd name="connsiteY58" fmla="*/ 306753 h 352425"/>
                  <a:gd name="connsiteX59" fmla="*/ 236972 w 323850"/>
                  <a:gd name="connsiteY59" fmla="*/ 312696 h 352425"/>
                  <a:gd name="connsiteX60" fmla="*/ 233686 w 323850"/>
                  <a:gd name="connsiteY60" fmla="*/ 324545 h 352425"/>
                  <a:gd name="connsiteX61" fmla="*/ 223514 w 323850"/>
                  <a:gd name="connsiteY61" fmla="*/ 348986 h 352425"/>
                  <a:gd name="connsiteX62" fmla="*/ 209978 w 323850"/>
                  <a:gd name="connsiteY62" fmla="*/ 334146 h 352425"/>
                  <a:gd name="connsiteX63" fmla="*/ 203054 w 323850"/>
                  <a:gd name="connsiteY63" fmla="*/ 330165 h 352425"/>
                  <a:gd name="connsiteX64" fmla="*/ 195034 w 323850"/>
                  <a:gd name="connsiteY64" fmla="*/ 326822 h 352425"/>
                  <a:gd name="connsiteX65" fmla="*/ 188852 w 323850"/>
                  <a:gd name="connsiteY65" fmla="*/ 325088 h 352425"/>
                  <a:gd name="connsiteX66" fmla="*/ 182889 w 323850"/>
                  <a:gd name="connsiteY66" fmla="*/ 321945 h 352425"/>
                  <a:gd name="connsiteX67" fmla="*/ 177975 w 323850"/>
                  <a:gd name="connsiteY67" fmla="*/ 317164 h 352425"/>
                  <a:gd name="connsiteX68" fmla="*/ 170926 w 323850"/>
                  <a:gd name="connsiteY68" fmla="*/ 306457 h 352425"/>
                  <a:gd name="connsiteX69" fmla="*/ 166706 w 323850"/>
                  <a:gd name="connsiteY69" fmla="*/ 297704 h 352425"/>
                  <a:gd name="connsiteX70" fmla="*/ 160858 w 323850"/>
                  <a:gd name="connsiteY70" fmla="*/ 278311 h 352425"/>
                  <a:gd name="connsiteX71" fmla="*/ 156438 w 323850"/>
                  <a:gd name="connsiteY71" fmla="*/ 269205 h 352425"/>
                  <a:gd name="connsiteX72" fmla="*/ 149180 w 323850"/>
                  <a:gd name="connsiteY72" fmla="*/ 260242 h 352425"/>
                  <a:gd name="connsiteX73" fmla="*/ 114281 w 323850"/>
                  <a:gd name="connsiteY73" fmla="*/ 236191 h 352425"/>
                  <a:gd name="connsiteX74" fmla="*/ 107604 w 323850"/>
                  <a:gd name="connsiteY74" fmla="*/ 229467 h 352425"/>
                  <a:gd name="connsiteX75" fmla="*/ 103879 w 323850"/>
                  <a:gd name="connsiteY75" fmla="*/ 221285 h 352425"/>
                  <a:gd name="connsiteX76" fmla="*/ 103213 w 323850"/>
                  <a:gd name="connsiteY76" fmla="*/ 213893 h 352425"/>
                  <a:gd name="connsiteX77" fmla="*/ 104718 w 323850"/>
                  <a:gd name="connsiteY77" fmla="*/ 206540 h 352425"/>
                  <a:gd name="connsiteX78" fmla="*/ 114205 w 323850"/>
                  <a:gd name="connsiteY78" fmla="*/ 189214 h 352425"/>
                  <a:gd name="connsiteX79" fmla="*/ 115138 w 323850"/>
                  <a:gd name="connsiteY79" fmla="*/ 184194 h 352425"/>
                  <a:gd name="connsiteX80" fmla="*/ 114538 w 323850"/>
                  <a:gd name="connsiteY80" fmla="*/ 178365 h 352425"/>
                  <a:gd name="connsiteX81" fmla="*/ 112404 w 323850"/>
                  <a:gd name="connsiteY81" fmla="*/ 171593 h 352425"/>
                  <a:gd name="connsiteX82" fmla="*/ 108471 w 323850"/>
                  <a:gd name="connsiteY82" fmla="*/ 164049 h 352425"/>
                  <a:gd name="connsiteX83" fmla="*/ 102670 w 323850"/>
                  <a:gd name="connsiteY83" fmla="*/ 156534 h 352425"/>
                  <a:gd name="connsiteX84" fmla="*/ 94869 w 323850"/>
                  <a:gd name="connsiteY84" fmla="*/ 150457 h 352425"/>
                  <a:gd name="connsiteX85" fmla="*/ 85554 w 323850"/>
                  <a:gd name="connsiteY85" fmla="*/ 145437 h 352425"/>
                  <a:gd name="connsiteX86" fmla="*/ 73742 w 323850"/>
                  <a:gd name="connsiteY86" fmla="*/ 142123 h 352425"/>
                  <a:gd name="connsiteX87" fmla="*/ 47482 w 323850"/>
                  <a:gd name="connsiteY87" fmla="*/ 140284 h 352425"/>
                  <a:gd name="connsiteX88" fmla="*/ 18250 w 323850"/>
                  <a:gd name="connsiteY88" fmla="*/ 145180 h 352425"/>
                  <a:gd name="connsiteX89" fmla="*/ 10963 w 323850"/>
                  <a:gd name="connsiteY89" fmla="*/ 133083 h 352425"/>
                  <a:gd name="connsiteX90" fmla="*/ 8344 w 323850"/>
                  <a:gd name="connsiteY90" fmla="*/ 125644 h 352425"/>
                  <a:gd name="connsiteX91" fmla="*/ 9182 w 323850"/>
                  <a:gd name="connsiteY91" fmla="*/ 115900 h 352425"/>
                  <a:gd name="connsiteX92" fmla="*/ 15830 w 323850"/>
                  <a:gd name="connsiteY92" fmla="*/ 102622 h 352425"/>
                  <a:gd name="connsiteX93" fmla="*/ 17402 w 323850"/>
                  <a:gd name="connsiteY93" fmla="*/ 92354 h 352425"/>
                  <a:gd name="connsiteX94" fmla="*/ 15135 w 323850"/>
                  <a:gd name="connsiteY94" fmla="*/ 85630 h 352425"/>
                  <a:gd name="connsiteX95" fmla="*/ 10563 w 323850"/>
                  <a:gd name="connsiteY95" fmla="*/ 79315 h 352425"/>
                  <a:gd name="connsiteX96" fmla="*/ 7144 w 323850"/>
                  <a:gd name="connsiteY96" fmla="*/ 72057 h 352425"/>
                  <a:gd name="connsiteX97" fmla="*/ 8344 w 323850"/>
                  <a:gd name="connsiteY97" fmla="*/ 62484 h 352425"/>
                  <a:gd name="connsiteX98" fmla="*/ 16154 w 323850"/>
                  <a:gd name="connsiteY98" fmla="*/ 54197 h 352425"/>
                  <a:gd name="connsiteX99" fmla="*/ 26280 w 323850"/>
                  <a:gd name="connsiteY99" fmla="*/ 48920 h 352425"/>
                  <a:gd name="connsiteX100" fmla="*/ 33385 w 323850"/>
                  <a:gd name="connsiteY100" fmla="*/ 40977 h 352425"/>
                  <a:gd name="connsiteX101" fmla="*/ 32099 w 323850"/>
                  <a:gd name="connsiteY101" fmla="*/ 24717 h 352425"/>
                  <a:gd name="connsiteX102" fmla="*/ 33290 w 323850"/>
                  <a:gd name="connsiteY102" fmla="*/ 21831 h 352425"/>
                  <a:gd name="connsiteX103" fmla="*/ 35728 w 323850"/>
                  <a:gd name="connsiteY103" fmla="*/ 16116 h 352425"/>
                  <a:gd name="connsiteX104" fmla="*/ 37957 w 323850"/>
                  <a:gd name="connsiteY104" fmla="*/ 11840 h 352425"/>
                  <a:gd name="connsiteX105" fmla="*/ 46529 w 323850"/>
                  <a:gd name="connsiteY105" fmla="*/ 8334 h 352425"/>
                  <a:gd name="connsiteX106" fmla="*/ 55759 w 323850"/>
                  <a:gd name="connsiteY106" fmla="*/ 7144 h 352425"/>
                  <a:gd name="connsiteX107" fmla="*/ 64103 w 323850"/>
                  <a:gd name="connsiteY107" fmla="*/ 9173 h 352425"/>
                  <a:gd name="connsiteX108" fmla="*/ 69075 w 323850"/>
                  <a:gd name="connsiteY108" fmla="*/ 1615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23850" h="352425">
                    <a:moveTo>
                      <a:pt x="70418" y="23365"/>
                    </a:moveTo>
                    <a:lnTo>
                      <a:pt x="72466" y="34347"/>
                    </a:lnTo>
                    <a:lnTo>
                      <a:pt x="74981" y="42015"/>
                    </a:lnTo>
                    <a:lnTo>
                      <a:pt x="81772" y="54635"/>
                    </a:lnTo>
                    <a:lnTo>
                      <a:pt x="85935" y="60055"/>
                    </a:lnTo>
                    <a:lnTo>
                      <a:pt x="91068" y="65075"/>
                    </a:lnTo>
                    <a:lnTo>
                      <a:pt x="98412" y="70714"/>
                    </a:lnTo>
                    <a:lnTo>
                      <a:pt x="102403" y="72599"/>
                    </a:lnTo>
                    <a:lnTo>
                      <a:pt x="106851" y="73552"/>
                    </a:lnTo>
                    <a:lnTo>
                      <a:pt x="168049" y="76762"/>
                    </a:lnTo>
                    <a:lnTo>
                      <a:pt x="173822" y="78105"/>
                    </a:lnTo>
                    <a:lnTo>
                      <a:pt x="190443" y="87668"/>
                    </a:lnTo>
                    <a:lnTo>
                      <a:pt x="203178" y="98193"/>
                    </a:lnTo>
                    <a:lnTo>
                      <a:pt x="207788" y="100384"/>
                    </a:lnTo>
                    <a:lnTo>
                      <a:pt x="213560" y="102356"/>
                    </a:lnTo>
                    <a:lnTo>
                      <a:pt x="213560" y="102489"/>
                    </a:lnTo>
                    <a:lnTo>
                      <a:pt x="214303" y="111204"/>
                    </a:lnTo>
                    <a:lnTo>
                      <a:pt x="202025" y="132874"/>
                    </a:lnTo>
                    <a:lnTo>
                      <a:pt x="199730" y="141380"/>
                    </a:lnTo>
                    <a:lnTo>
                      <a:pt x="200387" y="149809"/>
                    </a:lnTo>
                    <a:lnTo>
                      <a:pt x="202911" y="153191"/>
                    </a:lnTo>
                    <a:lnTo>
                      <a:pt x="207445" y="153943"/>
                    </a:lnTo>
                    <a:lnTo>
                      <a:pt x="211769" y="153543"/>
                    </a:lnTo>
                    <a:lnTo>
                      <a:pt x="216275" y="153581"/>
                    </a:lnTo>
                    <a:lnTo>
                      <a:pt x="221037" y="155057"/>
                    </a:lnTo>
                    <a:lnTo>
                      <a:pt x="225152" y="158639"/>
                    </a:lnTo>
                    <a:lnTo>
                      <a:pt x="228362" y="165230"/>
                    </a:lnTo>
                    <a:lnTo>
                      <a:pt x="231705" y="183128"/>
                    </a:lnTo>
                    <a:lnTo>
                      <a:pt x="237630" y="189319"/>
                    </a:lnTo>
                    <a:lnTo>
                      <a:pt x="247707" y="191910"/>
                    </a:lnTo>
                    <a:lnTo>
                      <a:pt x="270548" y="190052"/>
                    </a:lnTo>
                    <a:lnTo>
                      <a:pt x="270996" y="193310"/>
                    </a:lnTo>
                    <a:lnTo>
                      <a:pt x="273101" y="195710"/>
                    </a:lnTo>
                    <a:lnTo>
                      <a:pt x="277082" y="197672"/>
                    </a:lnTo>
                    <a:lnTo>
                      <a:pt x="283169" y="202768"/>
                    </a:lnTo>
                    <a:lnTo>
                      <a:pt x="282826" y="209445"/>
                    </a:lnTo>
                    <a:lnTo>
                      <a:pt x="279730" y="216913"/>
                    </a:lnTo>
                    <a:lnTo>
                      <a:pt x="277558" y="224400"/>
                    </a:lnTo>
                    <a:lnTo>
                      <a:pt x="277482" y="228933"/>
                    </a:lnTo>
                    <a:lnTo>
                      <a:pt x="277892" y="233677"/>
                    </a:lnTo>
                    <a:lnTo>
                      <a:pt x="279025" y="238201"/>
                    </a:lnTo>
                    <a:lnTo>
                      <a:pt x="281292" y="242011"/>
                    </a:lnTo>
                    <a:lnTo>
                      <a:pt x="284816" y="244488"/>
                    </a:lnTo>
                    <a:lnTo>
                      <a:pt x="292989" y="246650"/>
                    </a:lnTo>
                    <a:lnTo>
                      <a:pt x="296685" y="248679"/>
                    </a:lnTo>
                    <a:lnTo>
                      <a:pt x="300361" y="255956"/>
                    </a:lnTo>
                    <a:lnTo>
                      <a:pt x="301990" y="273958"/>
                    </a:lnTo>
                    <a:lnTo>
                      <a:pt x="307495" y="280664"/>
                    </a:lnTo>
                    <a:lnTo>
                      <a:pt x="311601" y="282045"/>
                    </a:lnTo>
                    <a:lnTo>
                      <a:pt x="318592" y="282464"/>
                    </a:lnTo>
                    <a:lnTo>
                      <a:pt x="310020" y="294303"/>
                    </a:lnTo>
                    <a:lnTo>
                      <a:pt x="305419" y="297275"/>
                    </a:lnTo>
                    <a:lnTo>
                      <a:pt x="296018" y="300057"/>
                    </a:lnTo>
                    <a:lnTo>
                      <a:pt x="281635" y="298409"/>
                    </a:lnTo>
                    <a:lnTo>
                      <a:pt x="257908" y="308410"/>
                    </a:lnTo>
                    <a:lnTo>
                      <a:pt x="251041" y="308410"/>
                    </a:lnTo>
                    <a:lnTo>
                      <a:pt x="246154" y="307124"/>
                    </a:lnTo>
                    <a:lnTo>
                      <a:pt x="243430" y="305371"/>
                    </a:lnTo>
                    <a:lnTo>
                      <a:pt x="240554" y="306753"/>
                    </a:lnTo>
                    <a:lnTo>
                      <a:pt x="236972" y="312696"/>
                    </a:lnTo>
                    <a:lnTo>
                      <a:pt x="233686" y="324545"/>
                    </a:lnTo>
                    <a:lnTo>
                      <a:pt x="223514" y="348986"/>
                    </a:lnTo>
                    <a:lnTo>
                      <a:pt x="209978" y="334146"/>
                    </a:lnTo>
                    <a:lnTo>
                      <a:pt x="203054" y="330165"/>
                    </a:lnTo>
                    <a:lnTo>
                      <a:pt x="195034" y="326822"/>
                    </a:lnTo>
                    <a:lnTo>
                      <a:pt x="188852" y="325088"/>
                    </a:lnTo>
                    <a:lnTo>
                      <a:pt x="182889" y="321945"/>
                    </a:lnTo>
                    <a:lnTo>
                      <a:pt x="177975" y="317164"/>
                    </a:lnTo>
                    <a:lnTo>
                      <a:pt x="170926" y="306457"/>
                    </a:lnTo>
                    <a:lnTo>
                      <a:pt x="166706" y="297704"/>
                    </a:lnTo>
                    <a:lnTo>
                      <a:pt x="160858" y="278311"/>
                    </a:lnTo>
                    <a:lnTo>
                      <a:pt x="156438" y="269205"/>
                    </a:lnTo>
                    <a:lnTo>
                      <a:pt x="149180" y="260242"/>
                    </a:lnTo>
                    <a:lnTo>
                      <a:pt x="114281" y="236191"/>
                    </a:lnTo>
                    <a:lnTo>
                      <a:pt x="107604" y="229467"/>
                    </a:lnTo>
                    <a:lnTo>
                      <a:pt x="103879" y="221285"/>
                    </a:lnTo>
                    <a:lnTo>
                      <a:pt x="103213" y="213893"/>
                    </a:lnTo>
                    <a:lnTo>
                      <a:pt x="104718" y="206540"/>
                    </a:lnTo>
                    <a:lnTo>
                      <a:pt x="114205" y="189214"/>
                    </a:lnTo>
                    <a:lnTo>
                      <a:pt x="115138" y="184194"/>
                    </a:lnTo>
                    <a:lnTo>
                      <a:pt x="114538" y="178365"/>
                    </a:lnTo>
                    <a:lnTo>
                      <a:pt x="112404" y="171593"/>
                    </a:lnTo>
                    <a:lnTo>
                      <a:pt x="108471" y="164049"/>
                    </a:lnTo>
                    <a:lnTo>
                      <a:pt x="102670" y="156534"/>
                    </a:lnTo>
                    <a:lnTo>
                      <a:pt x="94869" y="150457"/>
                    </a:lnTo>
                    <a:lnTo>
                      <a:pt x="85554" y="145437"/>
                    </a:lnTo>
                    <a:lnTo>
                      <a:pt x="73742" y="142123"/>
                    </a:lnTo>
                    <a:lnTo>
                      <a:pt x="47482" y="140284"/>
                    </a:lnTo>
                    <a:lnTo>
                      <a:pt x="18250" y="145180"/>
                    </a:lnTo>
                    <a:lnTo>
                      <a:pt x="10963" y="133083"/>
                    </a:lnTo>
                    <a:lnTo>
                      <a:pt x="8344" y="125644"/>
                    </a:lnTo>
                    <a:lnTo>
                      <a:pt x="9182" y="115900"/>
                    </a:lnTo>
                    <a:lnTo>
                      <a:pt x="15830" y="102622"/>
                    </a:lnTo>
                    <a:lnTo>
                      <a:pt x="17402" y="92354"/>
                    </a:lnTo>
                    <a:lnTo>
                      <a:pt x="15135" y="85630"/>
                    </a:lnTo>
                    <a:lnTo>
                      <a:pt x="10563" y="79315"/>
                    </a:lnTo>
                    <a:lnTo>
                      <a:pt x="7144" y="72057"/>
                    </a:lnTo>
                    <a:lnTo>
                      <a:pt x="8344" y="62484"/>
                    </a:lnTo>
                    <a:lnTo>
                      <a:pt x="16154" y="54197"/>
                    </a:lnTo>
                    <a:lnTo>
                      <a:pt x="26280" y="48920"/>
                    </a:lnTo>
                    <a:lnTo>
                      <a:pt x="33385" y="40977"/>
                    </a:lnTo>
                    <a:lnTo>
                      <a:pt x="32099" y="24717"/>
                    </a:lnTo>
                    <a:lnTo>
                      <a:pt x="33290" y="21831"/>
                    </a:lnTo>
                    <a:lnTo>
                      <a:pt x="35728" y="16116"/>
                    </a:lnTo>
                    <a:lnTo>
                      <a:pt x="37957" y="11840"/>
                    </a:lnTo>
                    <a:lnTo>
                      <a:pt x="46529" y="8334"/>
                    </a:lnTo>
                    <a:lnTo>
                      <a:pt x="55759" y="7144"/>
                    </a:lnTo>
                    <a:lnTo>
                      <a:pt x="64103" y="9173"/>
                    </a:lnTo>
                    <a:lnTo>
                      <a:pt x="69075" y="1615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35" name="Freeform: Shape 34">
                <a:extLst>
                  <a:ext uri="{FF2B5EF4-FFF2-40B4-BE49-F238E27FC236}">
                    <a16:creationId xmlns="" xmlns:a16="http://schemas.microsoft.com/office/drawing/2014/main" id="{B8525119-95CB-4357-9EEA-8146108E70CB}"/>
                  </a:ext>
                </a:extLst>
              </p:cNvPr>
              <p:cNvSpPr/>
              <p:nvPr/>
            </p:nvSpPr>
            <p:spPr>
              <a:xfrm>
                <a:off x="5977456" y="2987735"/>
                <a:ext cx="276225" cy="228600"/>
              </a:xfrm>
              <a:custGeom>
                <a:avLst/>
                <a:gdLst>
                  <a:gd name="connsiteX0" fmla="*/ 135436 w 276225"/>
                  <a:gd name="connsiteY0" fmla="*/ 17240 h 228600"/>
                  <a:gd name="connsiteX1" fmla="*/ 143856 w 276225"/>
                  <a:gd name="connsiteY1" fmla="*/ 28623 h 228600"/>
                  <a:gd name="connsiteX2" fmla="*/ 161592 w 276225"/>
                  <a:gd name="connsiteY2" fmla="*/ 43301 h 228600"/>
                  <a:gd name="connsiteX3" fmla="*/ 182623 w 276225"/>
                  <a:gd name="connsiteY3" fmla="*/ 55140 h 228600"/>
                  <a:gd name="connsiteX4" fmla="*/ 183928 w 276225"/>
                  <a:gd name="connsiteY4" fmla="*/ 67380 h 228600"/>
                  <a:gd name="connsiteX5" fmla="*/ 188052 w 276225"/>
                  <a:gd name="connsiteY5" fmla="*/ 79943 h 228600"/>
                  <a:gd name="connsiteX6" fmla="*/ 193777 w 276225"/>
                  <a:gd name="connsiteY6" fmla="*/ 85077 h 228600"/>
                  <a:gd name="connsiteX7" fmla="*/ 199968 w 276225"/>
                  <a:gd name="connsiteY7" fmla="*/ 87173 h 228600"/>
                  <a:gd name="connsiteX8" fmla="*/ 212160 w 276225"/>
                  <a:gd name="connsiteY8" fmla="*/ 88459 h 228600"/>
                  <a:gd name="connsiteX9" fmla="*/ 216113 w 276225"/>
                  <a:gd name="connsiteY9" fmla="*/ 90602 h 228600"/>
                  <a:gd name="connsiteX10" fmla="*/ 224352 w 276225"/>
                  <a:gd name="connsiteY10" fmla="*/ 98946 h 228600"/>
                  <a:gd name="connsiteX11" fmla="*/ 228219 w 276225"/>
                  <a:gd name="connsiteY11" fmla="*/ 99612 h 228600"/>
                  <a:gd name="connsiteX12" fmla="*/ 232220 w 276225"/>
                  <a:gd name="connsiteY12" fmla="*/ 98365 h 228600"/>
                  <a:gd name="connsiteX13" fmla="*/ 235772 w 276225"/>
                  <a:gd name="connsiteY13" fmla="*/ 96069 h 228600"/>
                  <a:gd name="connsiteX14" fmla="*/ 238954 w 276225"/>
                  <a:gd name="connsiteY14" fmla="*/ 94507 h 228600"/>
                  <a:gd name="connsiteX15" fmla="*/ 241697 w 276225"/>
                  <a:gd name="connsiteY15" fmla="*/ 93764 h 228600"/>
                  <a:gd name="connsiteX16" fmla="*/ 243973 w 276225"/>
                  <a:gd name="connsiteY16" fmla="*/ 93774 h 228600"/>
                  <a:gd name="connsiteX17" fmla="*/ 245631 w 276225"/>
                  <a:gd name="connsiteY17" fmla="*/ 94802 h 228600"/>
                  <a:gd name="connsiteX18" fmla="*/ 247479 w 276225"/>
                  <a:gd name="connsiteY18" fmla="*/ 96745 h 228600"/>
                  <a:gd name="connsiteX19" fmla="*/ 249755 w 276225"/>
                  <a:gd name="connsiteY19" fmla="*/ 99908 h 228600"/>
                  <a:gd name="connsiteX20" fmla="*/ 251955 w 276225"/>
                  <a:gd name="connsiteY20" fmla="*/ 101803 h 228600"/>
                  <a:gd name="connsiteX21" fmla="*/ 254546 w 276225"/>
                  <a:gd name="connsiteY21" fmla="*/ 102889 h 228600"/>
                  <a:gd name="connsiteX22" fmla="*/ 261290 w 276225"/>
                  <a:gd name="connsiteY22" fmla="*/ 103537 h 228600"/>
                  <a:gd name="connsiteX23" fmla="*/ 264747 w 276225"/>
                  <a:gd name="connsiteY23" fmla="*/ 104204 h 228600"/>
                  <a:gd name="connsiteX24" fmla="*/ 267748 w 276225"/>
                  <a:gd name="connsiteY24" fmla="*/ 106118 h 228600"/>
                  <a:gd name="connsiteX25" fmla="*/ 270234 w 276225"/>
                  <a:gd name="connsiteY25" fmla="*/ 109709 h 228600"/>
                  <a:gd name="connsiteX26" fmla="*/ 272082 w 276225"/>
                  <a:gd name="connsiteY26" fmla="*/ 115681 h 228600"/>
                  <a:gd name="connsiteX27" fmla="*/ 273082 w 276225"/>
                  <a:gd name="connsiteY27" fmla="*/ 122387 h 228600"/>
                  <a:gd name="connsiteX28" fmla="*/ 273329 w 276225"/>
                  <a:gd name="connsiteY28" fmla="*/ 129788 h 228600"/>
                  <a:gd name="connsiteX29" fmla="*/ 269081 w 276225"/>
                  <a:gd name="connsiteY29" fmla="*/ 151305 h 228600"/>
                  <a:gd name="connsiteX30" fmla="*/ 252527 w 276225"/>
                  <a:gd name="connsiteY30" fmla="*/ 194015 h 228600"/>
                  <a:gd name="connsiteX31" fmla="*/ 252527 w 276225"/>
                  <a:gd name="connsiteY31" fmla="*/ 194034 h 228600"/>
                  <a:gd name="connsiteX32" fmla="*/ 249603 w 276225"/>
                  <a:gd name="connsiteY32" fmla="*/ 194034 h 228600"/>
                  <a:gd name="connsiteX33" fmla="*/ 248279 w 276225"/>
                  <a:gd name="connsiteY33" fmla="*/ 201359 h 228600"/>
                  <a:gd name="connsiteX34" fmla="*/ 241763 w 276225"/>
                  <a:gd name="connsiteY34" fmla="*/ 221190 h 228600"/>
                  <a:gd name="connsiteX35" fmla="*/ 239458 w 276225"/>
                  <a:gd name="connsiteY35" fmla="*/ 225238 h 228600"/>
                  <a:gd name="connsiteX36" fmla="*/ 233172 w 276225"/>
                  <a:gd name="connsiteY36" fmla="*/ 223637 h 228600"/>
                  <a:gd name="connsiteX37" fmla="*/ 226257 w 276225"/>
                  <a:gd name="connsiteY37" fmla="*/ 219618 h 228600"/>
                  <a:gd name="connsiteX38" fmla="*/ 220389 w 276225"/>
                  <a:gd name="connsiteY38" fmla="*/ 214522 h 228600"/>
                  <a:gd name="connsiteX39" fmla="*/ 218284 w 276225"/>
                  <a:gd name="connsiteY39" fmla="*/ 211198 h 228600"/>
                  <a:gd name="connsiteX40" fmla="*/ 218313 w 276225"/>
                  <a:gd name="connsiteY40" fmla="*/ 211036 h 228600"/>
                  <a:gd name="connsiteX41" fmla="*/ 218427 w 276225"/>
                  <a:gd name="connsiteY41" fmla="*/ 209198 h 228600"/>
                  <a:gd name="connsiteX42" fmla="*/ 228971 w 276225"/>
                  <a:gd name="connsiteY42" fmla="*/ 201187 h 228600"/>
                  <a:gd name="connsiteX43" fmla="*/ 231286 w 276225"/>
                  <a:gd name="connsiteY43" fmla="*/ 198882 h 228600"/>
                  <a:gd name="connsiteX44" fmla="*/ 232972 w 276225"/>
                  <a:gd name="connsiteY44" fmla="*/ 196529 h 228600"/>
                  <a:gd name="connsiteX45" fmla="*/ 233905 w 276225"/>
                  <a:gd name="connsiteY45" fmla="*/ 193824 h 228600"/>
                  <a:gd name="connsiteX46" fmla="*/ 233772 w 276225"/>
                  <a:gd name="connsiteY46" fmla="*/ 190452 h 228600"/>
                  <a:gd name="connsiteX47" fmla="*/ 232572 w 276225"/>
                  <a:gd name="connsiteY47" fmla="*/ 186023 h 228600"/>
                  <a:gd name="connsiteX48" fmla="*/ 229362 w 276225"/>
                  <a:gd name="connsiteY48" fmla="*/ 181699 h 228600"/>
                  <a:gd name="connsiteX49" fmla="*/ 225028 w 276225"/>
                  <a:gd name="connsiteY49" fmla="*/ 178584 h 228600"/>
                  <a:gd name="connsiteX50" fmla="*/ 218104 w 276225"/>
                  <a:gd name="connsiteY50" fmla="*/ 177098 h 228600"/>
                  <a:gd name="connsiteX51" fmla="*/ 203502 w 276225"/>
                  <a:gd name="connsiteY51" fmla="*/ 175727 h 228600"/>
                  <a:gd name="connsiteX52" fmla="*/ 196101 w 276225"/>
                  <a:gd name="connsiteY52" fmla="*/ 173498 h 228600"/>
                  <a:gd name="connsiteX53" fmla="*/ 188309 w 276225"/>
                  <a:gd name="connsiteY53" fmla="*/ 168831 h 228600"/>
                  <a:gd name="connsiteX54" fmla="*/ 179775 w 276225"/>
                  <a:gd name="connsiteY54" fmla="*/ 162058 h 228600"/>
                  <a:gd name="connsiteX55" fmla="*/ 168783 w 276225"/>
                  <a:gd name="connsiteY55" fmla="*/ 154886 h 228600"/>
                  <a:gd name="connsiteX56" fmla="*/ 144256 w 276225"/>
                  <a:gd name="connsiteY56" fmla="*/ 147799 h 228600"/>
                  <a:gd name="connsiteX57" fmla="*/ 126044 w 276225"/>
                  <a:gd name="connsiteY57" fmla="*/ 138065 h 228600"/>
                  <a:gd name="connsiteX58" fmla="*/ 98336 w 276225"/>
                  <a:gd name="connsiteY58" fmla="*/ 119310 h 228600"/>
                  <a:gd name="connsiteX59" fmla="*/ 7144 w 276225"/>
                  <a:gd name="connsiteY59" fmla="*/ 41253 h 228600"/>
                  <a:gd name="connsiteX60" fmla="*/ 15773 w 276225"/>
                  <a:gd name="connsiteY60" fmla="*/ 32747 h 228600"/>
                  <a:gd name="connsiteX61" fmla="*/ 20069 w 276225"/>
                  <a:gd name="connsiteY61" fmla="*/ 32375 h 228600"/>
                  <a:gd name="connsiteX62" fmla="*/ 25756 w 276225"/>
                  <a:gd name="connsiteY62" fmla="*/ 33252 h 228600"/>
                  <a:gd name="connsiteX63" fmla="*/ 32471 w 276225"/>
                  <a:gd name="connsiteY63" fmla="*/ 37043 h 228600"/>
                  <a:gd name="connsiteX64" fmla="*/ 55807 w 276225"/>
                  <a:gd name="connsiteY64" fmla="*/ 56274 h 228600"/>
                  <a:gd name="connsiteX65" fmla="*/ 63789 w 276225"/>
                  <a:gd name="connsiteY65" fmla="*/ 60855 h 228600"/>
                  <a:gd name="connsiteX66" fmla="*/ 72609 w 276225"/>
                  <a:gd name="connsiteY66" fmla="*/ 62379 h 228600"/>
                  <a:gd name="connsiteX67" fmla="*/ 77924 w 276225"/>
                  <a:gd name="connsiteY67" fmla="*/ 60322 h 228600"/>
                  <a:gd name="connsiteX68" fmla="*/ 81458 w 276225"/>
                  <a:gd name="connsiteY68" fmla="*/ 55817 h 228600"/>
                  <a:gd name="connsiteX69" fmla="*/ 82401 w 276225"/>
                  <a:gd name="connsiteY69" fmla="*/ 49101 h 228600"/>
                  <a:gd name="connsiteX70" fmla="*/ 81639 w 276225"/>
                  <a:gd name="connsiteY70" fmla="*/ 41186 h 228600"/>
                  <a:gd name="connsiteX71" fmla="*/ 79867 w 276225"/>
                  <a:gd name="connsiteY71" fmla="*/ 33547 h 228600"/>
                  <a:gd name="connsiteX72" fmla="*/ 77476 w 276225"/>
                  <a:gd name="connsiteY72" fmla="*/ 26908 h 228600"/>
                  <a:gd name="connsiteX73" fmla="*/ 76714 w 276225"/>
                  <a:gd name="connsiteY73" fmla="*/ 22898 h 228600"/>
                  <a:gd name="connsiteX74" fmla="*/ 77343 w 276225"/>
                  <a:gd name="connsiteY74" fmla="*/ 20088 h 228600"/>
                  <a:gd name="connsiteX75" fmla="*/ 80534 w 276225"/>
                  <a:gd name="connsiteY75" fmla="*/ 17183 h 228600"/>
                  <a:gd name="connsiteX76" fmla="*/ 94917 w 276225"/>
                  <a:gd name="connsiteY76" fmla="*/ 8839 h 228600"/>
                  <a:gd name="connsiteX77" fmla="*/ 100260 w 276225"/>
                  <a:gd name="connsiteY77" fmla="*/ 7144 h 228600"/>
                  <a:gd name="connsiteX78" fmla="*/ 104985 w 276225"/>
                  <a:gd name="connsiteY78" fmla="*/ 7296 h 228600"/>
                  <a:gd name="connsiteX79" fmla="*/ 120472 w 276225"/>
                  <a:gd name="connsiteY79" fmla="*/ 1516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76225" h="228600">
                    <a:moveTo>
                      <a:pt x="135436" y="17240"/>
                    </a:moveTo>
                    <a:lnTo>
                      <a:pt x="143856" y="28623"/>
                    </a:lnTo>
                    <a:lnTo>
                      <a:pt x="161592" y="43301"/>
                    </a:lnTo>
                    <a:lnTo>
                      <a:pt x="182623" y="55140"/>
                    </a:lnTo>
                    <a:lnTo>
                      <a:pt x="183928" y="67380"/>
                    </a:lnTo>
                    <a:lnTo>
                      <a:pt x="188052" y="79943"/>
                    </a:lnTo>
                    <a:lnTo>
                      <a:pt x="193777" y="85077"/>
                    </a:lnTo>
                    <a:lnTo>
                      <a:pt x="199968" y="87173"/>
                    </a:lnTo>
                    <a:lnTo>
                      <a:pt x="212160" y="88459"/>
                    </a:lnTo>
                    <a:lnTo>
                      <a:pt x="216113" y="90602"/>
                    </a:lnTo>
                    <a:lnTo>
                      <a:pt x="224352" y="98946"/>
                    </a:lnTo>
                    <a:lnTo>
                      <a:pt x="228219" y="99612"/>
                    </a:lnTo>
                    <a:lnTo>
                      <a:pt x="232220" y="98365"/>
                    </a:lnTo>
                    <a:lnTo>
                      <a:pt x="235772" y="96069"/>
                    </a:lnTo>
                    <a:lnTo>
                      <a:pt x="238954" y="94507"/>
                    </a:lnTo>
                    <a:lnTo>
                      <a:pt x="241697" y="93764"/>
                    </a:lnTo>
                    <a:lnTo>
                      <a:pt x="243973" y="93774"/>
                    </a:lnTo>
                    <a:lnTo>
                      <a:pt x="245631" y="94802"/>
                    </a:lnTo>
                    <a:lnTo>
                      <a:pt x="247479" y="96745"/>
                    </a:lnTo>
                    <a:lnTo>
                      <a:pt x="249755" y="99908"/>
                    </a:lnTo>
                    <a:lnTo>
                      <a:pt x="251955" y="101803"/>
                    </a:lnTo>
                    <a:lnTo>
                      <a:pt x="254546" y="102889"/>
                    </a:lnTo>
                    <a:lnTo>
                      <a:pt x="261290" y="103537"/>
                    </a:lnTo>
                    <a:lnTo>
                      <a:pt x="264747" y="104204"/>
                    </a:lnTo>
                    <a:lnTo>
                      <a:pt x="267748" y="106118"/>
                    </a:lnTo>
                    <a:lnTo>
                      <a:pt x="270234" y="109709"/>
                    </a:lnTo>
                    <a:lnTo>
                      <a:pt x="272082" y="115681"/>
                    </a:lnTo>
                    <a:lnTo>
                      <a:pt x="273082" y="122387"/>
                    </a:lnTo>
                    <a:lnTo>
                      <a:pt x="273329" y="129788"/>
                    </a:lnTo>
                    <a:lnTo>
                      <a:pt x="269081" y="151305"/>
                    </a:lnTo>
                    <a:lnTo>
                      <a:pt x="252527" y="194015"/>
                    </a:lnTo>
                    <a:lnTo>
                      <a:pt x="252527" y="194034"/>
                    </a:lnTo>
                    <a:lnTo>
                      <a:pt x="249603" y="194034"/>
                    </a:lnTo>
                    <a:lnTo>
                      <a:pt x="248279" y="201359"/>
                    </a:lnTo>
                    <a:lnTo>
                      <a:pt x="241763" y="221190"/>
                    </a:lnTo>
                    <a:lnTo>
                      <a:pt x="239458" y="225238"/>
                    </a:lnTo>
                    <a:lnTo>
                      <a:pt x="233172" y="223637"/>
                    </a:lnTo>
                    <a:lnTo>
                      <a:pt x="226257" y="219618"/>
                    </a:lnTo>
                    <a:lnTo>
                      <a:pt x="220389" y="214522"/>
                    </a:lnTo>
                    <a:lnTo>
                      <a:pt x="218284" y="211198"/>
                    </a:lnTo>
                    <a:lnTo>
                      <a:pt x="218313" y="211036"/>
                    </a:lnTo>
                    <a:lnTo>
                      <a:pt x="218427" y="209198"/>
                    </a:lnTo>
                    <a:lnTo>
                      <a:pt x="228971" y="201187"/>
                    </a:lnTo>
                    <a:lnTo>
                      <a:pt x="231286" y="198882"/>
                    </a:lnTo>
                    <a:lnTo>
                      <a:pt x="232972" y="196529"/>
                    </a:lnTo>
                    <a:lnTo>
                      <a:pt x="233905" y="193824"/>
                    </a:lnTo>
                    <a:lnTo>
                      <a:pt x="233772" y="190452"/>
                    </a:lnTo>
                    <a:lnTo>
                      <a:pt x="232572" y="186023"/>
                    </a:lnTo>
                    <a:lnTo>
                      <a:pt x="229362" y="181699"/>
                    </a:lnTo>
                    <a:lnTo>
                      <a:pt x="225028" y="178584"/>
                    </a:lnTo>
                    <a:lnTo>
                      <a:pt x="218104" y="177098"/>
                    </a:lnTo>
                    <a:lnTo>
                      <a:pt x="203502" y="175727"/>
                    </a:lnTo>
                    <a:lnTo>
                      <a:pt x="196101" y="173498"/>
                    </a:lnTo>
                    <a:lnTo>
                      <a:pt x="188309" y="168831"/>
                    </a:lnTo>
                    <a:lnTo>
                      <a:pt x="179775" y="162058"/>
                    </a:lnTo>
                    <a:lnTo>
                      <a:pt x="168783" y="154886"/>
                    </a:lnTo>
                    <a:lnTo>
                      <a:pt x="144256" y="147799"/>
                    </a:lnTo>
                    <a:lnTo>
                      <a:pt x="126044" y="138065"/>
                    </a:lnTo>
                    <a:lnTo>
                      <a:pt x="98336" y="119310"/>
                    </a:lnTo>
                    <a:lnTo>
                      <a:pt x="7144" y="41253"/>
                    </a:lnTo>
                    <a:lnTo>
                      <a:pt x="15773" y="32747"/>
                    </a:lnTo>
                    <a:lnTo>
                      <a:pt x="20069" y="32375"/>
                    </a:lnTo>
                    <a:lnTo>
                      <a:pt x="25756" y="33252"/>
                    </a:lnTo>
                    <a:lnTo>
                      <a:pt x="32471" y="37043"/>
                    </a:lnTo>
                    <a:lnTo>
                      <a:pt x="55807" y="56274"/>
                    </a:lnTo>
                    <a:lnTo>
                      <a:pt x="63789" y="60855"/>
                    </a:lnTo>
                    <a:lnTo>
                      <a:pt x="72609" y="62379"/>
                    </a:lnTo>
                    <a:lnTo>
                      <a:pt x="77924" y="60322"/>
                    </a:lnTo>
                    <a:lnTo>
                      <a:pt x="81458" y="55817"/>
                    </a:lnTo>
                    <a:lnTo>
                      <a:pt x="82401" y="49101"/>
                    </a:lnTo>
                    <a:lnTo>
                      <a:pt x="81639" y="41186"/>
                    </a:lnTo>
                    <a:lnTo>
                      <a:pt x="79867" y="33547"/>
                    </a:lnTo>
                    <a:lnTo>
                      <a:pt x="77476" y="26908"/>
                    </a:lnTo>
                    <a:lnTo>
                      <a:pt x="76714" y="22898"/>
                    </a:lnTo>
                    <a:lnTo>
                      <a:pt x="77343" y="20088"/>
                    </a:lnTo>
                    <a:lnTo>
                      <a:pt x="80534" y="17183"/>
                    </a:lnTo>
                    <a:lnTo>
                      <a:pt x="94917" y="8839"/>
                    </a:lnTo>
                    <a:lnTo>
                      <a:pt x="100260" y="7144"/>
                    </a:lnTo>
                    <a:lnTo>
                      <a:pt x="104985" y="7296"/>
                    </a:lnTo>
                    <a:lnTo>
                      <a:pt x="120472" y="15164"/>
                    </a:lnTo>
                    <a:close/>
                  </a:path>
                </a:pathLst>
              </a:custGeom>
              <a:solidFill>
                <a:srgbClr val="D9D9D9"/>
              </a:solidFill>
              <a:ln w="9525" cap="flat">
                <a:noFill/>
                <a:prstDash val="solid"/>
                <a:miter/>
              </a:ln>
            </p:spPr>
            <p:txBody>
              <a:bodyPr rtlCol="0" anchor="ctr"/>
              <a:lstStyle/>
              <a:p>
                <a:endParaRPr lang="en-US" sz="600"/>
              </a:p>
            </p:txBody>
          </p:sp>
          <p:sp>
            <p:nvSpPr>
              <p:cNvPr id="36" name="Freeform: Shape 35">
                <a:extLst>
                  <a:ext uri="{FF2B5EF4-FFF2-40B4-BE49-F238E27FC236}">
                    <a16:creationId xmlns="" xmlns:a16="http://schemas.microsoft.com/office/drawing/2014/main" id="{16172864-6B98-4317-BAFB-7D75996B12BB}"/>
                  </a:ext>
                </a:extLst>
              </p:cNvPr>
              <p:cNvSpPr/>
              <p:nvPr/>
            </p:nvSpPr>
            <p:spPr>
              <a:xfrm>
                <a:off x="6081917" y="2863063"/>
                <a:ext cx="180975" cy="180975"/>
              </a:xfrm>
              <a:custGeom>
                <a:avLst/>
                <a:gdLst>
                  <a:gd name="connsiteX0" fmla="*/ 132007 w 180975"/>
                  <a:gd name="connsiteY0" fmla="*/ 52188 h 180975"/>
                  <a:gd name="connsiteX1" fmla="*/ 147409 w 180975"/>
                  <a:gd name="connsiteY1" fmla="*/ 44634 h 180975"/>
                  <a:gd name="connsiteX2" fmla="*/ 152971 w 180975"/>
                  <a:gd name="connsiteY2" fmla="*/ 47596 h 180975"/>
                  <a:gd name="connsiteX3" fmla="*/ 154124 w 180975"/>
                  <a:gd name="connsiteY3" fmla="*/ 51378 h 180975"/>
                  <a:gd name="connsiteX4" fmla="*/ 155095 w 180975"/>
                  <a:gd name="connsiteY4" fmla="*/ 64284 h 180975"/>
                  <a:gd name="connsiteX5" fmla="*/ 157848 w 180975"/>
                  <a:gd name="connsiteY5" fmla="*/ 70495 h 180975"/>
                  <a:gd name="connsiteX6" fmla="*/ 167221 w 180975"/>
                  <a:gd name="connsiteY6" fmla="*/ 78391 h 180975"/>
                  <a:gd name="connsiteX7" fmla="*/ 171221 w 180975"/>
                  <a:gd name="connsiteY7" fmla="*/ 83715 h 180975"/>
                  <a:gd name="connsiteX8" fmla="*/ 173145 w 180975"/>
                  <a:gd name="connsiteY8" fmla="*/ 90011 h 180975"/>
                  <a:gd name="connsiteX9" fmla="*/ 175460 w 180975"/>
                  <a:gd name="connsiteY9" fmla="*/ 103251 h 180975"/>
                  <a:gd name="connsiteX10" fmla="*/ 178355 w 180975"/>
                  <a:gd name="connsiteY10" fmla="*/ 109195 h 180975"/>
                  <a:gd name="connsiteX11" fmla="*/ 165487 w 180975"/>
                  <a:gd name="connsiteY11" fmla="*/ 110642 h 180975"/>
                  <a:gd name="connsiteX12" fmla="*/ 159010 w 180975"/>
                  <a:gd name="connsiteY12" fmla="*/ 110042 h 180975"/>
                  <a:gd name="connsiteX13" fmla="*/ 143361 w 180975"/>
                  <a:gd name="connsiteY13" fmla="*/ 112709 h 180975"/>
                  <a:gd name="connsiteX14" fmla="*/ 137093 w 180975"/>
                  <a:gd name="connsiteY14" fmla="*/ 111671 h 180975"/>
                  <a:gd name="connsiteX15" fmla="*/ 129578 w 180975"/>
                  <a:gd name="connsiteY15" fmla="*/ 112662 h 180975"/>
                  <a:gd name="connsiteX16" fmla="*/ 123225 w 180975"/>
                  <a:gd name="connsiteY16" fmla="*/ 116986 h 180975"/>
                  <a:gd name="connsiteX17" fmla="*/ 116310 w 180975"/>
                  <a:gd name="connsiteY17" fmla="*/ 129540 h 180975"/>
                  <a:gd name="connsiteX18" fmla="*/ 113500 w 180975"/>
                  <a:gd name="connsiteY18" fmla="*/ 138646 h 180975"/>
                  <a:gd name="connsiteX19" fmla="*/ 110433 w 180975"/>
                  <a:gd name="connsiteY19" fmla="*/ 144999 h 180975"/>
                  <a:gd name="connsiteX20" fmla="*/ 105156 w 180975"/>
                  <a:gd name="connsiteY20" fmla="*/ 148342 h 180975"/>
                  <a:gd name="connsiteX21" fmla="*/ 101241 w 180975"/>
                  <a:gd name="connsiteY21" fmla="*/ 148619 h 180975"/>
                  <a:gd name="connsiteX22" fmla="*/ 98774 w 180975"/>
                  <a:gd name="connsiteY22" fmla="*/ 146856 h 180975"/>
                  <a:gd name="connsiteX23" fmla="*/ 95974 w 180975"/>
                  <a:gd name="connsiteY23" fmla="*/ 139713 h 180975"/>
                  <a:gd name="connsiteX24" fmla="*/ 93583 w 180975"/>
                  <a:gd name="connsiteY24" fmla="*/ 138065 h 180975"/>
                  <a:gd name="connsiteX25" fmla="*/ 90116 w 180975"/>
                  <a:gd name="connsiteY25" fmla="*/ 138798 h 180975"/>
                  <a:gd name="connsiteX26" fmla="*/ 85782 w 180975"/>
                  <a:gd name="connsiteY26" fmla="*/ 142142 h 180975"/>
                  <a:gd name="connsiteX27" fmla="*/ 78705 w 180975"/>
                  <a:gd name="connsiteY27" fmla="*/ 155029 h 180975"/>
                  <a:gd name="connsiteX28" fmla="*/ 78162 w 180975"/>
                  <a:gd name="connsiteY28" fmla="*/ 179813 h 180975"/>
                  <a:gd name="connsiteX29" fmla="*/ 57131 w 180975"/>
                  <a:gd name="connsiteY29" fmla="*/ 167973 h 180975"/>
                  <a:gd name="connsiteX30" fmla="*/ 39395 w 180975"/>
                  <a:gd name="connsiteY30" fmla="*/ 153295 h 180975"/>
                  <a:gd name="connsiteX31" fmla="*/ 30975 w 180975"/>
                  <a:gd name="connsiteY31" fmla="*/ 141913 h 180975"/>
                  <a:gd name="connsiteX32" fmla="*/ 17135 w 180975"/>
                  <a:gd name="connsiteY32" fmla="*/ 108261 h 180975"/>
                  <a:gd name="connsiteX33" fmla="*/ 7144 w 180975"/>
                  <a:gd name="connsiteY33" fmla="*/ 73666 h 180975"/>
                  <a:gd name="connsiteX34" fmla="*/ 17316 w 180975"/>
                  <a:gd name="connsiteY34" fmla="*/ 49225 h 180975"/>
                  <a:gd name="connsiteX35" fmla="*/ 20603 w 180975"/>
                  <a:gd name="connsiteY35" fmla="*/ 37376 h 180975"/>
                  <a:gd name="connsiteX36" fmla="*/ 24184 w 180975"/>
                  <a:gd name="connsiteY36" fmla="*/ 31433 h 180975"/>
                  <a:gd name="connsiteX37" fmla="*/ 27060 w 180975"/>
                  <a:gd name="connsiteY37" fmla="*/ 30051 h 180975"/>
                  <a:gd name="connsiteX38" fmla="*/ 29785 w 180975"/>
                  <a:gd name="connsiteY38" fmla="*/ 31804 h 180975"/>
                  <a:gd name="connsiteX39" fmla="*/ 34671 w 180975"/>
                  <a:gd name="connsiteY39" fmla="*/ 33090 h 180975"/>
                  <a:gd name="connsiteX40" fmla="*/ 41538 w 180975"/>
                  <a:gd name="connsiteY40" fmla="*/ 33090 h 180975"/>
                  <a:gd name="connsiteX41" fmla="*/ 65265 w 180975"/>
                  <a:gd name="connsiteY41" fmla="*/ 23089 h 180975"/>
                  <a:gd name="connsiteX42" fmla="*/ 79648 w 180975"/>
                  <a:gd name="connsiteY42" fmla="*/ 24736 h 180975"/>
                  <a:gd name="connsiteX43" fmla="*/ 89049 w 180975"/>
                  <a:gd name="connsiteY43" fmla="*/ 21955 h 180975"/>
                  <a:gd name="connsiteX44" fmla="*/ 93650 w 180975"/>
                  <a:gd name="connsiteY44" fmla="*/ 18983 h 180975"/>
                  <a:gd name="connsiteX45" fmla="*/ 102222 w 180975"/>
                  <a:gd name="connsiteY45" fmla="*/ 7144 h 180975"/>
                  <a:gd name="connsiteX46" fmla="*/ 107823 w 180975"/>
                  <a:gd name="connsiteY46" fmla="*/ 7515 h 180975"/>
                  <a:gd name="connsiteX47" fmla="*/ 112119 w 180975"/>
                  <a:gd name="connsiteY47" fmla="*/ 9515 h 180975"/>
                  <a:gd name="connsiteX48" fmla="*/ 113309 w 180975"/>
                  <a:gd name="connsiteY48" fmla="*/ 12363 h 180975"/>
                  <a:gd name="connsiteX49" fmla="*/ 112595 w 180975"/>
                  <a:gd name="connsiteY49" fmla="*/ 15973 h 180975"/>
                  <a:gd name="connsiteX50" fmla="*/ 110937 w 180975"/>
                  <a:gd name="connsiteY50" fmla="*/ 20288 h 180975"/>
                  <a:gd name="connsiteX51" fmla="*/ 109985 w 180975"/>
                  <a:gd name="connsiteY51" fmla="*/ 25298 h 180975"/>
                  <a:gd name="connsiteX52" fmla="*/ 110728 w 180975"/>
                  <a:gd name="connsiteY52" fmla="*/ 30089 h 180975"/>
                  <a:gd name="connsiteX53" fmla="*/ 112700 w 180975"/>
                  <a:gd name="connsiteY53" fmla="*/ 34566 h 180975"/>
                  <a:gd name="connsiteX54" fmla="*/ 122234 w 180975"/>
                  <a:gd name="connsiteY54" fmla="*/ 48873 h 180975"/>
                  <a:gd name="connsiteX55" fmla="*/ 124768 w 180975"/>
                  <a:gd name="connsiteY55" fmla="*/ 5150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80975" h="180975">
                    <a:moveTo>
                      <a:pt x="132007" y="52188"/>
                    </a:moveTo>
                    <a:lnTo>
                      <a:pt x="147409" y="44634"/>
                    </a:lnTo>
                    <a:lnTo>
                      <a:pt x="152971" y="47596"/>
                    </a:lnTo>
                    <a:lnTo>
                      <a:pt x="154124" y="51378"/>
                    </a:lnTo>
                    <a:lnTo>
                      <a:pt x="155095" y="64284"/>
                    </a:lnTo>
                    <a:lnTo>
                      <a:pt x="157848" y="70495"/>
                    </a:lnTo>
                    <a:lnTo>
                      <a:pt x="167221" y="78391"/>
                    </a:lnTo>
                    <a:lnTo>
                      <a:pt x="171221" y="83715"/>
                    </a:lnTo>
                    <a:lnTo>
                      <a:pt x="173145" y="90011"/>
                    </a:lnTo>
                    <a:lnTo>
                      <a:pt x="175460" y="103251"/>
                    </a:lnTo>
                    <a:lnTo>
                      <a:pt x="178355" y="109195"/>
                    </a:lnTo>
                    <a:lnTo>
                      <a:pt x="165487" y="110642"/>
                    </a:lnTo>
                    <a:lnTo>
                      <a:pt x="159010" y="110042"/>
                    </a:lnTo>
                    <a:lnTo>
                      <a:pt x="143361" y="112709"/>
                    </a:lnTo>
                    <a:lnTo>
                      <a:pt x="137093" y="111671"/>
                    </a:lnTo>
                    <a:lnTo>
                      <a:pt x="129578" y="112662"/>
                    </a:lnTo>
                    <a:lnTo>
                      <a:pt x="123225" y="116986"/>
                    </a:lnTo>
                    <a:lnTo>
                      <a:pt x="116310" y="129540"/>
                    </a:lnTo>
                    <a:lnTo>
                      <a:pt x="113500" y="138646"/>
                    </a:lnTo>
                    <a:lnTo>
                      <a:pt x="110433" y="144999"/>
                    </a:lnTo>
                    <a:lnTo>
                      <a:pt x="105156" y="148342"/>
                    </a:lnTo>
                    <a:lnTo>
                      <a:pt x="101241" y="148619"/>
                    </a:lnTo>
                    <a:lnTo>
                      <a:pt x="98774" y="146856"/>
                    </a:lnTo>
                    <a:lnTo>
                      <a:pt x="95974" y="139713"/>
                    </a:lnTo>
                    <a:lnTo>
                      <a:pt x="93583" y="138065"/>
                    </a:lnTo>
                    <a:lnTo>
                      <a:pt x="90116" y="138798"/>
                    </a:lnTo>
                    <a:lnTo>
                      <a:pt x="85782" y="142142"/>
                    </a:lnTo>
                    <a:lnTo>
                      <a:pt x="78705" y="155029"/>
                    </a:lnTo>
                    <a:lnTo>
                      <a:pt x="78162" y="179813"/>
                    </a:lnTo>
                    <a:lnTo>
                      <a:pt x="57131" y="167973"/>
                    </a:lnTo>
                    <a:lnTo>
                      <a:pt x="39395" y="153295"/>
                    </a:lnTo>
                    <a:lnTo>
                      <a:pt x="30975" y="141913"/>
                    </a:lnTo>
                    <a:lnTo>
                      <a:pt x="17135" y="108261"/>
                    </a:lnTo>
                    <a:lnTo>
                      <a:pt x="7144" y="73666"/>
                    </a:lnTo>
                    <a:lnTo>
                      <a:pt x="17316" y="49225"/>
                    </a:lnTo>
                    <a:lnTo>
                      <a:pt x="20603" y="37376"/>
                    </a:lnTo>
                    <a:lnTo>
                      <a:pt x="24184" y="31433"/>
                    </a:lnTo>
                    <a:lnTo>
                      <a:pt x="27060" y="30051"/>
                    </a:lnTo>
                    <a:lnTo>
                      <a:pt x="29785" y="31804"/>
                    </a:lnTo>
                    <a:lnTo>
                      <a:pt x="34671" y="33090"/>
                    </a:lnTo>
                    <a:lnTo>
                      <a:pt x="41538" y="33090"/>
                    </a:lnTo>
                    <a:lnTo>
                      <a:pt x="65265" y="23089"/>
                    </a:lnTo>
                    <a:lnTo>
                      <a:pt x="79648" y="24736"/>
                    </a:lnTo>
                    <a:lnTo>
                      <a:pt x="89049" y="21955"/>
                    </a:lnTo>
                    <a:lnTo>
                      <a:pt x="93650" y="18983"/>
                    </a:lnTo>
                    <a:lnTo>
                      <a:pt x="102222" y="7144"/>
                    </a:lnTo>
                    <a:lnTo>
                      <a:pt x="107823" y="7515"/>
                    </a:lnTo>
                    <a:lnTo>
                      <a:pt x="112119" y="9515"/>
                    </a:lnTo>
                    <a:lnTo>
                      <a:pt x="113309" y="12363"/>
                    </a:lnTo>
                    <a:lnTo>
                      <a:pt x="112595" y="15973"/>
                    </a:lnTo>
                    <a:lnTo>
                      <a:pt x="110937" y="20288"/>
                    </a:lnTo>
                    <a:lnTo>
                      <a:pt x="109985" y="25298"/>
                    </a:lnTo>
                    <a:lnTo>
                      <a:pt x="110728" y="30089"/>
                    </a:lnTo>
                    <a:lnTo>
                      <a:pt x="112700" y="34566"/>
                    </a:lnTo>
                    <a:lnTo>
                      <a:pt x="122234" y="48873"/>
                    </a:lnTo>
                    <a:lnTo>
                      <a:pt x="124768" y="51502"/>
                    </a:lnTo>
                    <a:close/>
                  </a:path>
                </a:pathLst>
              </a:custGeom>
              <a:solidFill>
                <a:schemeClr val="bg1">
                  <a:lumMod val="85000"/>
                </a:schemeClr>
              </a:solidFill>
              <a:ln w="9525" cap="flat">
                <a:noFill/>
                <a:prstDash val="solid"/>
                <a:miter/>
              </a:ln>
            </p:spPr>
            <p:txBody>
              <a:bodyPr rtlCol="0" anchor="ctr"/>
              <a:lstStyle/>
              <a:p>
                <a:endParaRPr lang="en-US" sz="600"/>
              </a:p>
            </p:txBody>
          </p:sp>
          <p:sp>
            <p:nvSpPr>
              <p:cNvPr id="37" name="Freeform: Shape 36">
                <a:extLst>
                  <a:ext uri="{FF2B5EF4-FFF2-40B4-BE49-F238E27FC236}">
                    <a16:creationId xmlns="" xmlns:a16="http://schemas.microsoft.com/office/drawing/2014/main" id="{A2716C9B-EE48-4829-A351-6334453A8DBD}"/>
                  </a:ext>
                </a:extLst>
              </p:cNvPr>
              <p:cNvSpPr/>
              <p:nvPr/>
            </p:nvSpPr>
            <p:spPr>
              <a:xfrm>
                <a:off x="5670732" y="2406615"/>
                <a:ext cx="276225" cy="371475"/>
              </a:xfrm>
              <a:custGeom>
                <a:avLst/>
                <a:gdLst>
                  <a:gd name="connsiteX0" fmla="*/ 217141 w 276225"/>
                  <a:gd name="connsiteY0" fmla="*/ 94840 h 371475"/>
                  <a:gd name="connsiteX1" fmla="*/ 228419 w 276225"/>
                  <a:gd name="connsiteY1" fmla="*/ 131502 h 371475"/>
                  <a:gd name="connsiteX2" fmla="*/ 232038 w 276225"/>
                  <a:gd name="connsiteY2" fmla="*/ 135265 h 371475"/>
                  <a:gd name="connsiteX3" fmla="*/ 237211 w 276225"/>
                  <a:gd name="connsiteY3" fmla="*/ 139665 h 371475"/>
                  <a:gd name="connsiteX4" fmla="*/ 241963 w 276225"/>
                  <a:gd name="connsiteY4" fmla="*/ 140189 h 371475"/>
                  <a:gd name="connsiteX5" fmla="*/ 249231 w 276225"/>
                  <a:gd name="connsiteY5" fmla="*/ 143466 h 371475"/>
                  <a:gd name="connsiteX6" fmla="*/ 252965 w 276225"/>
                  <a:gd name="connsiteY6" fmla="*/ 148400 h 371475"/>
                  <a:gd name="connsiteX7" fmla="*/ 260833 w 276225"/>
                  <a:gd name="connsiteY7" fmla="*/ 165183 h 371475"/>
                  <a:gd name="connsiteX8" fmla="*/ 274749 w 276225"/>
                  <a:gd name="connsiteY8" fmla="*/ 182594 h 371475"/>
                  <a:gd name="connsiteX9" fmla="*/ 277282 w 276225"/>
                  <a:gd name="connsiteY9" fmla="*/ 188224 h 371475"/>
                  <a:gd name="connsiteX10" fmla="*/ 277425 w 276225"/>
                  <a:gd name="connsiteY10" fmla="*/ 193443 h 371475"/>
                  <a:gd name="connsiteX11" fmla="*/ 274749 w 276225"/>
                  <a:gd name="connsiteY11" fmla="*/ 197596 h 371475"/>
                  <a:gd name="connsiteX12" fmla="*/ 272453 w 276225"/>
                  <a:gd name="connsiteY12" fmla="*/ 200139 h 371475"/>
                  <a:gd name="connsiteX13" fmla="*/ 268148 w 276225"/>
                  <a:gd name="connsiteY13" fmla="*/ 202740 h 371475"/>
                  <a:gd name="connsiteX14" fmla="*/ 265233 w 276225"/>
                  <a:gd name="connsiteY14" fmla="*/ 204492 h 371475"/>
                  <a:gd name="connsiteX15" fmla="*/ 263890 w 276225"/>
                  <a:gd name="connsiteY15" fmla="*/ 197282 h 371475"/>
                  <a:gd name="connsiteX16" fmla="*/ 258918 w 276225"/>
                  <a:gd name="connsiteY16" fmla="*/ 190300 h 371475"/>
                  <a:gd name="connsiteX17" fmla="*/ 250574 w 276225"/>
                  <a:gd name="connsiteY17" fmla="*/ 188271 h 371475"/>
                  <a:gd name="connsiteX18" fmla="*/ 241344 w 276225"/>
                  <a:gd name="connsiteY18" fmla="*/ 189462 h 371475"/>
                  <a:gd name="connsiteX19" fmla="*/ 232772 w 276225"/>
                  <a:gd name="connsiteY19" fmla="*/ 192967 h 371475"/>
                  <a:gd name="connsiteX20" fmla="*/ 230543 w 276225"/>
                  <a:gd name="connsiteY20" fmla="*/ 197244 h 371475"/>
                  <a:gd name="connsiteX21" fmla="*/ 228105 w 276225"/>
                  <a:gd name="connsiteY21" fmla="*/ 202959 h 371475"/>
                  <a:gd name="connsiteX22" fmla="*/ 226914 w 276225"/>
                  <a:gd name="connsiteY22" fmla="*/ 205845 h 371475"/>
                  <a:gd name="connsiteX23" fmla="*/ 228200 w 276225"/>
                  <a:gd name="connsiteY23" fmla="*/ 222104 h 371475"/>
                  <a:gd name="connsiteX24" fmla="*/ 221094 w 276225"/>
                  <a:gd name="connsiteY24" fmla="*/ 230048 h 371475"/>
                  <a:gd name="connsiteX25" fmla="*/ 210969 w 276225"/>
                  <a:gd name="connsiteY25" fmla="*/ 235325 h 371475"/>
                  <a:gd name="connsiteX26" fmla="*/ 203159 w 276225"/>
                  <a:gd name="connsiteY26" fmla="*/ 243611 h 371475"/>
                  <a:gd name="connsiteX27" fmla="*/ 201959 w 276225"/>
                  <a:gd name="connsiteY27" fmla="*/ 253184 h 371475"/>
                  <a:gd name="connsiteX28" fmla="*/ 205378 w 276225"/>
                  <a:gd name="connsiteY28" fmla="*/ 260442 h 371475"/>
                  <a:gd name="connsiteX29" fmla="*/ 209950 w 276225"/>
                  <a:gd name="connsiteY29" fmla="*/ 266757 h 371475"/>
                  <a:gd name="connsiteX30" fmla="*/ 212217 w 276225"/>
                  <a:gd name="connsiteY30" fmla="*/ 273482 h 371475"/>
                  <a:gd name="connsiteX31" fmla="*/ 210645 w 276225"/>
                  <a:gd name="connsiteY31" fmla="*/ 283750 h 371475"/>
                  <a:gd name="connsiteX32" fmla="*/ 203997 w 276225"/>
                  <a:gd name="connsiteY32" fmla="*/ 297028 h 371475"/>
                  <a:gd name="connsiteX33" fmla="*/ 203159 w 276225"/>
                  <a:gd name="connsiteY33" fmla="*/ 306772 h 371475"/>
                  <a:gd name="connsiteX34" fmla="*/ 205778 w 276225"/>
                  <a:gd name="connsiteY34" fmla="*/ 314211 h 371475"/>
                  <a:gd name="connsiteX35" fmla="*/ 213065 w 276225"/>
                  <a:gd name="connsiteY35" fmla="*/ 326308 h 371475"/>
                  <a:gd name="connsiteX36" fmla="*/ 216437 w 276225"/>
                  <a:gd name="connsiteY36" fmla="*/ 331861 h 371475"/>
                  <a:gd name="connsiteX37" fmla="*/ 219570 w 276225"/>
                  <a:gd name="connsiteY37" fmla="*/ 335337 h 371475"/>
                  <a:gd name="connsiteX38" fmla="*/ 222494 w 276225"/>
                  <a:gd name="connsiteY38" fmla="*/ 340347 h 371475"/>
                  <a:gd name="connsiteX39" fmla="*/ 223761 w 276225"/>
                  <a:gd name="connsiteY39" fmla="*/ 351834 h 371475"/>
                  <a:gd name="connsiteX40" fmla="*/ 223685 w 276225"/>
                  <a:gd name="connsiteY40" fmla="*/ 369132 h 371475"/>
                  <a:gd name="connsiteX41" fmla="*/ 216475 w 276225"/>
                  <a:gd name="connsiteY41" fmla="*/ 371123 h 371475"/>
                  <a:gd name="connsiteX42" fmla="*/ 207959 w 276225"/>
                  <a:gd name="connsiteY42" fmla="*/ 370656 h 371475"/>
                  <a:gd name="connsiteX43" fmla="*/ 171383 w 276225"/>
                  <a:gd name="connsiteY43" fmla="*/ 360207 h 371475"/>
                  <a:gd name="connsiteX44" fmla="*/ 164182 w 276225"/>
                  <a:gd name="connsiteY44" fmla="*/ 359959 h 371475"/>
                  <a:gd name="connsiteX45" fmla="*/ 149247 w 276225"/>
                  <a:gd name="connsiteY45" fmla="*/ 360912 h 371475"/>
                  <a:gd name="connsiteX46" fmla="*/ 140122 w 276225"/>
                  <a:gd name="connsiteY46" fmla="*/ 359169 h 371475"/>
                  <a:gd name="connsiteX47" fmla="*/ 130312 w 276225"/>
                  <a:gd name="connsiteY47" fmla="*/ 354825 h 371475"/>
                  <a:gd name="connsiteX48" fmla="*/ 98860 w 276225"/>
                  <a:gd name="connsiteY48" fmla="*/ 327841 h 371475"/>
                  <a:gd name="connsiteX49" fmla="*/ 56007 w 276225"/>
                  <a:gd name="connsiteY49" fmla="*/ 307134 h 371475"/>
                  <a:gd name="connsiteX50" fmla="*/ 49873 w 276225"/>
                  <a:gd name="connsiteY50" fmla="*/ 302076 h 371475"/>
                  <a:gd name="connsiteX51" fmla="*/ 46472 w 276225"/>
                  <a:gd name="connsiteY51" fmla="*/ 298399 h 371475"/>
                  <a:gd name="connsiteX52" fmla="*/ 41548 w 276225"/>
                  <a:gd name="connsiteY52" fmla="*/ 285121 h 371475"/>
                  <a:gd name="connsiteX53" fmla="*/ 35757 w 276225"/>
                  <a:gd name="connsiteY53" fmla="*/ 278016 h 371475"/>
                  <a:gd name="connsiteX54" fmla="*/ 28480 w 276225"/>
                  <a:gd name="connsiteY54" fmla="*/ 272158 h 371475"/>
                  <a:gd name="connsiteX55" fmla="*/ 26527 w 276225"/>
                  <a:gd name="connsiteY55" fmla="*/ 268453 h 371475"/>
                  <a:gd name="connsiteX56" fmla="*/ 25679 w 276225"/>
                  <a:gd name="connsiteY56" fmla="*/ 263204 h 371475"/>
                  <a:gd name="connsiteX57" fmla="*/ 27413 w 276225"/>
                  <a:gd name="connsiteY57" fmla="*/ 237715 h 371475"/>
                  <a:gd name="connsiteX58" fmla="*/ 23155 w 276225"/>
                  <a:gd name="connsiteY58" fmla="*/ 216589 h 371475"/>
                  <a:gd name="connsiteX59" fmla="*/ 7144 w 276225"/>
                  <a:gd name="connsiteY59" fmla="*/ 179985 h 371475"/>
                  <a:gd name="connsiteX60" fmla="*/ 35757 w 276225"/>
                  <a:gd name="connsiteY60" fmla="*/ 163468 h 371475"/>
                  <a:gd name="connsiteX61" fmla="*/ 41215 w 276225"/>
                  <a:gd name="connsiteY61" fmla="*/ 157182 h 371475"/>
                  <a:gd name="connsiteX62" fmla="*/ 46149 w 276225"/>
                  <a:gd name="connsiteY62" fmla="*/ 148466 h 371475"/>
                  <a:gd name="connsiteX63" fmla="*/ 45520 w 276225"/>
                  <a:gd name="connsiteY63" fmla="*/ 138084 h 371475"/>
                  <a:gd name="connsiteX64" fmla="*/ 35938 w 276225"/>
                  <a:gd name="connsiteY64" fmla="*/ 108195 h 371475"/>
                  <a:gd name="connsiteX65" fmla="*/ 32737 w 276225"/>
                  <a:gd name="connsiteY65" fmla="*/ 90754 h 371475"/>
                  <a:gd name="connsiteX66" fmla="*/ 33537 w 276225"/>
                  <a:gd name="connsiteY66" fmla="*/ 70399 h 371475"/>
                  <a:gd name="connsiteX67" fmla="*/ 39157 w 276225"/>
                  <a:gd name="connsiteY67" fmla="*/ 57026 h 371475"/>
                  <a:gd name="connsiteX68" fmla="*/ 47272 w 276225"/>
                  <a:gd name="connsiteY68" fmla="*/ 45672 h 371475"/>
                  <a:gd name="connsiteX69" fmla="*/ 57874 w 276225"/>
                  <a:gd name="connsiteY69" fmla="*/ 36586 h 371475"/>
                  <a:gd name="connsiteX70" fmla="*/ 68542 w 276225"/>
                  <a:gd name="connsiteY70" fmla="*/ 31033 h 371475"/>
                  <a:gd name="connsiteX71" fmla="*/ 80058 w 276225"/>
                  <a:gd name="connsiteY71" fmla="*/ 27089 h 371475"/>
                  <a:gd name="connsiteX72" fmla="*/ 103508 w 276225"/>
                  <a:gd name="connsiteY72" fmla="*/ 21717 h 371475"/>
                  <a:gd name="connsiteX73" fmla="*/ 111805 w 276225"/>
                  <a:gd name="connsiteY73" fmla="*/ 18831 h 371475"/>
                  <a:gd name="connsiteX74" fmla="*/ 128797 w 276225"/>
                  <a:gd name="connsiteY74" fmla="*/ 7144 h 371475"/>
                  <a:gd name="connsiteX75" fmla="*/ 156334 w 276225"/>
                  <a:gd name="connsiteY75" fmla="*/ 24279 h 371475"/>
                  <a:gd name="connsiteX76" fmla="*/ 180956 w 276225"/>
                  <a:gd name="connsiteY76" fmla="*/ 46520 h 371475"/>
                  <a:gd name="connsiteX77" fmla="*/ 200501 w 276225"/>
                  <a:gd name="connsiteY77" fmla="*/ 6929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76225" h="371475">
                    <a:moveTo>
                      <a:pt x="217141" y="94840"/>
                    </a:moveTo>
                    <a:lnTo>
                      <a:pt x="228419" y="131502"/>
                    </a:lnTo>
                    <a:lnTo>
                      <a:pt x="232038" y="135265"/>
                    </a:lnTo>
                    <a:lnTo>
                      <a:pt x="237211" y="139665"/>
                    </a:lnTo>
                    <a:lnTo>
                      <a:pt x="241963" y="140189"/>
                    </a:lnTo>
                    <a:lnTo>
                      <a:pt x="249231" y="143466"/>
                    </a:lnTo>
                    <a:lnTo>
                      <a:pt x="252965" y="148400"/>
                    </a:lnTo>
                    <a:lnTo>
                      <a:pt x="260833" y="165183"/>
                    </a:lnTo>
                    <a:lnTo>
                      <a:pt x="274749" y="182594"/>
                    </a:lnTo>
                    <a:lnTo>
                      <a:pt x="277282" y="188224"/>
                    </a:lnTo>
                    <a:lnTo>
                      <a:pt x="277425" y="193443"/>
                    </a:lnTo>
                    <a:lnTo>
                      <a:pt x="274749" y="197596"/>
                    </a:lnTo>
                    <a:lnTo>
                      <a:pt x="272453" y="200139"/>
                    </a:lnTo>
                    <a:lnTo>
                      <a:pt x="268148" y="202740"/>
                    </a:lnTo>
                    <a:lnTo>
                      <a:pt x="265233" y="204492"/>
                    </a:lnTo>
                    <a:lnTo>
                      <a:pt x="263890" y="197282"/>
                    </a:lnTo>
                    <a:lnTo>
                      <a:pt x="258918" y="190300"/>
                    </a:lnTo>
                    <a:lnTo>
                      <a:pt x="250574" y="188271"/>
                    </a:lnTo>
                    <a:lnTo>
                      <a:pt x="241344" y="189462"/>
                    </a:lnTo>
                    <a:lnTo>
                      <a:pt x="232772" y="192967"/>
                    </a:lnTo>
                    <a:lnTo>
                      <a:pt x="230543" y="197244"/>
                    </a:lnTo>
                    <a:lnTo>
                      <a:pt x="228105" y="202959"/>
                    </a:lnTo>
                    <a:lnTo>
                      <a:pt x="226914" y="205845"/>
                    </a:lnTo>
                    <a:lnTo>
                      <a:pt x="228200" y="222104"/>
                    </a:lnTo>
                    <a:lnTo>
                      <a:pt x="221094" y="230048"/>
                    </a:lnTo>
                    <a:lnTo>
                      <a:pt x="210969" y="235325"/>
                    </a:lnTo>
                    <a:lnTo>
                      <a:pt x="203159" y="243611"/>
                    </a:lnTo>
                    <a:lnTo>
                      <a:pt x="201959" y="253184"/>
                    </a:lnTo>
                    <a:lnTo>
                      <a:pt x="205378" y="260442"/>
                    </a:lnTo>
                    <a:lnTo>
                      <a:pt x="209950" y="266757"/>
                    </a:lnTo>
                    <a:lnTo>
                      <a:pt x="212217" y="273482"/>
                    </a:lnTo>
                    <a:lnTo>
                      <a:pt x="210645" y="283750"/>
                    </a:lnTo>
                    <a:lnTo>
                      <a:pt x="203997" y="297028"/>
                    </a:lnTo>
                    <a:lnTo>
                      <a:pt x="203159" y="306772"/>
                    </a:lnTo>
                    <a:lnTo>
                      <a:pt x="205778" y="314211"/>
                    </a:lnTo>
                    <a:lnTo>
                      <a:pt x="213065" y="326308"/>
                    </a:lnTo>
                    <a:lnTo>
                      <a:pt x="216437" y="331861"/>
                    </a:lnTo>
                    <a:lnTo>
                      <a:pt x="219570" y="335337"/>
                    </a:lnTo>
                    <a:lnTo>
                      <a:pt x="222494" y="340347"/>
                    </a:lnTo>
                    <a:lnTo>
                      <a:pt x="223761" y="351834"/>
                    </a:lnTo>
                    <a:lnTo>
                      <a:pt x="223685" y="369132"/>
                    </a:lnTo>
                    <a:lnTo>
                      <a:pt x="216475" y="371123"/>
                    </a:lnTo>
                    <a:lnTo>
                      <a:pt x="207959" y="370656"/>
                    </a:lnTo>
                    <a:lnTo>
                      <a:pt x="171383" y="360207"/>
                    </a:lnTo>
                    <a:lnTo>
                      <a:pt x="164182" y="359959"/>
                    </a:lnTo>
                    <a:lnTo>
                      <a:pt x="149247" y="360912"/>
                    </a:lnTo>
                    <a:lnTo>
                      <a:pt x="140122" y="359169"/>
                    </a:lnTo>
                    <a:lnTo>
                      <a:pt x="130312" y="354825"/>
                    </a:lnTo>
                    <a:lnTo>
                      <a:pt x="98860" y="327841"/>
                    </a:lnTo>
                    <a:lnTo>
                      <a:pt x="56007" y="307134"/>
                    </a:lnTo>
                    <a:lnTo>
                      <a:pt x="49873" y="302076"/>
                    </a:lnTo>
                    <a:lnTo>
                      <a:pt x="46472" y="298399"/>
                    </a:lnTo>
                    <a:lnTo>
                      <a:pt x="41548" y="285121"/>
                    </a:lnTo>
                    <a:lnTo>
                      <a:pt x="35757" y="278016"/>
                    </a:lnTo>
                    <a:lnTo>
                      <a:pt x="28480" y="272158"/>
                    </a:lnTo>
                    <a:lnTo>
                      <a:pt x="26527" y="268453"/>
                    </a:lnTo>
                    <a:lnTo>
                      <a:pt x="25679" y="263204"/>
                    </a:lnTo>
                    <a:lnTo>
                      <a:pt x="27413" y="237715"/>
                    </a:lnTo>
                    <a:lnTo>
                      <a:pt x="23155" y="216589"/>
                    </a:lnTo>
                    <a:lnTo>
                      <a:pt x="7144" y="179985"/>
                    </a:lnTo>
                    <a:lnTo>
                      <a:pt x="35757" y="163468"/>
                    </a:lnTo>
                    <a:lnTo>
                      <a:pt x="41215" y="157182"/>
                    </a:lnTo>
                    <a:lnTo>
                      <a:pt x="46149" y="148466"/>
                    </a:lnTo>
                    <a:lnTo>
                      <a:pt x="45520" y="138084"/>
                    </a:lnTo>
                    <a:lnTo>
                      <a:pt x="35938" y="108195"/>
                    </a:lnTo>
                    <a:lnTo>
                      <a:pt x="32737" y="90754"/>
                    </a:lnTo>
                    <a:lnTo>
                      <a:pt x="33537" y="70399"/>
                    </a:lnTo>
                    <a:lnTo>
                      <a:pt x="39157" y="57026"/>
                    </a:lnTo>
                    <a:lnTo>
                      <a:pt x="47272" y="45672"/>
                    </a:lnTo>
                    <a:lnTo>
                      <a:pt x="57874" y="36586"/>
                    </a:lnTo>
                    <a:lnTo>
                      <a:pt x="68542" y="31033"/>
                    </a:lnTo>
                    <a:lnTo>
                      <a:pt x="80058" y="27089"/>
                    </a:lnTo>
                    <a:lnTo>
                      <a:pt x="103508" y="21717"/>
                    </a:lnTo>
                    <a:lnTo>
                      <a:pt x="111805" y="18831"/>
                    </a:lnTo>
                    <a:lnTo>
                      <a:pt x="128797" y="7144"/>
                    </a:lnTo>
                    <a:lnTo>
                      <a:pt x="156334" y="24279"/>
                    </a:lnTo>
                    <a:lnTo>
                      <a:pt x="180956" y="46520"/>
                    </a:lnTo>
                    <a:lnTo>
                      <a:pt x="200501" y="69294"/>
                    </a:lnTo>
                    <a:close/>
                  </a:path>
                </a:pathLst>
              </a:custGeom>
              <a:solidFill>
                <a:srgbClr val="D9D9D9"/>
              </a:solidFill>
              <a:ln w="9525" cap="flat">
                <a:noFill/>
                <a:prstDash val="solid"/>
                <a:miter/>
              </a:ln>
            </p:spPr>
            <p:txBody>
              <a:bodyPr rtlCol="0" anchor="ctr"/>
              <a:lstStyle/>
              <a:p>
                <a:endParaRPr lang="en-US" sz="600"/>
              </a:p>
            </p:txBody>
          </p:sp>
          <p:sp>
            <p:nvSpPr>
              <p:cNvPr id="38" name="Freeform: Shape 37">
                <a:extLst>
                  <a:ext uri="{FF2B5EF4-FFF2-40B4-BE49-F238E27FC236}">
                    <a16:creationId xmlns="" xmlns:a16="http://schemas.microsoft.com/office/drawing/2014/main" id="{23D6FBEB-D6D9-47E6-9777-DB4D7E22B28F}"/>
                  </a:ext>
                </a:extLst>
              </p:cNvPr>
              <p:cNvSpPr/>
              <p:nvPr/>
            </p:nvSpPr>
            <p:spPr>
              <a:xfrm>
                <a:off x="6139886" y="2439429"/>
                <a:ext cx="504825" cy="238125"/>
              </a:xfrm>
              <a:custGeom>
                <a:avLst/>
                <a:gdLst>
                  <a:gd name="connsiteX0" fmla="*/ 113109 w 504825"/>
                  <a:gd name="connsiteY0" fmla="*/ 35871 h 238125"/>
                  <a:gd name="connsiteX1" fmla="*/ 109185 w 504825"/>
                  <a:gd name="connsiteY1" fmla="*/ 47463 h 238125"/>
                  <a:gd name="connsiteX2" fmla="*/ 109794 w 504825"/>
                  <a:gd name="connsiteY2" fmla="*/ 54283 h 238125"/>
                  <a:gd name="connsiteX3" fmla="*/ 112243 w 504825"/>
                  <a:gd name="connsiteY3" fmla="*/ 60636 h 238125"/>
                  <a:gd name="connsiteX4" fmla="*/ 117643 w 504825"/>
                  <a:gd name="connsiteY4" fmla="*/ 64741 h 238125"/>
                  <a:gd name="connsiteX5" fmla="*/ 125663 w 504825"/>
                  <a:gd name="connsiteY5" fmla="*/ 67561 h 238125"/>
                  <a:gd name="connsiteX6" fmla="*/ 139570 w 504825"/>
                  <a:gd name="connsiteY6" fmla="*/ 69247 h 238125"/>
                  <a:gd name="connsiteX7" fmla="*/ 153048 w 504825"/>
                  <a:gd name="connsiteY7" fmla="*/ 72714 h 238125"/>
                  <a:gd name="connsiteX8" fmla="*/ 166583 w 504825"/>
                  <a:gd name="connsiteY8" fmla="*/ 78943 h 238125"/>
                  <a:gd name="connsiteX9" fmla="*/ 192757 w 504825"/>
                  <a:gd name="connsiteY9" fmla="*/ 103689 h 238125"/>
                  <a:gd name="connsiteX10" fmla="*/ 201568 w 504825"/>
                  <a:gd name="connsiteY10" fmla="*/ 107947 h 238125"/>
                  <a:gd name="connsiteX11" fmla="*/ 212427 w 504825"/>
                  <a:gd name="connsiteY11" fmla="*/ 109595 h 238125"/>
                  <a:gd name="connsiteX12" fmla="*/ 228362 w 504825"/>
                  <a:gd name="connsiteY12" fmla="*/ 106585 h 238125"/>
                  <a:gd name="connsiteX13" fmla="*/ 238753 w 504825"/>
                  <a:gd name="connsiteY13" fmla="*/ 100489 h 238125"/>
                  <a:gd name="connsiteX14" fmla="*/ 246459 w 504825"/>
                  <a:gd name="connsiteY14" fmla="*/ 92412 h 238125"/>
                  <a:gd name="connsiteX15" fmla="*/ 251679 w 504825"/>
                  <a:gd name="connsiteY15" fmla="*/ 82563 h 238125"/>
                  <a:gd name="connsiteX16" fmla="*/ 265424 w 504825"/>
                  <a:gd name="connsiteY16" fmla="*/ 47806 h 238125"/>
                  <a:gd name="connsiteX17" fmla="*/ 273215 w 504825"/>
                  <a:gd name="connsiteY17" fmla="*/ 36976 h 238125"/>
                  <a:gd name="connsiteX18" fmla="*/ 281406 w 504825"/>
                  <a:gd name="connsiteY18" fmla="*/ 28546 h 238125"/>
                  <a:gd name="connsiteX19" fmla="*/ 290465 w 504825"/>
                  <a:gd name="connsiteY19" fmla="*/ 22784 h 238125"/>
                  <a:gd name="connsiteX20" fmla="*/ 301133 w 504825"/>
                  <a:gd name="connsiteY20" fmla="*/ 19545 h 238125"/>
                  <a:gd name="connsiteX21" fmla="*/ 312230 w 504825"/>
                  <a:gd name="connsiteY21" fmla="*/ 17936 h 238125"/>
                  <a:gd name="connsiteX22" fmla="*/ 324107 w 504825"/>
                  <a:gd name="connsiteY22" fmla="*/ 18974 h 238125"/>
                  <a:gd name="connsiteX23" fmla="*/ 334146 w 504825"/>
                  <a:gd name="connsiteY23" fmla="*/ 23041 h 238125"/>
                  <a:gd name="connsiteX24" fmla="*/ 349863 w 504825"/>
                  <a:gd name="connsiteY24" fmla="*/ 40062 h 238125"/>
                  <a:gd name="connsiteX25" fmla="*/ 355711 w 504825"/>
                  <a:gd name="connsiteY25" fmla="*/ 45034 h 238125"/>
                  <a:gd name="connsiteX26" fmla="*/ 362331 w 504825"/>
                  <a:gd name="connsiteY26" fmla="*/ 45806 h 238125"/>
                  <a:gd name="connsiteX27" fmla="*/ 366931 w 504825"/>
                  <a:gd name="connsiteY27" fmla="*/ 43205 h 238125"/>
                  <a:gd name="connsiteX28" fmla="*/ 376647 w 504825"/>
                  <a:gd name="connsiteY28" fmla="*/ 34080 h 238125"/>
                  <a:gd name="connsiteX29" fmla="*/ 382562 w 504825"/>
                  <a:gd name="connsiteY29" fmla="*/ 29585 h 238125"/>
                  <a:gd name="connsiteX30" fmla="*/ 389658 w 504825"/>
                  <a:gd name="connsiteY30" fmla="*/ 25746 h 238125"/>
                  <a:gd name="connsiteX31" fmla="*/ 396783 w 504825"/>
                  <a:gd name="connsiteY31" fmla="*/ 23679 h 238125"/>
                  <a:gd name="connsiteX32" fmla="*/ 401717 w 504825"/>
                  <a:gd name="connsiteY32" fmla="*/ 25508 h 238125"/>
                  <a:gd name="connsiteX33" fmla="*/ 404174 w 504825"/>
                  <a:gd name="connsiteY33" fmla="*/ 31556 h 238125"/>
                  <a:gd name="connsiteX34" fmla="*/ 405612 w 504825"/>
                  <a:gd name="connsiteY34" fmla="*/ 39329 h 238125"/>
                  <a:gd name="connsiteX35" fmla="*/ 409575 w 504825"/>
                  <a:gd name="connsiteY35" fmla="*/ 49644 h 238125"/>
                  <a:gd name="connsiteX36" fmla="*/ 415995 w 504825"/>
                  <a:gd name="connsiteY36" fmla="*/ 60731 h 238125"/>
                  <a:gd name="connsiteX37" fmla="*/ 427368 w 504825"/>
                  <a:gd name="connsiteY37" fmla="*/ 76886 h 238125"/>
                  <a:gd name="connsiteX38" fmla="*/ 431759 w 504825"/>
                  <a:gd name="connsiteY38" fmla="*/ 86649 h 238125"/>
                  <a:gd name="connsiteX39" fmla="*/ 437178 w 504825"/>
                  <a:gd name="connsiteY39" fmla="*/ 93926 h 238125"/>
                  <a:gd name="connsiteX40" fmla="*/ 446770 w 504825"/>
                  <a:gd name="connsiteY40" fmla="*/ 97660 h 238125"/>
                  <a:gd name="connsiteX41" fmla="*/ 455685 w 504825"/>
                  <a:gd name="connsiteY41" fmla="*/ 97107 h 238125"/>
                  <a:gd name="connsiteX42" fmla="*/ 463505 w 504825"/>
                  <a:gd name="connsiteY42" fmla="*/ 94717 h 238125"/>
                  <a:gd name="connsiteX43" fmla="*/ 469306 w 504825"/>
                  <a:gd name="connsiteY43" fmla="*/ 93631 h 238125"/>
                  <a:gd name="connsiteX44" fmla="*/ 473621 w 504825"/>
                  <a:gd name="connsiteY44" fmla="*/ 95422 h 238125"/>
                  <a:gd name="connsiteX45" fmla="*/ 476564 w 504825"/>
                  <a:gd name="connsiteY45" fmla="*/ 102499 h 238125"/>
                  <a:gd name="connsiteX46" fmla="*/ 476622 w 504825"/>
                  <a:gd name="connsiteY46" fmla="*/ 116329 h 238125"/>
                  <a:gd name="connsiteX47" fmla="*/ 478641 w 504825"/>
                  <a:gd name="connsiteY47" fmla="*/ 121863 h 238125"/>
                  <a:gd name="connsiteX48" fmla="*/ 481041 w 504825"/>
                  <a:gd name="connsiteY48" fmla="*/ 125692 h 238125"/>
                  <a:gd name="connsiteX49" fmla="*/ 498757 w 504825"/>
                  <a:gd name="connsiteY49" fmla="*/ 132902 h 238125"/>
                  <a:gd name="connsiteX50" fmla="*/ 476955 w 504825"/>
                  <a:gd name="connsiteY50" fmla="*/ 144599 h 238125"/>
                  <a:gd name="connsiteX51" fmla="*/ 473897 w 504825"/>
                  <a:gd name="connsiteY51" fmla="*/ 148171 h 238125"/>
                  <a:gd name="connsiteX52" fmla="*/ 470106 w 504825"/>
                  <a:gd name="connsiteY52" fmla="*/ 154048 h 238125"/>
                  <a:gd name="connsiteX53" fmla="*/ 465411 w 504825"/>
                  <a:gd name="connsiteY53" fmla="*/ 183080 h 238125"/>
                  <a:gd name="connsiteX54" fmla="*/ 462372 w 504825"/>
                  <a:gd name="connsiteY54" fmla="*/ 192815 h 238125"/>
                  <a:gd name="connsiteX55" fmla="*/ 458838 w 504825"/>
                  <a:gd name="connsiteY55" fmla="*/ 201578 h 238125"/>
                  <a:gd name="connsiteX56" fmla="*/ 455038 w 504825"/>
                  <a:gd name="connsiteY56" fmla="*/ 207683 h 238125"/>
                  <a:gd name="connsiteX57" fmla="*/ 448294 w 504825"/>
                  <a:gd name="connsiteY57" fmla="*/ 211646 h 238125"/>
                  <a:gd name="connsiteX58" fmla="*/ 438035 w 504825"/>
                  <a:gd name="connsiteY58" fmla="*/ 214493 h 238125"/>
                  <a:gd name="connsiteX59" fmla="*/ 417976 w 504825"/>
                  <a:gd name="connsiteY59" fmla="*/ 217275 h 238125"/>
                  <a:gd name="connsiteX60" fmla="*/ 395249 w 504825"/>
                  <a:gd name="connsiteY60" fmla="*/ 224323 h 238125"/>
                  <a:gd name="connsiteX61" fmla="*/ 367265 w 504825"/>
                  <a:gd name="connsiteY61" fmla="*/ 224552 h 238125"/>
                  <a:gd name="connsiteX62" fmla="*/ 275625 w 504825"/>
                  <a:gd name="connsiteY62" fmla="*/ 209788 h 238125"/>
                  <a:gd name="connsiteX63" fmla="*/ 268624 w 504825"/>
                  <a:gd name="connsiteY63" fmla="*/ 203473 h 238125"/>
                  <a:gd name="connsiteX64" fmla="*/ 261833 w 504825"/>
                  <a:gd name="connsiteY64" fmla="*/ 198930 h 238125"/>
                  <a:gd name="connsiteX65" fmla="*/ 250765 w 504825"/>
                  <a:gd name="connsiteY65" fmla="*/ 194005 h 238125"/>
                  <a:gd name="connsiteX66" fmla="*/ 237763 w 504825"/>
                  <a:gd name="connsiteY66" fmla="*/ 191824 h 238125"/>
                  <a:gd name="connsiteX67" fmla="*/ 222494 w 504825"/>
                  <a:gd name="connsiteY67" fmla="*/ 192643 h 238125"/>
                  <a:gd name="connsiteX68" fmla="*/ 206902 w 504825"/>
                  <a:gd name="connsiteY68" fmla="*/ 196386 h 238125"/>
                  <a:gd name="connsiteX69" fmla="*/ 192491 w 504825"/>
                  <a:gd name="connsiteY69" fmla="*/ 204473 h 238125"/>
                  <a:gd name="connsiteX70" fmla="*/ 182699 w 504825"/>
                  <a:gd name="connsiteY70" fmla="*/ 212427 h 238125"/>
                  <a:gd name="connsiteX71" fmla="*/ 169193 w 504825"/>
                  <a:gd name="connsiteY71" fmla="*/ 237268 h 238125"/>
                  <a:gd name="connsiteX72" fmla="*/ 161706 w 504825"/>
                  <a:gd name="connsiteY72" fmla="*/ 233105 h 238125"/>
                  <a:gd name="connsiteX73" fmla="*/ 154191 w 504825"/>
                  <a:gd name="connsiteY73" fmla="*/ 224914 h 238125"/>
                  <a:gd name="connsiteX74" fmla="*/ 148923 w 504825"/>
                  <a:gd name="connsiteY74" fmla="*/ 221590 h 238125"/>
                  <a:gd name="connsiteX75" fmla="*/ 138903 w 504825"/>
                  <a:gd name="connsiteY75" fmla="*/ 217094 h 238125"/>
                  <a:gd name="connsiteX76" fmla="*/ 133179 w 504825"/>
                  <a:gd name="connsiteY76" fmla="*/ 215475 h 238125"/>
                  <a:gd name="connsiteX77" fmla="*/ 85468 w 504825"/>
                  <a:gd name="connsiteY77" fmla="*/ 207664 h 238125"/>
                  <a:gd name="connsiteX78" fmla="*/ 77600 w 504825"/>
                  <a:gd name="connsiteY78" fmla="*/ 204749 h 238125"/>
                  <a:gd name="connsiteX79" fmla="*/ 71923 w 504825"/>
                  <a:gd name="connsiteY79" fmla="*/ 203759 h 238125"/>
                  <a:gd name="connsiteX80" fmla="*/ 61198 w 504825"/>
                  <a:gd name="connsiteY80" fmla="*/ 203930 h 238125"/>
                  <a:gd name="connsiteX81" fmla="*/ 53540 w 504825"/>
                  <a:gd name="connsiteY81" fmla="*/ 201416 h 238125"/>
                  <a:gd name="connsiteX82" fmla="*/ 17545 w 504825"/>
                  <a:gd name="connsiteY82" fmla="*/ 185014 h 238125"/>
                  <a:gd name="connsiteX83" fmla="*/ 18012 w 504825"/>
                  <a:gd name="connsiteY83" fmla="*/ 176584 h 238125"/>
                  <a:gd name="connsiteX84" fmla="*/ 15754 w 504825"/>
                  <a:gd name="connsiteY84" fmla="*/ 166106 h 238125"/>
                  <a:gd name="connsiteX85" fmla="*/ 7144 w 504825"/>
                  <a:gd name="connsiteY85" fmla="*/ 147876 h 238125"/>
                  <a:gd name="connsiteX86" fmla="*/ 28756 w 504825"/>
                  <a:gd name="connsiteY86" fmla="*/ 110652 h 238125"/>
                  <a:gd name="connsiteX87" fmla="*/ 32737 w 504825"/>
                  <a:gd name="connsiteY87" fmla="*/ 108709 h 238125"/>
                  <a:gd name="connsiteX88" fmla="*/ 37138 w 504825"/>
                  <a:gd name="connsiteY88" fmla="*/ 108461 h 238125"/>
                  <a:gd name="connsiteX89" fmla="*/ 42196 w 504825"/>
                  <a:gd name="connsiteY89" fmla="*/ 109318 h 238125"/>
                  <a:gd name="connsiteX90" fmla="*/ 49282 w 504825"/>
                  <a:gd name="connsiteY90" fmla="*/ 109033 h 238125"/>
                  <a:gd name="connsiteX91" fmla="*/ 56397 w 504825"/>
                  <a:gd name="connsiteY91" fmla="*/ 105708 h 238125"/>
                  <a:gd name="connsiteX92" fmla="*/ 63265 w 504825"/>
                  <a:gd name="connsiteY92" fmla="*/ 99022 h 238125"/>
                  <a:gd name="connsiteX93" fmla="*/ 70018 w 504825"/>
                  <a:gd name="connsiteY93" fmla="*/ 86382 h 238125"/>
                  <a:gd name="connsiteX94" fmla="*/ 72180 w 504825"/>
                  <a:gd name="connsiteY94" fmla="*/ 76857 h 238125"/>
                  <a:gd name="connsiteX95" fmla="*/ 72066 w 504825"/>
                  <a:gd name="connsiteY95" fmla="*/ 67351 h 238125"/>
                  <a:gd name="connsiteX96" fmla="*/ 58341 w 504825"/>
                  <a:gd name="connsiteY96" fmla="*/ 18317 h 238125"/>
                  <a:gd name="connsiteX97" fmla="*/ 57807 w 504825"/>
                  <a:gd name="connsiteY97" fmla="*/ 13040 h 238125"/>
                  <a:gd name="connsiteX98" fmla="*/ 59007 w 504825"/>
                  <a:gd name="connsiteY98" fmla="*/ 9230 h 238125"/>
                  <a:gd name="connsiteX99" fmla="*/ 62789 w 504825"/>
                  <a:gd name="connsiteY99" fmla="*/ 7268 h 238125"/>
                  <a:gd name="connsiteX100" fmla="*/ 69790 w 504825"/>
                  <a:gd name="connsiteY100" fmla="*/ 7144 h 238125"/>
                  <a:gd name="connsiteX101" fmla="*/ 95707 w 504825"/>
                  <a:gd name="connsiteY101" fmla="*/ 10487 h 238125"/>
                  <a:gd name="connsiteX102" fmla="*/ 102927 w 504825"/>
                  <a:gd name="connsiteY102" fmla="*/ 12668 h 238125"/>
                  <a:gd name="connsiteX103" fmla="*/ 107842 w 504825"/>
                  <a:gd name="connsiteY103" fmla="*/ 17278 h 238125"/>
                  <a:gd name="connsiteX104" fmla="*/ 110452 w 504825"/>
                  <a:gd name="connsiteY104" fmla="*/ 2115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04825" h="238125">
                    <a:moveTo>
                      <a:pt x="113109" y="35871"/>
                    </a:moveTo>
                    <a:lnTo>
                      <a:pt x="109185" y="47463"/>
                    </a:lnTo>
                    <a:lnTo>
                      <a:pt x="109794" y="54283"/>
                    </a:lnTo>
                    <a:lnTo>
                      <a:pt x="112243" y="60636"/>
                    </a:lnTo>
                    <a:lnTo>
                      <a:pt x="117643" y="64741"/>
                    </a:lnTo>
                    <a:lnTo>
                      <a:pt x="125663" y="67561"/>
                    </a:lnTo>
                    <a:lnTo>
                      <a:pt x="139570" y="69247"/>
                    </a:lnTo>
                    <a:lnTo>
                      <a:pt x="153048" y="72714"/>
                    </a:lnTo>
                    <a:lnTo>
                      <a:pt x="166583" y="78943"/>
                    </a:lnTo>
                    <a:lnTo>
                      <a:pt x="192757" y="103689"/>
                    </a:lnTo>
                    <a:lnTo>
                      <a:pt x="201568" y="107947"/>
                    </a:lnTo>
                    <a:lnTo>
                      <a:pt x="212427" y="109595"/>
                    </a:lnTo>
                    <a:lnTo>
                      <a:pt x="228362" y="106585"/>
                    </a:lnTo>
                    <a:lnTo>
                      <a:pt x="238753" y="100489"/>
                    </a:lnTo>
                    <a:lnTo>
                      <a:pt x="246459" y="92412"/>
                    </a:lnTo>
                    <a:lnTo>
                      <a:pt x="251679" y="82563"/>
                    </a:lnTo>
                    <a:lnTo>
                      <a:pt x="265424" y="47806"/>
                    </a:lnTo>
                    <a:lnTo>
                      <a:pt x="273215" y="36976"/>
                    </a:lnTo>
                    <a:lnTo>
                      <a:pt x="281406" y="28546"/>
                    </a:lnTo>
                    <a:lnTo>
                      <a:pt x="290465" y="22784"/>
                    </a:lnTo>
                    <a:lnTo>
                      <a:pt x="301133" y="19545"/>
                    </a:lnTo>
                    <a:lnTo>
                      <a:pt x="312230" y="17936"/>
                    </a:lnTo>
                    <a:lnTo>
                      <a:pt x="324107" y="18974"/>
                    </a:lnTo>
                    <a:lnTo>
                      <a:pt x="334146" y="23041"/>
                    </a:lnTo>
                    <a:lnTo>
                      <a:pt x="349863" y="40062"/>
                    </a:lnTo>
                    <a:lnTo>
                      <a:pt x="355711" y="45034"/>
                    </a:lnTo>
                    <a:lnTo>
                      <a:pt x="362331" y="45806"/>
                    </a:lnTo>
                    <a:lnTo>
                      <a:pt x="366931" y="43205"/>
                    </a:lnTo>
                    <a:lnTo>
                      <a:pt x="376647" y="34080"/>
                    </a:lnTo>
                    <a:lnTo>
                      <a:pt x="382562" y="29585"/>
                    </a:lnTo>
                    <a:lnTo>
                      <a:pt x="389658" y="25746"/>
                    </a:lnTo>
                    <a:lnTo>
                      <a:pt x="396783" y="23679"/>
                    </a:lnTo>
                    <a:lnTo>
                      <a:pt x="401717" y="25508"/>
                    </a:lnTo>
                    <a:lnTo>
                      <a:pt x="404174" y="31556"/>
                    </a:lnTo>
                    <a:lnTo>
                      <a:pt x="405612" y="39329"/>
                    </a:lnTo>
                    <a:lnTo>
                      <a:pt x="409575" y="49644"/>
                    </a:lnTo>
                    <a:lnTo>
                      <a:pt x="415995" y="60731"/>
                    </a:lnTo>
                    <a:lnTo>
                      <a:pt x="427368" y="76886"/>
                    </a:lnTo>
                    <a:lnTo>
                      <a:pt x="431759" y="86649"/>
                    </a:lnTo>
                    <a:lnTo>
                      <a:pt x="437178" y="93926"/>
                    </a:lnTo>
                    <a:lnTo>
                      <a:pt x="446770" y="97660"/>
                    </a:lnTo>
                    <a:lnTo>
                      <a:pt x="455685" y="97107"/>
                    </a:lnTo>
                    <a:lnTo>
                      <a:pt x="463505" y="94717"/>
                    </a:lnTo>
                    <a:lnTo>
                      <a:pt x="469306" y="93631"/>
                    </a:lnTo>
                    <a:lnTo>
                      <a:pt x="473621" y="95422"/>
                    </a:lnTo>
                    <a:lnTo>
                      <a:pt x="476564" y="102499"/>
                    </a:lnTo>
                    <a:lnTo>
                      <a:pt x="476622" y="116329"/>
                    </a:lnTo>
                    <a:lnTo>
                      <a:pt x="478641" y="121863"/>
                    </a:lnTo>
                    <a:lnTo>
                      <a:pt x="481041" y="125692"/>
                    </a:lnTo>
                    <a:lnTo>
                      <a:pt x="498757" y="132902"/>
                    </a:lnTo>
                    <a:lnTo>
                      <a:pt x="476955" y="144599"/>
                    </a:lnTo>
                    <a:lnTo>
                      <a:pt x="473897" y="148171"/>
                    </a:lnTo>
                    <a:lnTo>
                      <a:pt x="470106" y="154048"/>
                    </a:lnTo>
                    <a:lnTo>
                      <a:pt x="465411" y="183080"/>
                    </a:lnTo>
                    <a:lnTo>
                      <a:pt x="462372" y="192815"/>
                    </a:lnTo>
                    <a:lnTo>
                      <a:pt x="458838" y="201578"/>
                    </a:lnTo>
                    <a:lnTo>
                      <a:pt x="455038" y="207683"/>
                    </a:lnTo>
                    <a:lnTo>
                      <a:pt x="448294" y="211646"/>
                    </a:lnTo>
                    <a:lnTo>
                      <a:pt x="438035" y="214493"/>
                    </a:lnTo>
                    <a:lnTo>
                      <a:pt x="417976" y="217275"/>
                    </a:lnTo>
                    <a:lnTo>
                      <a:pt x="395249" y="224323"/>
                    </a:lnTo>
                    <a:lnTo>
                      <a:pt x="367265" y="224552"/>
                    </a:lnTo>
                    <a:lnTo>
                      <a:pt x="275625" y="209788"/>
                    </a:lnTo>
                    <a:lnTo>
                      <a:pt x="268624" y="203473"/>
                    </a:lnTo>
                    <a:lnTo>
                      <a:pt x="261833" y="198930"/>
                    </a:lnTo>
                    <a:lnTo>
                      <a:pt x="250765" y="194005"/>
                    </a:lnTo>
                    <a:lnTo>
                      <a:pt x="237763" y="191824"/>
                    </a:lnTo>
                    <a:lnTo>
                      <a:pt x="222494" y="192643"/>
                    </a:lnTo>
                    <a:lnTo>
                      <a:pt x="206902" y="196386"/>
                    </a:lnTo>
                    <a:lnTo>
                      <a:pt x="192491" y="204473"/>
                    </a:lnTo>
                    <a:lnTo>
                      <a:pt x="182699" y="212427"/>
                    </a:lnTo>
                    <a:lnTo>
                      <a:pt x="169193" y="237268"/>
                    </a:lnTo>
                    <a:lnTo>
                      <a:pt x="161706" y="233105"/>
                    </a:lnTo>
                    <a:lnTo>
                      <a:pt x="154191" y="224914"/>
                    </a:lnTo>
                    <a:lnTo>
                      <a:pt x="148923" y="221590"/>
                    </a:lnTo>
                    <a:lnTo>
                      <a:pt x="138903" y="217094"/>
                    </a:lnTo>
                    <a:lnTo>
                      <a:pt x="133179" y="215475"/>
                    </a:lnTo>
                    <a:lnTo>
                      <a:pt x="85468" y="207664"/>
                    </a:lnTo>
                    <a:lnTo>
                      <a:pt x="77600" y="204749"/>
                    </a:lnTo>
                    <a:lnTo>
                      <a:pt x="71923" y="203759"/>
                    </a:lnTo>
                    <a:lnTo>
                      <a:pt x="61198" y="203930"/>
                    </a:lnTo>
                    <a:lnTo>
                      <a:pt x="53540" y="201416"/>
                    </a:lnTo>
                    <a:lnTo>
                      <a:pt x="17545" y="185014"/>
                    </a:lnTo>
                    <a:lnTo>
                      <a:pt x="18012" y="176584"/>
                    </a:lnTo>
                    <a:lnTo>
                      <a:pt x="15754" y="166106"/>
                    </a:lnTo>
                    <a:lnTo>
                      <a:pt x="7144" y="147876"/>
                    </a:lnTo>
                    <a:lnTo>
                      <a:pt x="28756" y="110652"/>
                    </a:lnTo>
                    <a:lnTo>
                      <a:pt x="32737" y="108709"/>
                    </a:lnTo>
                    <a:lnTo>
                      <a:pt x="37138" y="108461"/>
                    </a:lnTo>
                    <a:lnTo>
                      <a:pt x="42196" y="109318"/>
                    </a:lnTo>
                    <a:lnTo>
                      <a:pt x="49282" y="109033"/>
                    </a:lnTo>
                    <a:lnTo>
                      <a:pt x="56397" y="105708"/>
                    </a:lnTo>
                    <a:lnTo>
                      <a:pt x="63265" y="99022"/>
                    </a:lnTo>
                    <a:lnTo>
                      <a:pt x="70018" y="86382"/>
                    </a:lnTo>
                    <a:lnTo>
                      <a:pt x="72180" y="76857"/>
                    </a:lnTo>
                    <a:lnTo>
                      <a:pt x="72066" y="67351"/>
                    </a:lnTo>
                    <a:lnTo>
                      <a:pt x="58341" y="18317"/>
                    </a:lnTo>
                    <a:lnTo>
                      <a:pt x="57807" y="13040"/>
                    </a:lnTo>
                    <a:lnTo>
                      <a:pt x="59007" y="9230"/>
                    </a:lnTo>
                    <a:lnTo>
                      <a:pt x="62789" y="7268"/>
                    </a:lnTo>
                    <a:lnTo>
                      <a:pt x="69790" y="7144"/>
                    </a:lnTo>
                    <a:lnTo>
                      <a:pt x="95707" y="10487"/>
                    </a:lnTo>
                    <a:lnTo>
                      <a:pt x="102927" y="12668"/>
                    </a:lnTo>
                    <a:lnTo>
                      <a:pt x="107842" y="17278"/>
                    </a:lnTo>
                    <a:lnTo>
                      <a:pt x="110452" y="21155"/>
                    </a:lnTo>
                    <a:close/>
                  </a:path>
                </a:pathLst>
              </a:custGeom>
              <a:solidFill>
                <a:srgbClr val="D9D9D9"/>
              </a:solidFill>
              <a:ln w="9525" cap="flat">
                <a:noFill/>
                <a:prstDash val="solid"/>
                <a:miter/>
              </a:ln>
            </p:spPr>
            <p:txBody>
              <a:bodyPr rtlCol="0" anchor="ctr"/>
              <a:lstStyle/>
              <a:p>
                <a:endParaRPr lang="en-US" sz="600"/>
              </a:p>
            </p:txBody>
          </p:sp>
          <p:sp>
            <p:nvSpPr>
              <p:cNvPr id="39" name="Freeform: Shape 38">
                <a:extLst>
                  <a:ext uri="{FF2B5EF4-FFF2-40B4-BE49-F238E27FC236}">
                    <a16:creationId xmlns="" xmlns:a16="http://schemas.microsoft.com/office/drawing/2014/main" id="{05CD6DAD-4F23-4642-9518-771F1882E5B5}"/>
                  </a:ext>
                </a:extLst>
              </p:cNvPr>
              <p:cNvSpPr/>
              <p:nvPr/>
            </p:nvSpPr>
            <p:spPr>
              <a:xfrm>
                <a:off x="6222182" y="2860300"/>
                <a:ext cx="228600" cy="219075"/>
              </a:xfrm>
              <a:custGeom>
                <a:avLst/>
                <a:gdLst>
                  <a:gd name="connsiteX0" fmla="*/ 160306 w 228600"/>
                  <a:gd name="connsiteY0" fmla="*/ 61589 h 219075"/>
                  <a:gd name="connsiteX1" fmla="*/ 163211 w 228600"/>
                  <a:gd name="connsiteY1" fmla="*/ 61170 h 219075"/>
                  <a:gd name="connsiteX2" fmla="*/ 168583 w 228600"/>
                  <a:gd name="connsiteY2" fmla="*/ 58893 h 219075"/>
                  <a:gd name="connsiteX3" fmla="*/ 171393 w 228600"/>
                  <a:gd name="connsiteY3" fmla="*/ 58255 h 219075"/>
                  <a:gd name="connsiteX4" fmla="*/ 182242 w 228600"/>
                  <a:gd name="connsiteY4" fmla="*/ 58531 h 219075"/>
                  <a:gd name="connsiteX5" fmla="*/ 186004 w 228600"/>
                  <a:gd name="connsiteY5" fmla="*/ 57902 h 219075"/>
                  <a:gd name="connsiteX6" fmla="*/ 189652 w 228600"/>
                  <a:gd name="connsiteY6" fmla="*/ 56188 h 219075"/>
                  <a:gd name="connsiteX7" fmla="*/ 192453 w 228600"/>
                  <a:gd name="connsiteY7" fmla="*/ 53597 h 219075"/>
                  <a:gd name="connsiteX8" fmla="*/ 193805 w 228600"/>
                  <a:gd name="connsiteY8" fmla="*/ 50940 h 219075"/>
                  <a:gd name="connsiteX9" fmla="*/ 194520 w 228600"/>
                  <a:gd name="connsiteY9" fmla="*/ 48263 h 219075"/>
                  <a:gd name="connsiteX10" fmla="*/ 195558 w 228600"/>
                  <a:gd name="connsiteY10" fmla="*/ 46244 h 219075"/>
                  <a:gd name="connsiteX11" fmla="*/ 197387 w 228600"/>
                  <a:gd name="connsiteY11" fmla="*/ 44491 h 219075"/>
                  <a:gd name="connsiteX12" fmla="*/ 200044 w 228600"/>
                  <a:gd name="connsiteY12" fmla="*/ 43567 h 219075"/>
                  <a:gd name="connsiteX13" fmla="*/ 208969 w 228600"/>
                  <a:gd name="connsiteY13" fmla="*/ 41700 h 219075"/>
                  <a:gd name="connsiteX14" fmla="*/ 212655 w 228600"/>
                  <a:gd name="connsiteY14" fmla="*/ 40091 h 219075"/>
                  <a:gd name="connsiteX15" fmla="*/ 213836 w 228600"/>
                  <a:gd name="connsiteY15" fmla="*/ 40462 h 219075"/>
                  <a:gd name="connsiteX16" fmla="*/ 216313 w 228600"/>
                  <a:gd name="connsiteY16" fmla="*/ 44263 h 219075"/>
                  <a:gd name="connsiteX17" fmla="*/ 222723 w 228600"/>
                  <a:gd name="connsiteY17" fmla="*/ 51654 h 219075"/>
                  <a:gd name="connsiteX18" fmla="*/ 224923 w 228600"/>
                  <a:gd name="connsiteY18" fmla="*/ 53359 h 219075"/>
                  <a:gd name="connsiteX19" fmla="*/ 226904 w 228600"/>
                  <a:gd name="connsiteY19" fmla="*/ 53273 h 219075"/>
                  <a:gd name="connsiteX20" fmla="*/ 228276 w 228600"/>
                  <a:gd name="connsiteY20" fmla="*/ 54283 h 219075"/>
                  <a:gd name="connsiteX21" fmla="*/ 228790 w 228600"/>
                  <a:gd name="connsiteY21" fmla="*/ 59207 h 219075"/>
                  <a:gd name="connsiteX22" fmla="*/ 228381 w 228600"/>
                  <a:gd name="connsiteY22" fmla="*/ 61855 h 219075"/>
                  <a:gd name="connsiteX23" fmla="*/ 227219 w 228600"/>
                  <a:gd name="connsiteY23" fmla="*/ 64351 h 219075"/>
                  <a:gd name="connsiteX24" fmla="*/ 225752 w 228600"/>
                  <a:gd name="connsiteY24" fmla="*/ 66294 h 219075"/>
                  <a:gd name="connsiteX25" fmla="*/ 218627 w 228600"/>
                  <a:gd name="connsiteY25" fmla="*/ 69037 h 219075"/>
                  <a:gd name="connsiteX26" fmla="*/ 209083 w 228600"/>
                  <a:gd name="connsiteY26" fmla="*/ 77876 h 219075"/>
                  <a:gd name="connsiteX27" fmla="*/ 181604 w 228600"/>
                  <a:gd name="connsiteY27" fmla="*/ 88983 h 219075"/>
                  <a:gd name="connsiteX28" fmla="*/ 189167 w 228600"/>
                  <a:gd name="connsiteY28" fmla="*/ 93250 h 219075"/>
                  <a:gd name="connsiteX29" fmla="*/ 195396 w 228600"/>
                  <a:gd name="connsiteY29" fmla="*/ 92897 h 219075"/>
                  <a:gd name="connsiteX30" fmla="*/ 207969 w 228600"/>
                  <a:gd name="connsiteY30" fmla="*/ 86125 h 219075"/>
                  <a:gd name="connsiteX31" fmla="*/ 207969 w 228600"/>
                  <a:gd name="connsiteY31" fmla="*/ 88983 h 219075"/>
                  <a:gd name="connsiteX32" fmla="*/ 202730 w 228600"/>
                  <a:gd name="connsiteY32" fmla="*/ 96355 h 219075"/>
                  <a:gd name="connsiteX33" fmla="*/ 205788 w 228600"/>
                  <a:gd name="connsiteY33" fmla="*/ 102841 h 219075"/>
                  <a:gd name="connsiteX34" fmla="*/ 209921 w 228600"/>
                  <a:gd name="connsiteY34" fmla="*/ 109576 h 219075"/>
                  <a:gd name="connsiteX35" fmla="*/ 207969 w 228600"/>
                  <a:gd name="connsiteY35" fmla="*/ 117738 h 219075"/>
                  <a:gd name="connsiteX36" fmla="*/ 205311 w 228600"/>
                  <a:gd name="connsiteY36" fmla="*/ 118253 h 219075"/>
                  <a:gd name="connsiteX37" fmla="*/ 193148 w 228600"/>
                  <a:gd name="connsiteY37" fmla="*/ 122625 h 219075"/>
                  <a:gd name="connsiteX38" fmla="*/ 191881 w 228600"/>
                  <a:gd name="connsiteY38" fmla="*/ 123682 h 219075"/>
                  <a:gd name="connsiteX39" fmla="*/ 189509 w 228600"/>
                  <a:gd name="connsiteY39" fmla="*/ 125158 h 219075"/>
                  <a:gd name="connsiteX40" fmla="*/ 186433 w 228600"/>
                  <a:gd name="connsiteY40" fmla="*/ 128664 h 219075"/>
                  <a:gd name="connsiteX41" fmla="*/ 183604 w 228600"/>
                  <a:gd name="connsiteY41" fmla="*/ 132874 h 219075"/>
                  <a:gd name="connsiteX42" fmla="*/ 181604 w 228600"/>
                  <a:gd name="connsiteY42" fmla="*/ 136503 h 219075"/>
                  <a:gd name="connsiteX43" fmla="*/ 184271 w 228600"/>
                  <a:gd name="connsiteY43" fmla="*/ 136503 h 219075"/>
                  <a:gd name="connsiteX44" fmla="*/ 190005 w 228600"/>
                  <a:gd name="connsiteY44" fmla="*/ 132416 h 219075"/>
                  <a:gd name="connsiteX45" fmla="*/ 200139 w 228600"/>
                  <a:gd name="connsiteY45" fmla="*/ 128368 h 219075"/>
                  <a:gd name="connsiteX46" fmla="*/ 209817 w 228600"/>
                  <a:gd name="connsiteY46" fmla="*/ 127102 h 219075"/>
                  <a:gd name="connsiteX47" fmla="*/ 214103 w 228600"/>
                  <a:gd name="connsiteY47" fmla="*/ 131521 h 219075"/>
                  <a:gd name="connsiteX48" fmla="*/ 212522 w 228600"/>
                  <a:gd name="connsiteY48" fmla="*/ 151438 h 219075"/>
                  <a:gd name="connsiteX49" fmla="*/ 209779 w 228600"/>
                  <a:gd name="connsiteY49" fmla="*/ 161934 h 219075"/>
                  <a:gd name="connsiteX50" fmla="*/ 205035 w 228600"/>
                  <a:gd name="connsiteY50" fmla="*/ 168059 h 219075"/>
                  <a:gd name="connsiteX51" fmla="*/ 202873 w 228600"/>
                  <a:gd name="connsiteY51" fmla="*/ 163658 h 219075"/>
                  <a:gd name="connsiteX52" fmla="*/ 202159 w 228600"/>
                  <a:gd name="connsiteY52" fmla="*/ 161525 h 219075"/>
                  <a:gd name="connsiteX53" fmla="*/ 202292 w 228600"/>
                  <a:gd name="connsiteY53" fmla="*/ 163287 h 219075"/>
                  <a:gd name="connsiteX54" fmla="*/ 201854 w 228600"/>
                  <a:gd name="connsiteY54" fmla="*/ 164401 h 219075"/>
                  <a:gd name="connsiteX55" fmla="*/ 200835 w 228600"/>
                  <a:gd name="connsiteY55" fmla="*/ 164849 h 219075"/>
                  <a:gd name="connsiteX56" fmla="*/ 199234 w 228600"/>
                  <a:gd name="connsiteY56" fmla="*/ 164640 h 219075"/>
                  <a:gd name="connsiteX57" fmla="*/ 206988 w 228600"/>
                  <a:gd name="connsiteY57" fmla="*/ 172421 h 219075"/>
                  <a:gd name="connsiteX58" fmla="*/ 207893 w 228600"/>
                  <a:gd name="connsiteY58" fmla="*/ 176412 h 219075"/>
                  <a:gd name="connsiteX59" fmla="*/ 209617 w 228600"/>
                  <a:gd name="connsiteY59" fmla="*/ 182023 h 219075"/>
                  <a:gd name="connsiteX60" fmla="*/ 210350 w 228600"/>
                  <a:gd name="connsiteY60" fmla="*/ 189214 h 219075"/>
                  <a:gd name="connsiteX61" fmla="*/ 211636 w 228600"/>
                  <a:gd name="connsiteY61" fmla="*/ 197920 h 219075"/>
                  <a:gd name="connsiteX62" fmla="*/ 213398 w 228600"/>
                  <a:gd name="connsiteY62" fmla="*/ 210674 h 219075"/>
                  <a:gd name="connsiteX63" fmla="*/ 208712 w 228600"/>
                  <a:gd name="connsiteY63" fmla="*/ 215817 h 219075"/>
                  <a:gd name="connsiteX64" fmla="*/ 199234 w 228600"/>
                  <a:gd name="connsiteY64" fmla="*/ 205588 h 219075"/>
                  <a:gd name="connsiteX65" fmla="*/ 195110 w 228600"/>
                  <a:gd name="connsiteY65" fmla="*/ 199882 h 219075"/>
                  <a:gd name="connsiteX66" fmla="*/ 189509 w 228600"/>
                  <a:gd name="connsiteY66" fmla="*/ 195224 h 219075"/>
                  <a:gd name="connsiteX67" fmla="*/ 182928 w 228600"/>
                  <a:gd name="connsiteY67" fmla="*/ 193253 h 219075"/>
                  <a:gd name="connsiteX68" fmla="*/ 175536 w 228600"/>
                  <a:gd name="connsiteY68" fmla="*/ 195634 h 219075"/>
                  <a:gd name="connsiteX69" fmla="*/ 172793 w 228600"/>
                  <a:gd name="connsiteY69" fmla="*/ 195634 h 219075"/>
                  <a:gd name="connsiteX70" fmla="*/ 174898 w 228600"/>
                  <a:gd name="connsiteY70" fmla="*/ 199187 h 219075"/>
                  <a:gd name="connsiteX71" fmla="*/ 174898 w 228600"/>
                  <a:gd name="connsiteY71" fmla="*/ 199187 h 219075"/>
                  <a:gd name="connsiteX72" fmla="*/ 174184 w 228600"/>
                  <a:gd name="connsiteY72" fmla="*/ 199606 h 219075"/>
                  <a:gd name="connsiteX73" fmla="*/ 170479 w 228600"/>
                  <a:gd name="connsiteY73" fmla="*/ 203845 h 219075"/>
                  <a:gd name="connsiteX74" fmla="*/ 168116 w 228600"/>
                  <a:gd name="connsiteY74" fmla="*/ 205616 h 219075"/>
                  <a:gd name="connsiteX75" fmla="*/ 165525 w 228600"/>
                  <a:gd name="connsiteY75" fmla="*/ 206673 h 219075"/>
                  <a:gd name="connsiteX76" fmla="*/ 162868 w 228600"/>
                  <a:gd name="connsiteY76" fmla="*/ 207111 h 219075"/>
                  <a:gd name="connsiteX77" fmla="*/ 157344 w 228600"/>
                  <a:gd name="connsiteY77" fmla="*/ 207064 h 219075"/>
                  <a:gd name="connsiteX78" fmla="*/ 154429 w 228600"/>
                  <a:gd name="connsiteY78" fmla="*/ 206492 h 219075"/>
                  <a:gd name="connsiteX79" fmla="*/ 152238 w 228600"/>
                  <a:gd name="connsiteY79" fmla="*/ 205235 h 219075"/>
                  <a:gd name="connsiteX80" fmla="*/ 134874 w 228600"/>
                  <a:gd name="connsiteY80" fmla="*/ 191910 h 219075"/>
                  <a:gd name="connsiteX81" fmla="*/ 128464 w 228600"/>
                  <a:gd name="connsiteY81" fmla="*/ 184290 h 219075"/>
                  <a:gd name="connsiteX82" fmla="*/ 124863 w 228600"/>
                  <a:gd name="connsiteY82" fmla="*/ 180842 h 219075"/>
                  <a:gd name="connsiteX83" fmla="*/ 111300 w 228600"/>
                  <a:gd name="connsiteY83" fmla="*/ 173936 h 219075"/>
                  <a:gd name="connsiteX84" fmla="*/ 108938 w 228600"/>
                  <a:gd name="connsiteY84" fmla="*/ 169850 h 219075"/>
                  <a:gd name="connsiteX85" fmla="*/ 102537 w 228600"/>
                  <a:gd name="connsiteY85" fmla="*/ 169316 h 219075"/>
                  <a:gd name="connsiteX86" fmla="*/ 97612 w 228600"/>
                  <a:gd name="connsiteY86" fmla="*/ 171564 h 219075"/>
                  <a:gd name="connsiteX87" fmla="*/ 88745 w 228600"/>
                  <a:gd name="connsiteY87" fmla="*/ 180413 h 219075"/>
                  <a:gd name="connsiteX88" fmla="*/ 84087 w 228600"/>
                  <a:gd name="connsiteY88" fmla="*/ 183728 h 219075"/>
                  <a:gd name="connsiteX89" fmla="*/ 78400 w 228600"/>
                  <a:gd name="connsiteY89" fmla="*/ 185861 h 219075"/>
                  <a:gd name="connsiteX90" fmla="*/ 73819 w 228600"/>
                  <a:gd name="connsiteY90" fmla="*/ 184956 h 219075"/>
                  <a:gd name="connsiteX91" fmla="*/ 72352 w 228600"/>
                  <a:gd name="connsiteY91" fmla="*/ 179213 h 219075"/>
                  <a:gd name="connsiteX92" fmla="*/ 74114 w 228600"/>
                  <a:gd name="connsiteY92" fmla="*/ 173364 h 219075"/>
                  <a:gd name="connsiteX93" fmla="*/ 76953 w 228600"/>
                  <a:gd name="connsiteY93" fmla="*/ 168497 h 219075"/>
                  <a:gd name="connsiteX94" fmla="*/ 79124 w 228600"/>
                  <a:gd name="connsiteY94" fmla="*/ 163449 h 219075"/>
                  <a:gd name="connsiteX95" fmla="*/ 78943 w 228600"/>
                  <a:gd name="connsiteY95" fmla="*/ 156991 h 219075"/>
                  <a:gd name="connsiteX96" fmla="*/ 75810 w 228600"/>
                  <a:gd name="connsiteY96" fmla="*/ 150781 h 219075"/>
                  <a:gd name="connsiteX97" fmla="*/ 71266 w 228600"/>
                  <a:gd name="connsiteY97" fmla="*/ 148571 h 219075"/>
                  <a:gd name="connsiteX98" fmla="*/ 59369 w 228600"/>
                  <a:gd name="connsiteY98" fmla="*/ 149152 h 219075"/>
                  <a:gd name="connsiteX99" fmla="*/ 53216 w 228600"/>
                  <a:gd name="connsiteY99" fmla="*/ 147342 h 219075"/>
                  <a:gd name="connsiteX100" fmla="*/ 50845 w 228600"/>
                  <a:gd name="connsiteY100" fmla="*/ 142418 h 219075"/>
                  <a:gd name="connsiteX101" fmla="*/ 50883 w 228600"/>
                  <a:gd name="connsiteY101" fmla="*/ 135884 h 219075"/>
                  <a:gd name="connsiteX102" fmla="*/ 52569 w 228600"/>
                  <a:gd name="connsiteY102" fmla="*/ 125501 h 219075"/>
                  <a:gd name="connsiteX103" fmla="*/ 52426 w 228600"/>
                  <a:gd name="connsiteY103" fmla="*/ 122158 h 219075"/>
                  <a:gd name="connsiteX104" fmla="*/ 51102 w 228600"/>
                  <a:gd name="connsiteY104" fmla="*/ 119262 h 219075"/>
                  <a:gd name="connsiteX105" fmla="*/ 48349 w 228600"/>
                  <a:gd name="connsiteY105" fmla="*/ 116872 h 219075"/>
                  <a:gd name="connsiteX106" fmla="*/ 45596 w 228600"/>
                  <a:gd name="connsiteY106" fmla="*/ 115729 h 219075"/>
                  <a:gd name="connsiteX107" fmla="*/ 42891 w 228600"/>
                  <a:gd name="connsiteY107" fmla="*/ 114976 h 219075"/>
                  <a:gd name="connsiteX108" fmla="*/ 40310 w 228600"/>
                  <a:gd name="connsiteY108" fmla="*/ 113938 h 219075"/>
                  <a:gd name="connsiteX109" fmla="*/ 38090 w 228600"/>
                  <a:gd name="connsiteY109" fmla="*/ 111957 h 219075"/>
                  <a:gd name="connsiteX110" fmla="*/ 35195 w 228600"/>
                  <a:gd name="connsiteY110" fmla="*/ 106013 h 219075"/>
                  <a:gd name="connsiteX111" fmla="*/ 32880 w 228600"/>
                  <a:gd name="connsiteY111" fmla="*/ 92773 h 219075"/>
                  <a:gd name="connsiteX112" fmla="*/ 30956 w 228600"/>
                  <a:gd name="connsiteY112" fmla="*/ 86477 h 219075"/>
                  <a:gd name="connsiteX113" fmla="*/ 26956 w 228600"/>
                  <a:gd name="connsiteY113" fmla="*/ 81153 h 219075"/>
                  <a:gd name="connsiteX114" fmla="*/ 17583 w 228600"/>
                  <a:gd name="connsiteY114" fmla="*/ 73257 h 219075"/>
                  <a:gd name="connsiteX115" fmla="*/ 14830 w 228600"/>
                  <a:gd name="connsiteY115" fmla="*/ 67046 h 219075"/>
                  <a:gd name="connsiteX116" fmla="*/ 13859 w 228600"/>
                  <a:gd name="connsiteY116" fmla="*/ 54140 h 219075"/>
                  <a:gd name="connsiteX117" fmla="*/ 12706 w 228600"/>
                  <a:gd name="connsiteY117" fmla="*/ 50359 h 219075"/>
                  <a:gd name="connsiteX118" fmla="*/ 7144 w 228600"/>
                  <a:gd name="connsiteY118" fmla="*/ 47396 h 219075"/>
                  <a:gd name="connsiteX119" fmla="*/ 7363 w 228600"/>
                  <a:gd name="connsiteY119" fmla="*/ 39148 h 219075"/>
                  <a:gd name="connsiteX120" fmla="*/ 12440 w 228600"/>
                  <a:gd name="connsiteY120" fmla="*/ 34604 h 219075"/>
                  <a:gd name="connsiteX121" fmla="*/ 18431 w 228600"/>
                  <a:gd name="connsiteY121" fmla="*/ 31223 h 219075"/>
                  <a:gd name="connsiteX122" fmla="*/ 24822 w 228600"/>
                  <a:gd name="connsiteY122" fmla="*/ 30337 h 219075"/>
                  <a:gd name="connsiteX123" fmla="*/ 47549 w 228600"/>
                  <a:gd name="connsiteY123" fmla="*/ 31051 h 219075"/>
                  <a:gd name="connsiteX124" fmla="*/ 54016 w 228600"/>
                  <a:gd name="connsiteY124" fmla="*/ 28518 h 219075"/>
                  <a:gd name="connsiteX125" fmla="*/ 59141 w 228600"/>
                  <a:gd name="connsiteY125" fmla="*/ 25851 h 219075"/>
                  <a:gd name="connsiteX126" fmla="*/ 69409 w 228600"/>
                  <a:gd name="connsiteY126" fmla="*/ 17878 h 219075"/>
                  <a:gd name="connsiteX127" fmla="*/ 138065 w 228600"/>
                  <a:gd name="connsiteY127" fmla="*/ 7144 h 219075"/>
                  <a:gd name="connsiteX128" fmla="*/ 144008 w 228600"/>
                  <a:gd name="connsiteY128" fmla="*/ 29404 h 219075"/>
                  <a:gd name="connsiteX129" fmla="*/ 151590 w 228600"/>
                  <a:gd name="connsiteY129" fmla="*/ 48949 h 219075"/>
                  <a:gd name="connsiteX130" fmla="*/ 156410 w 228600"/>
                  <a:gd name="connsiteY130" fmla="*/ 5760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28600" h="219075">
                    <a:moveTo>
                      <a:pt x="160306" y="61589"/>
                    </a:moveTo>
                    <a:lnTo>
                      <a:pt x="163211" y="61170"/>
                    </a:lnTo>
                    <a:lnTo>
                      <a:pt x="168583" y="58893"/>
                    </a:lnTo>
                    <a:lnTo>
                      <a:pt x="171393" y="58255"/>
                    </a:lnTo>
                    <a:lnTo>
                      <a:pt x="182242" y="58531"/>
                    </a:lnTo>
                    <a:lnTo>
                      <a:pt x="186004" y="57902"/>
                    </a:lnTo>
                    <a:lnTo>
                      <a:pt x="189652" y="56188"/>
                    </a:lnTo>
                    <a:lnTo>
                      <a:pt x="192453" y="53597"/>
                    </a:lnTo>
                    <a:lnTo>
                      <a:pt x="193805" y="50940"/>
                    </a:lnTo>
                    <a:lnTo>
                      <a:pt x="194520" y="48263"/>
                    </a:lnTo>
                    <a:lnTo>
                      <a:pt x="195558" y="46244"/>
                    </a:lnTo>
                    <a:lnTo>
                      <a:pt x="197387" y="44491"/>
                    </a:lnTo>
                    <a:lnTo>
                      <a:pt x="200044" y="43567"/>
                    </a:lnTo>
                    <a:lnTo>
                      <a:pt x="208969" y="41700"/>
                    </a:lnTo>
                    <a:lnTo>
                      <a:pt x="212655" y="40091"/>
                    </a:lnTo>
                    <a:lnTo>
                      <a:pt x="213836" y="40462"/>
                    </a:lnTo>
                    <a:lnTo>
                      <a:pt x="216313" y="44263"/>
                    </a:lnTo>
                    <a:lnTo>
                      <a:pt x="222723" y="51654"/>
                    </a:lnTo>
                    <a:lnTo>
                      <a:pt x="224923" y="53359"/>
                    </a:lnTo>
                    <a:lnTo>
                      <a:pt x="226904" y="53273"/>
                    </a:lnTo>
                    <a:lnTo>
                      <a:pt x="228276" y="54283"/>
                    </a:lnTo>
                    <a:lnTo>
                      <a:pt x="228790" y="59207"/>
                    </a:lnTo>
                    <a:lnTo>
                      <a:pt x="228381" y="61855"/>
                    </a:lnTo>
                    <a:lnTo>
                      <a:pt x="227219" y="64351"/>
                    </a:lnTo>
                    <a:lnTo>
                      <a:pt x="225752" y="66294"/>
                    </a:lnTo>
                    <a:lnTo>
                      <a:pt x="218627" y="69037"/>
                    </a:lnTo>
                    <a:lnTo>
                      <a:pt x="209083" y="77876"/>
                    </a:lnTo>
                    <a:lnTo>
                      <a:pt x="181604" y="88983"/>
                    </a:lnTo>
                    <a:lnTo>
                      <a:pt x="189167" y="93250"/>
                    </a:lnTo>
                    <a:lnTo>
                      <a:pt x="195396" y="92897"/>
                    </a:lnTo>
                    <a:lnTo>
                      <a:pt x="207969" y="86125"/>
                    </a:lnTo>
                    <a:lnTo>
                      <a:pt x="207969" y="88983"/>
                    </a:lnTo>
                    <a:lnTo>
                      <a:pt x="202730" y="96355"/>
                    </a:lnTo>
                    <a:lnTo>
                      <a:pt x="205788" y="102841"/>
                    </a:lnTo>
                    <a:lnTo>
                      <a:pt x="209921" y="109576"/>
                    </a:lnTo>
                    <a:lnTo>
                      <a:pt x="207969" y="117738"/>
                    </a:lnTo>
                    <a:lnTo>
                      <a:pt x="205311" y="118253"/>
                    </a:lnTo>
                    <a:lnTo>
                      <a:pt x="193148" y="122625"/>
                    </a:lnTo>
                    <a:lnTo>
                      <a:pt x="191881" y="123682"/>
                    </a:lnTo>
                    <a:lnTo>
                      <a:pt x="189509" y="125158"/>
                    </a:lnTo>
                    <a:lnTo>
                      <a:pt x="186433" y="128664"/>
                    </a:lnTo>
                    <a:lnTo>
                      <a:pt x="183604" y="132874"/>
                    </a:lnTo>
                    <a:lnTo>
                      <a:pt x="181604" y="136503"/>
                    </a:lnTo>
                    <a:lnTo>
                      <a:pt x="184271" y="136503"/>
                    </a:lnTo>
                    <a:lnTo>
                      <a:pt x="190005" y="132416"/>
                    </a:lnTo>
                    <a:lnTo>
                      <a:pt x="200139" y="128368"/>
                    </a:lnTo>
                    <a:lnTo>
                      <a:pt x="209817" y="127102"/>
                    </a:lnTo>
                    <a:lnTo>
                      <a:pt x="214103" y="131521"/>
                    </a:lnTo>
                    <a:lnTo>
                      <a:pt x="212522" y="151438"/>
                    </a:lnTo>
                    <a:lnTo>
                      <a:pt x="209779" y="161934"/>
                    </a:lnTo>
                    <a:lnTo>
                      <a:pt x="205035" y="168059"/>
                    </a:lnTo>
                    <a:lnTo>
                      <a:pt x="202873" y="163658"/>
                    </a:lnTo>
                    <a:lnTo>
                      <a:pt x="202159" y="161525"/>
                    </a:lnTo>
                    <a:lnTo>
                      <a:pt x="202292" y="163287"/>
                    </a:lnTo>
                    <a:lnTo>
                      <a:pt x="201854" y="164401"/>
                    </a:lnTo>
                    <a:lnTo>
                      <a:pt x="200835" y="164849"/>
                    </a:lnTo>
                    <a:lnTo>
                      <a:pt x="199234" y="164640"/>
                    </a:lnTo>
                    <a:lnTo>
                      <a:pt x="206988" y="172421"/>
                    </a:lnTo>
                    <a:lnTo>
                      <a:pt x="207893" y="176412"/>
                    </a:lnTo>
                    <a:lnTo>
                      <a:pt x="209617" y="182023"/>
                    </a:lnTo>
                    <a:lnTo>
                      <a:pt x="210350" y="189214"/>
                    </a:lnTo>
                    <a:lnTo>
                      <a:pt x="211636" y="197920"/>
                    </a:lnTo>
                    <a:lnTo>
                      <a:pt x="213398" y="210674"/>
                    </a:lnTo>
                    <a:lnTo>
                      <a:pt x="208712" y="215817"/>
                    </a:lnTo>
                    <a:lnTo>
                      <a:pt x="199234" y="205588"/>
                    </a:lnTo>
                    <a:lnTo>
                      <a:pt x="195110" y="199882"/>
                    </a:lnTo>
                    <a:lnTo>
                      <a:pt x="189509" y="195224"/>
                    </a:lnTo>
                    <a:lnTo>
                      <a:pt x="182928" y="193253"/>
                    </a:lnTo>
                    <a:lnTo>
                      <a:pt x="175536" y="195634"/>
                    </a:lnTo>
                    <a:lnTo>
                      <a:pt x="172793" y="195634"/>
                    </a:lnTo>
                    <a:lnTo>
                      <a:pt x="174898" y="199187"/>
                    </a:lnTo>
                    <a:lnTo>
                      <a:pt x="174898" y="199187"/>
                    </a:lnTo>
                    <a:lnTo>
                      <a:pt x="174184" y="199606"/>
                    </a:lnTo>
                    <a:lnTo>
                      <a:pt x="170479" y="203845"/>
                    </a:lnTo>
                    <a:lnTo>
                      <a:pt x="168116" y="205616"/>
                    </a:lnTo>
                    <a:lnTo>
                      <a:pt x="165525" y="206673"/>
                    </a:lnTo>
                    <a:lnTo>
                      <a:pt x="162868" y="207111"/>
                    </a:lnTo>
                    <a:lnTo>
                      <a:pt x="157344" y="207064"/>
                    </a:lnTo>
                    <a:lnTo>
                      <a:pt x="154429" y="206492"/>
                    </a:lnTo>
                    <a:lnTo>
                      <a:pt x="152238" y="205235"/>
                    </a:lnTo>
                    <a:lnTo>
                      <a:pt x="134874" y="191910"/>
                    </a:lnTo>
                    <a:lnTo>
                      <a:pt x="128464" y="184290"/>
                    </a:lnTo>
                    <a:lnTo>
                      <a:pt x="124863" y="180842"/>
                    </a:lnTo>
                    <a:lnTo>
                      <a:pt x="111300" y="173936"/>
                    </a:lnTo>
                    <a:lnTo>
                      <a:pt x="108938" y="169850"/>
                    </a:lnTo>
                    <a:lnTo>
                      <a:pt x="102537" y="169316"/>
                    </a:lnTo>
                    <a:lnTo>
                      <a:pt x="97612" y="171564"/>
                    </a:lnTo>
                    <a:lnTo>
                      <a:pt x="88745" y="180413"/>
                    </a:lnTo>
                    <a:lnTo>
                      <a:pt x="84087" y="183728"/>
                    </a:lnTo>
                    <a:lnTo>
                      <a:pt x="78400" y="185861"/>
                    </a:lnTo>
                    <a:lnTo>
                      <a:pt x="73819" y="184956"/>
                    </a:lnTo>
                    <a:lnTo>
                      <a:pt x="72352" y="179213"/>
                    </a:lnTo>
                    <a:lnTo>
                      <a:pt x="74114" y="173364"/>
                    </a:lnTo>
                    <a:lnTo>
                      <a:pt x="76953" y="168497"/>
                    </a:lnTo>
                    <a:lnTo>
                      <a:pt x="79124" y="163449"/>
                    </a:lnTo>
                    <a:lnTo>
                      <a:pt x="78943" y="156991"/>
                    </a:lnTo>
                    <a:lnTo>
                      <a:pt x="75810" y="150781"/>
                    </a:lnTo>
                    <a:lnTo>
                      <a:pt x="71266" y="148571"/>
                    </a:lnTo>
                    <a:lnTo>
                      <a:pt x="59369" y="149152"/>
                    </a:lnTo>
                    <a:lnTo>
                      <a:pt x="53216" y="147342"/>
                    </a:lnTo>
                    <a:lnTo>
                      <a:pt x="50845" y="142418"/>
                    </a:lnTo>
                    <a:lnTo>
                      <a:pt x="50883" y="135884"/>
                    </a:lnTo>
                    <a:lnTo>
                      <a:pt x="52569" y="125501"/>
                    </a:lnTo>
                    <a:lnTo>
                      <a:pt x="52426" y="122158"/>
                    </a:lnTo>
                    <a:lnTo>
                      <a:pt x="51102" y="119262"/>
                    </a:lnTo>
                    <a:lnTo>
                      <a:pt x="48349" y="116872"/>
                    </a:lnTo>
                    <a:lnTo>
                      <a:pt x="45596" y="115729"/>
                    </a:lnTo>
                    <a:lnTo>
                      <a:pt x="42891" y="114976"/>
                    </a:lnTo>
                    <a:lnTo>
                      <a:pt x="40310" y="113938"/>
                    </a:lnTo>
                    <a:lnTo>
                      <a:pt x="38090" y="111957"/>
                    </a:lnTo>
                    <a:lnTo>
                      <a:pt x="35195" y="106013"/>
                    </a:lnTo>
                    <a:lnTo>
                      <a:pt x="32880" y="92773"/>
                    </a:lnTo>
                    <a:lnTo>
                      <a:pt x="30956" y="86477"/>
                    </a:lnTo>
                    <a:lnTo>
                      <a:pt x="26956" y="81153"/>
                    </a:lnTo>
                    <a:lnTo>
                      <a:pt x="17583" y="73257"/>
                    </a:lnTo>
                    <a:lnTo>
                      <a:pt x="14830" y="67046"/>
                    </a:lnTo>
                    <a:lnTo>
                      <a:pt x="13859" y="54140"/>
                    </a:lnTo>
                    <a:lnTo>
                      <a:pt x="12706" y="50359"/>
                    </a:lnTo>
                    <a:lnTo>
                      <a:pt x="7144" y="47396"/>
                    </a:lnTo>
                    <a:lnTo>
                      <a:pt x="7363" y="39148"/>
                    </a:lnTo>
                    <a:lnTo>
                      <a:pt x="12440" y="34604"/>
                    </a:lnTo>
                    <a:lnTo>
                      <a:pt x="18431" y="31223"/>
                    </a:lnTo>
                    <a:lnTo>
                      <a:pt x="24822" y="30337"/>
                    </a:lnTo>
                    <a:lnTo>
                      <a:pt x="47549" y="31051"/>
                    </a:lnTo>
                    <a:lnTo>
                      <a:pt x="54016" y="28518"/>
                    </a:lnTo>
                    <a:lnTo>
                      <a:pt x="59141" y="25851"/>
                    </a:lnTo>
                    <a:lnTo>
                      <a:pt x="69409" y="17878"/>
                    </a:lnTo>
                    <a:lnTo>
                      <a:pt x="138065" y="7144"/>
                    </a:lnTo>
                    <a:lnTo>
                      <a:pt x="144008" y="29404"/>
                    </a:lnTo>
                    <a:lnTo>
                      <a:pt x="151590" y="48949"/>
                    </a:lnTo>
                    <a:lnTo>
                      <a:pt x="156410" y="57607"/>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0" name="Freeform: Shape 39">
                <a:extLst>
                  <a:ext uri="{FF2B5EF4-FFF2-40B4-BE49-F238E27FC236}">
                    <a16:creationId xmlns="" xmlns:a16="http://schemas.microsoft.com/office/drawing/2014/main" id="{4C3D1E35-E7D9-4718-994E-B29998F021FE}"/>
                  </a:ext>
                </a:extLst>
              </p:cNvPr>
              <p:cNvSpPr/>
              <p:nvPr/>
            </p:nvSpPr>
            <p:spPr>
              <a:xfrm>
                <a:off x="5778746" y="3754907"/>
                <a:ext cx="628650" cy="390525"/>
              </a:xfrm>
              <a:custGeom>
                <a:avLst/>
                <a:gdLst>
                  <a:gd name="connsiteX0" fmla="*/ 625040 w 628650"/>
                  <a:gd name="connsiteY0" fmla="*/ 370075 h 390525"/>
                  <a:gd name="connsiteX1" fmla="*/ 621401 w 628650"/>
                  <a:gd name="connsiteY1" fmla="*/ 370465 h 390525"/>
                  <a:gd name="connsiteX2" fmla="*/ 602818 w 628650"/>
                  <a:gd name="connsiteY2" fmla="*/ 366189 h 390525"/>
                  <a:gd name="connsiteX3" fmla="*/ 568100 w 628650"/>
                  <a:gd name="connsiteY3" fmla="*/ 362921 h 390525"/>
                  <a:gd name="connsiteX4" fmla="*/ 552660 w 628650"/>
                  <a:gd name="connsiteY4" fmla="*/ 365398 h 390525"/>
                  <a:gd name="connsiteX5" fmla="*/ 544963 w 628650"/>
                  <a:gd name="connsiteY5" fmla="*/ 371151 h 390525"/>
                  <a:gd name="connsiteX6" fmla="*/ 540182 w 628650"/>
                  <a:gd name="connsiteY6" fmla="*/ 377819 h 390525"/>
                  <a:gd name="connsiteX7" fmla="*/ 535934 w 628650"/>
                  <a:gd name="connsiteY7" fmla="*/ 385229 h 390525"/>
                  <a:gd name="connsiteX8" fmla="*/ 531562 w 628650"/>
                  <a:gd name="connsiteY8" fmla="*/ 389934 h 390525"/>
                  <a:gd name="connsiteX9" fmla="*/ 521903 w 628650"/>
                  <a:gd name="connsiteY9" fmla="*/ 392020 h 390525"/>
                  <a:gd name="connsiteX10" fmla="*/ 508330 w 628650"/>
                  <a:gd name="connsiteY10" fmla="*/ 391316 h 390525"/>
                  <a:gd name="connsiteX11" fmla="*/ 461867 w 628650"/>
                  <a:gd name="connsiteY11" fmla="*/ 382772 h 390525"/>
                  <a:gd name="connsiteX12" fmla="*/ 435273 w 628650"/>
                  <a:gd name="connsiteY12" fmla="*/ 374761 h 390525"/>
                  <a:gd name="connsiteX13" fmla="*/ 429206 w 628650"/>
                  <a:gd name="connsiteY13" fmla="*/ 370694 h 390525"/>
                  <a:gd name="connsiteX14" fmla="*/ 427320 w 628650"/>
                  <a:gd name="connsiteY14" fmla="*/ 367256 h 390525"/>
                  <a:gd name="connsiteX15" fmla="*/ 427396 w 628650"/>
                  <a:gd name="connsiteY15" fmla="*/ 363407 h 390525"/>
                  <a:gd name="connsiteX16" fmla="*/ 428196 w 628650"/>
                  <a:gd name="connsiteY16" fmla="*/ 358930 h 390525"/>
                  <a:gd name="connsiteX17" fmla="*/ 427796 w 628650"/>
                  <a:gd name="connsiteY17" fmla="*/ 353092 h 390525"/>
                  <a:gd name="connsiteX18" fmla="*/ 425329 w 628650"/>
                  <a:gd name="connsiteY18" fmla="*/ 346824 h 390525"/>
                  <a:gd name="connsiteX19" fmla="*/ 420814 w 628650"/>
                  <a:gd name="connsiteY19" fmla="*/ 339814 h 390525"/>
                  <a:gd name="connsiteX20" fmla="*/ 414547 w 628650"/>
                  <a:gd name="connsiteY20" fmla="*/ 333213 h 390525"/>
                  <a:gd name="connsiteX21" fmla="*/ 406555 w 628650"/>
                  <a:gd name="connsiteY21" fmla="*/ 327688 h 390525"/>
                  <a:gd name="connsiteX22" fmla="*/ 396621 w 628650"/>
                  <a:gd name="connsiteY22" fmla="*/ 323250 h 390525"/>
                  <a:gd name="connsiteX23" fmla="*/ 371027 w 628650"/>
                  <a:gd name="connsiteY23" fmla="*/ 318688 h 390525"/>
                  <a:gd name="connsiteX24" fmla="*/ 355749 w 628650"/>
                  <a:gd name="connsiteY24" fmla="*/ 319249 h 390525"/>
                  <a:gd name="connsiteX25" fmla="*/ 342176 w 628650"/>
                  <a:gd name="connsiteY25" fmla="*/ 321802 h 390525"/>
                  <a:gd name="connsiteX26" fmla="*/ 325364 w 628650"/>
                  <a:gd name="connsiteY26" fmla="*/ 328765 h 390525"/>
                  <a:gd name="connsiteX27" fmla="*/ 297447 w 628650"/>
                  <a:gd name="connsiteY27" fmla="*/ 336985 h 390525"/>
                  <a:gd name="connsiteX28" fmla="*/ 289179 w 628650"/>
                  <a:gd name="connsiteY28" fmla="*/ 340347 h 390525"/>
                  <a:gd name="connsiteX29" fmla="*/ 277978 w 628650"/>
                  <a:gd name="connsiteY29" fmla="*/ 350596 h 390525"/>
                  <a:gd name="connsiteX30" fmla="*/ 265824 w 628650"/>
                  <a:gd name="connsiteY30" fmla="*/ 359102 h 390525"/>
                  <a:gd name="connsiteX31" fmla="*/ 244735 w 628650"/>
                  <a:gd name="connsiteY31" fmla="*/ 362598 h 390525"/>
                  <a:gd name="connsiteX32" fmla="*/ 231991 w 628650"/>
                  <a:gd name="connsiteY32" fmla="*/ 364579 h 390525"/>
                  <a:gd name="connsiteX33" fmla="*/ 231991 w 628650"/>
                  <a:gd name="connsiteY33" fmla="*/ 364589 h 390525"/>
                  <a:gd name="connsiteX34" fmla="*/ 226123 w 628650"/>
                  <a:gd name="connsiteY34" fmla="*/ 352663 h 390525"/>
                  <a:gd name="connsiteX35" fmla="*/ 226123 w 628650"/>
                  <a:gd name="connsiteY35" fmla="*/ 352587 h 390525"/>
                  <a:gd name="connsiteX36" fmla="*/ 215951 w 628650"/>
                  <a:gd name="connsiteY36" fmla="*/ 346939 h 390525"/>
                  <a:gd name="connsiteX37" fmla="*/ 213027 w 628650"/>
                  <a:gd name="connsiteY37" fmla="*/ 343738 h 390525"/>
                  <a:gd name="connsiteX38" fmla="*/ 211407 w 628650"/>
                  <a:gd name="connsiteY38" fmla="*/ 339309 h 390525"/>
                  <a:gd name="connsiteX39" fmla="*/ 209836 w 628650"/>
                  <a:gd name="connsiteY39" fmla="*/ 329012 h 390525"/>
                  <a:gd name="connsiteX40" fmla="*/ 207521 w 628650"/>
                  <a:gd name="connsiteY40" fmla="*/ 324040 h 390525"/>
                  <a:gd name="connsiteX41" fmla="*/ 203930 w 628650"/>
                  <a:gd name="connsiteY41" fmla="*/ 320535 h 390525"/>
                  <a:gd name="connsiteX42" fmla="*/ 196434 w 628650"/>
                  <a:gd name="connsiteY42" fmla="*/ 316382 h 390525"/>
                  <a:gd name="connsiteX43" fmla="*/ 192919 w 628650"/>
                  <a:gd name="connsiteY43" fmla="*/ 313249 h 390525"/>
                  <a:gd name="connsiteX44" fmla="*/ 185861 w 628650"/>
                  <a:gd name="connsiteY44" fmla="*/ 297285 h 390525"/>
                  <a:gd name="connsiteX45" fmla="*/ 184090 w 628650"/>
                  <a:gd name="connsiteY45" fmla="*/ 295970 h 390525"/>
                  <a:gd name="connsiteX46" fmla="*/ 179222 w 628650"/>
                  <a:gd name="connsiteY46" fmla="*/ 294808 h 390525"/>
                  <a:gd name="connsiteX47" fmla="*/ 177241 w 628650"/>
                  <a:gd name="connsiteY47" fmla="*/ 293151 h 390525"/>
                  <a:gd name="connsiteX48" fmla="*/ 177613 w 628650"/>
                  <a:gd name="connsiteY48" fmla="*/ 292094 h 390525"/>
                  <a:gd name="connsiteX49" fmla="*/ 178584 w 628650"/>
                  <a:gd name="connsiteY49" fmla="*/ 290351 h 390525"/>
                  <a:gd name="connsiteX50" fmla="*/ 179461 w 628650"/>
                  <a:gd name="connsiteY50" fmla="*/ 287998 h 390525"/>
                  <a:gd name="connsiteX51" fmla="*/ 179327 w 628650"/>
                  <a:gd name="connsiteY51" fmla="*/ 285245 h 390525"/>
                  <a:gd name="connsiteX52" fmla="*/ 175870 w 628650"/>
                  <a:gd name="connsiteY52" fmla="*/ 272948 h 390525"/>
                  <a:gd name="connsiteX53" fmla="*/ 173260 w 628650"/>
                  <a:gd name="connsiteY53" fmla="*/ 268900 h 390525"/>
                  <a:gd name="connsiteX54" fmla="*/ 166668 w 628650"/>
                  <a:gd name="connsiteY54" fmla="*/ 263595 h 390525"/>
                  <a:gd name="connsiteX55" fmla="*/ 158077 w 628650"/>
                  <a:gd name="connsiteY55" fmla="*/ 260052 h 390525"/>
                  <a:gd name="connsiteX56" fmla="*/ 148904 w 628650"/>
                  <a:gd name="connsiteY56" fmla="*/ 259442 h 390525"/>
                  <a:gd name="connsiteX57" fmla="*/ 141161 w 628650"/>
                  <a:gd name="connsiteY57" fmla="*/ 262899 h 390525"/>
                  <a:gd name="connsiteX58" fmla="*/ 138627 w 628650"/>
                  <a:gd name="connsiteY58" fmla="*/ 267100 h 390525"/>
                  <a:gd name="connsiteX59" fmla="*/ 136684 w 628650"/>
                  <a:gd name="connsiteY59" fmla="*/ 277120 h 390525"/>
                  <a:gd name="connsiteX60" fmla="*/ 134922 w 628650"/>
                  <a:gd name="connsiteY60" fmla="*/ 280321 h 390525"/>
                  <a:gd name="connsiteX61" fmla="*/ 130997 w 628650"/>
                  <a:gd name="connsiteY61" fmla="*/ 282921 h 390525"/>
                  <a:gd name="connsiteX62" fmla="*/ 129788 w 628650"/>
                  <a:gd name="connsiteY62" fmla="*/ 282426 h 390525"/>
                  <a:gd name="connsiteX63" fmla="*/ 128845 w 628650"/>
                  <a:gd name="connsiteY63" fmla="*/ 280540 h 390525"/>
                  <a:gd name="connsiteX64" fmla="*/ 125673 w 628650"/>
                  <a:gd name="connsiteY64" fmla="*/ 278949 h 390525"/>
                  <a:gd name="connsiteX65" fmla="*/ 118872 w 628650"/>
                  <a:gd name="connsiteY65" fmla="*/ 277168 h 390525"/>
                  <a:gd name="connsiteX66" fmla="*/ 111033 w 628650"/>
                  <a:gd name="connsiteY66" fmla="*/ 273815 h 390525"/>
                  <a:gd name="connsiteX67" fmla="*/ 104042 w 628650"/>
                  <a:gd name="connsiteY67" fmla="*/ 268853 h 390525"/>
                  <a:gd name="connsiteX68" fmla="*/ 99517 w 628650"/>
                  <a:gd name="connsiteY68" fmla="*/ 262281 h 390525"/>
                  <a:gd name="connsiteX69" fmla="*/ 99231 w 628650"/>
                  <a:gd name="connsiteY69" fmla="*/ 257147 h 390525"/>
                  <a:gd name="connsiteX70" fmla="*/ 102003 w 628650"/>
                  <a:gd name="connsiteY70" fmla="*/ 246307 h 390525"/>
                  <a:gd name="connsiteX71" fmla="*/ 101346 w 628650"/>
                  <a:gd name="connsiteY71" fmla="*/ 241287 h 390525"/>
                  <a:gd name="connsiteX72" fmla="*/ 98422 w 628650"/>
                  <a:gd name="connsiteY72" fmla="*/ 236449 h 390525"/>
                  <a:gd name="connsiteX73" fmla="*/ 96498 w 628650"/>
                  <a:gd name="connsiteY73" fmla="*/ 236134 h 390525"/>
                  <a:gd name="connsiteX74" fmla="*/ 94393 w 628650"/>
                  <a:gd name="connsiteY74" fmla="*/ 237601 h 390525"/>
                  <a:gd name="connsiteX75" fmla="*/ 83144 w 628650"/>
                  <a:gd name="connsiteY75" fmla="*/ 238830 h 390525"/>
                  <a:gd name="connsiteX76" fmla="*/ 78657 w 628650"/>
                  <a:gd name="connsiteY76" fmla="*/ 239316 h 390525"/>
                  <a:gd name="connsiteX77" fmla="*/ 74123 w 628650"/>
                  <a:gd name="connsiteY77" fmla="*/ 237925 h 390525"/>
                  <a:gd name="connsiteX78" fmla="*/ 71266 w 628650"/>
                  <a:gd name="connsiteY78" fmla="*/ 235277 h 390525"/>
                  <a:gd name="connsiteX79" fmla="*/ 67494 w 628650"/>
                  <a:gd name="connsiteY79" fmla="*/ 228276 h 390525"/>
                  <a:gd name="connsiteX80" fmla="*/ 65018 w 628650"/>
                  <a:gd name="connsiteY80" fmla="*/ 225076 h 390525"/>
                  <a:gd name="connsiteX81" fmla="*/ 44158 w 628650"/>
                  <a:gd name="connsiteY81" fmla="*/ 211988 h 390525"/>
                  <a:gd name="connsiteX82" fmla="*/ 40081 w 628650"/>
                  <a:gd name="connsiteY82" fmla="*/ 206092 h 390525"/>
                  <a:gd name="connsiteX83" fmla="*/ 39796 w 628650"/>
                  <a:gd name="connsiteY83" fmla="*/ 196682 h 390525"/>
                  <a:gd name="connsiteX84" fmla="*/ 42481 w 628650"/>
                  <a:gd name="connsiteY84" fmla="*/ 190672 h 390525"/>
                  <a:gd name="connsiteX85" fmla="*/ 42739 w 628650"/>
                  <a:gd name="connsiteY85" fmla="*/ 185195 h 390525"/>
                  <a:gd name="connsiteX86" fmla="*/ 35262 w 628650"/>
                  <a:gd name="connsiteY86" fmla="*/ 177432 h 390525"/>
                  <a:gd name="connsiteX87" fmla="*/ 21745 w 628650"/>
                  <a:gd name="connsiteY87" fmla="*/ 167497 h 390525"/>
                  <a:gd name="connsiteX88" fmla="*/ 11782 w 628650"/>
                  <a:gd name="connsiteY88" fmla="*/ 157810 h 390525"/>
                  <a:gd name="connsiteX89" fmla="*/ 7144 w 628650"/>
                  <a:gd name="connsiteY89" fmla="*/ 145199 h 390525"/>
                  <a:gd name="connsiteX90" fmla="*/ 9401 w 628650"/>
                  <a:gd name="connsiteY90" fmla="*/ 126444 h 390525"/>
                  <a:gd name="connsiteX91" fmla="*/ 15945 w 628650"/>
                  <a:gd name="connsiteY91" fmla="*/ 101346 h 390525"/>
                  <a:gd name="connsiteX92" fmla="*/ 21593 w 628650"/>
                  <a:gd name="connsiteY92" fmla="*/ 87916 h 390525"/>
                  <a:gd name="connsiteX93" fmla="*/ 27822 w 628650"/>
                  <a:gd name="connsiteY93" fmla="*/ 79715 h 390525"/>
                  <a:gd name="connsiteX94" fmla="*/ 33061 w 628650"/>
                  <a:gd name="connsiteY94" fmla="*/ 79010 h 390525"/>
                  <a:gd name="connsiteX95" fmla="*/ 38110 w 628650"/>
                  <a:gd name="connsiteY95" fmla="*/ 80677 h 390525"/>
                  <a:gd name="connsiteX96" fmla="*/ 42405 w 628650"/>
                  <a:gd name="connsiteY96" fmla="*/ 80048 h 390525"/>
                  <a:gd name="connsiteX97" fmla="*/ 45577 w 628650"/>
                  <a:gd name="connsiteY97" fmla="*/ 72485 h 390525"/>
                  <a:gd name="connsiteX98" fmla="*/ 45577 w 628650"/>
                  <a:gd name="connsiteY98" fmla="*/ 70923 h 390525"/>
                  <a:gd name="connsiteX99" fmla="*/ 56769 w 628650"/>
                  <a:gd name="connsiteY99" fmla="*/ 70466 h 390525"/>
                  <a:gd name="connsiteX100" fmla="*/ 90621 w 628650"/>
                  <a:gd name="connsiteY100" fmla="*/ 67532 h 390525"/>
                  <a:gd name="connsiteX101" fmla="*/ 138341 w 628650"/>
                  <a:gd name="connsiteY101" fmla="*/ 82696 h 390525"/>
                  <a:gd name="connsiteX102" fmla="*/ 149885 w 628650"/>
                  <a:gd name="connsiteY102" fmla="*/ 84877 h 390525"/>
                  <a:gd name="connsiteX103" fmla="*/ 160468 w 628650"/>
                  <a:gd name="connsiteY103" fmla="*/ 84211 h 390525"/>
                  <a:gd name="connsiteX104" fmla="*/ 170345 w 628650"/>
                  <a:gd name="connsiteY104" fmla="*/ 81801 h 390525"/>
                  <a:gd name="connsiteX105" fmla="*/ 189043 w 628650"/>
                  <a:gd name="connsiteY105" fmla="*/ 80553 h 390525"/>
                  <a:gd name="connsiteX106" fmla="*/ 236782 w 628650"/>
                  <a:gd name="connsiteY106" fmla="*/ 87039 h 390525"/>
                  <a:gd name="connsiteX107" fmla="*/ 239011 w 628650"/>
                  <a:gd name="connsiteY107" fmla="*/ 87125 h 390525"/>
                  <a:gd name="connsiteX108" fmla="*/ 244450 w 628650"/>
                  <a:gd name="connsiteY108" fmla="*/ 87601 h 390525"/>
                  <a:gd name="connsiteX109" fmla="*/ 247421 w 628650"/>
                  <a:gd name="connsiteY109" fmla="*/ 89725 h 390525"/>
                  <a:gd name="connsiteX110" fmla="*/ 257051 w 628650"/>
                  <a:gd name="connsiteY110" fmla="*/ 92726 h 390525"/>
                  <a:gd name="connsiteX111" fmla="*/ 265262 w 628650"/>
                  <a:gd name="connsiteY111" fmla="*/ 89497 h 390525"/>
                  <a:gd name="connsiteX112" fmla="*/ 271653 w 628650"/>
                  <a:gd name="connsiteY112" fmla="*/ 78591 h 390525"/>
                  <a:gd name="connsiteX113" fmla="*/ 270586 w 628650"/>
                  <a:gd name="connsiteY113" fmla="*/ 78848 h 390525"/>
                  <a:gd name="connsiteX114" fmla="*/ 269481 w 628650"/>
                  <a:gd name="connsiteY114" fmla="*/ 76057 h 390525"/>
                  <a:gd name="connsiteX115" fmla="*/ 268719 w 628650"/>
                  <a:gd name="connsiteY115" fmla="*/ 72199 h 390525"/>
                  <a:gd name="connsiteX116" fmla="*/ 268719 w 628650"/>
                  <a:gd name="connsiteY116" fmla="*/ 69304 h 390525"/>
                  <a:gd name="connsiteX117" fmla="*/ 270586 w 628650"/>
                  <a:gd name="connsiteY117" fmla="*/ 67513 h 390525"/>
                  <a:gd name="connsiteX118" fmla="*/ 273558 w 628650"/>
                  <a:gd name="connsiteY118" fmla="*/ 66780 h 390525"/>
                  <a:gd name="connsiteX119" fmla="*/ 276273 w 628650"/>
                  <a:gd name="connsiteY119" fmla="*/ 65379 h 390525"/>
                  <a:gd name="connsiteX120" fmla="*/ 277501 w 628650"/>
                  <a:gd name="connsiteY120" fmla="*/ 61560 h 390525"/>
                  <a:gd name="connsiteX121" fmla="*/ 279759 w 628650"/>
                  <a:gd name="connsiteY121" fmla="*/ 57560 h 390525"/>
                  <a:gd name="connsiteX122" fmla="*/ 284950 w 628650"/>
                  <a:gd name="connsiteY122" fmla="*/ 54502 h 390525"/>
                  <a:gd name="connsiteX123" fmla="*/ 295247 w 628650"/>
                  <a:gd name="connsiteY123" fmla="*/ 50768 h 390525"/>
                  <a:gd name="connsiteX124" fmla="*/ 303543 w 628650"/>
                  <a:gd name="connsiteY124" fmla="*/ 46777 h 390525"/>
                  <a:gd name="connsiteX125" fmla="*/ 303476 w 628650"/>
                  <a:gd name="connsiteY125" fmla="*/ 36138 h 390525"/>
                  <a:gd name="connsiteX126" fmla="*/ 302133 w 628650"/>
                  <a:gd name="connsiteY126" fmla="*/ 8668 h 390525"/>
                  <a:gd name="connsiteX127" fmla="*/ 301114 w 628650"/>
                  <a:gd name="connsiteY127" fmla="*/ 7144 h 390525"/>
                  <a:gd name="connsiteX128" fmla="*/ 309315 w 628650"/>
                  <a:gd name="connsiteY128" fmla="*/ 12459 h 390525"/>
                  <a:gd name="connsiteX129" fmla="*/ 311991 w 628650"/>
                  <a:gd name="connsiteY129" fmla="*/ 25394 h 390525"/>
                  <a:gd name="connsiteX130" fmla="*/ 312477 w 628650"/>
                  <a:gd name="connsiteY130" fmla="*/ 38576 h 390525"/>
                  <a:gd name="connsiteX131" fmla="*/ 314325 w 628650"/>
                  <a:gd name="connsiteY131" fmla="*/ 44567 h 390525"/>
                  <a:gd name="connsiteX132" fmla="*/ 317278 w 628650"/>
                  <a:gd name="connsiteY132" fmla="*/ 49568 h 390525"/>
                  <a:gd name="connsiteX133" fmla="*/ 327546 w 628650"/>
                  <a:gd name="connsiteY133" fmla="*/ 81991 h 390525"/>
                  <a:gd name="connsiteX134" fmla="*/ 350453 w 628650"/>
                  <a:gd name="connsiteY134" fmla="*/ 119586 h 390525"/>
                  <a:gd name="connsiteX135" fmla="*/ 365912 w 628650"/>
                  <a:gd name="connsiteY135" fmla="*/ 136712 h 390525"/>
                  <a:gd name="connsiteX136" fmla="*/ 380609 w 628650"/>
                  <a:gd name="connsiteY136" fmla="*/ 137655 h 390525"/>
                  <a:gd name="connsiteX137" fmla="*/ 381762 w 628650"/>
                  <a:gd name="connsiteY137" fmla="*/ 146094 h 390525"/>
                  <a:gd name="connsiteX138" fmla="*/ 384629 w 628650"/>
                  <a:gd name="connsiteY138" fmla="*/ 155067 h 390525"/>
                  <a:gd name="connsiteX139" fmla="*/ 388468 w 628650"/>
                  <a:gd name="connsiteY139" fmla="*/ 163135 h 390525"/>
                  <a:gd name="connsiteX140" fmla="*/ 392563 w 628650"/>
                  <a:gd name="connsiteY140" fmla="*/ 168869 h 390525"/>
                  <a:gd name="connsiteX141" fmla="*/ 402527 w 628650"/>
                  <a:gd name="connsiteY141" fmla="*/ 176422 h 390525"/>
                  <a:gd name="connsiteX142" fmla="*/ 405784 w 628650"/>
                  <a:gd name="connsiteY142" fmla="*/ 179546 h 390525"/>
                  <a:gd name="connsiteX143" fmla="*/ 421957 w 628650"/>
                  <a:gd name="connsiteY143" fmla="*/ 200463 h 390525"/>
                  <a:gd name="connsiteX144" fmla="*/ 444475 w 628650"/>
                  <a:gd name="connsiteY144" fmla="*/ 219580 h 390525"/>
                  <a:gd name="connsiteX145" fmla="*/ 449599 w 628650"/>
                  <a:gd name="connsiteY145" fmla="*/ 226133 h 390525"/>
                  <a:gd name="connsiteX146" fmla="*/ 450485 w 628650"/>
                  <a:gd name="connsiteY146" fmla="*/ 231848 h 390525"/>
                  <a:gd name="connsiteX147" fmla="*/ 442436 w 628650"/>
                  <a:gd name="connsiteY147" fmla="*/ 233734 h 390525"/>
                  <a:gd name="connsiteX148" fmla="*/ 446684 w 628650"/>
                  <a:gd name="connsiteY148" fmla="*/ 236982 h 390525"/>
                  <a:gd name="connsiteX149" fmla="*/ 453904 w 628650"/>
                  <a:gd name="connsiteY149" fmla="*/ 235496 h 390525"/>
                  <a:gd name="connsiteX150" fmla="*/ 463201 w 628650"/>
                  <a:gd name="connsiteY150" fmla="*/ 232353 h 390525"/>
                  <a:gd name="connsiteX151" fmla="*/ 473516 w 628650"/>
                  <a:gd name="connsiteY151" fmla="*/ 230638 h 390525"/>
                  <a:gd name="connsiteX152" fmla="*/ 480127 w 628650"/>
                  <a:gd name="connsiteY152" fmla="*/ 233286 h 390525"/>
                  <a:gd name="connsiteX153" fmla="*/ 502672 w 628650"/>
                  <a:gd name="connsiteY153" fmla="*/ 250860 h 390525"/>
                  <a:gd name="connsiteX154" fmla="*/ 505644 w 628650"/>
                  <a:gd name="connsiteY154" fmla="*/ 252546 h 390525"/>
                  <a:gd name="connsiteX155" fmla="*/ 514950 w 628650"/>
                  <a:gd name="connsiteY155" fmla="*/ 256022 h 390525"/>
                  <a:gd name="connsiteX156" fmla="*/ 518636 w 628650"/>
                  <a:gd name="connsiteY156" fmla="*/ 258442 h 390525"/>
                  <a:gd name="connsiteX157" fmla="*/ 530676 w 628650"/>
                  <a:gd name="connsiteY157" fmla="*/ 274158 h 390525"/>
                  <a:gd name="connsiteX158" fmla="*/ 545039 w 628650"/>
                  <a:gd name="connsiteY158" fmla="*/ 285064 h 390525"/>
                  <a:gd name="connsiteX159" fmla="*/ 550945 w 628650"/>
                  <a:gd name="connsiteY159" fmla="*/ 290703 h 390525"/>
                  <a:gd name="connsiteX160" fmla="*/ 554374 w 628650"/>
                  <a:gd name="connsiteY160" fmla="*/ 298856 h 390525"/>
                  <a:gd name="connsiteX161" fmla="*/ 551212 w 628650"/>
                  <a:gd name="connsiteY161" fmla="*/ 298856 h 390525"/>
                  <a:gd name="connsiteX162" fmla="*/ 547030 w 628650"/>
                  <a:gd name="connsiteY162" fmla="*/ 296151 h 390525"/>
                  <a:gd name="connsiteX163" fmla="*/ 541506 w 628650"/>
                  <a:gd name="connsiteY163" fmla="*/ 297332 h 390525"/>
                  <a:gd name="connsiteX164" fmla="*/ 536543 w 628650"/>
                  <a:gd name="connsiteY164" fmla="*/ 300895 h 390525"/>
                  <a:gd name="connsiteX165" fmla="*/ 533886 w 628650"/>
                  <a:gd name="connsiteY165" fmla="*/ 305267 h 390525"/>
                  <a:gd name="connsiteX166" fmla="*/ 539477 w 628650"/>
                  <a:gd name="connsiteY166" fmla="*/ 308105 h 390525"/>
                  <a:gd name="connsiteX167" fmla="*/ 541363 w 628650"/>
                  <a:gd name="connsiteY167" fmla="*/ 306686 h 390525"/>
                  <a:gd name="connsiteX168" fmla="*/ 542944 w 628650"/>
                  <a:gd name="connsiteY168" fmla="*/ 306048 h 390525"/>
                  <a:gd name="connsiteX169" fmla="*/ 548497 w 628650"/>
                  <a:gd name="connsiteY169" fmla="*/ 305267 h 390525"/>
                  <a:gd name="connsiteX170" fmla="*/ 545973 w 628650"/>
                  <a:gd name="connsiteY170" fmla="*/ 310639 h 390525"/>
                  <a:gd name="connsiteX171" fmla="*/ 546811 w 628650"/>
                  <a:gd name="connsiteY171" fmla="*/ 314982 h 390525"/>
                  <a:gd name="connsiteX172" fmla="*/ 551212 w 628650"/>
                  <a:gd name="connsiteY172" fmla="*/ 323802 h 390525"/>
                  <a:gd name="connsiteX173" fmla="*/ 551326 w 628650"/>
                  <a:gd name="connsiteY173" fmla="*/ 318221 h 390525"/>
                  <a:gd name="connsiteX174" fmla="*/ 552593 w 628650"/>
                  <a:gd name="connsiteY174" fmla="*/ 312877 h 390525"/>
                  <a:gd name="connsiteX175" fmla="*/ 554584 w 628650"/>
                  <a:gd name="connsiteY175" fmla="*/ 308353 h 390525"/>
                  <a:gd name="connsiteX176" fmla="*/ 557031 w 628650"/>
                  <a:gd name="connsiteY176" fmla="*/ 305267 h 390525"/>
                  <a:gd name="connsiteX177" fmla="*/ 561556 w 628650"/>
                  <a:gd name="connsiteY177" fmla="*/ 302952 h 390525"/>
                  <a:gd name="connsiteX178" fmla="*/ 564366 w 628650"/>
                  <a:gd name="connsiteY178" fmla="*/ 303933 h 390525"/>
                  <a:gd name="connsiteX179" fmla="*/ 567299 w 628650"/>
                  <a:gd name="connsiteY179" fmla="*/ 305562 h 390525"/>
                  <a:gd name="connsiteX180" fmla="*/ 571995 w 628650"/>
                  <a:gd name="connsiteY180" fmla="*/ 305267 h 390525"/>
                  <a:gd name="connsiteX181" fmla="*/ 575615 w 628650"/>
                  <a:gd name="connsiteY181" fmla="*/ 302695 h 390525"/>
                  <a:gd name="connsiteX182" fmla="*/ 583730 w 628650"/>
                  <a:gd name="connsiteY182" fmla="*/ 292675 h 390525"/>
                  <a:gd name="connsiteX183" fmla="*/ 589074 w 628650"/>
                  <a:gd name="connsiteY183" fmla="*/ 294865 h 390525"/>
                  <a:gd name="connsiteX184" fmla="*/ 588445 w 628650"/>
                  <a:gd name="connsiteY184" fmla="*/ 299495 h 390525"/>
                  <a:gd name="connsiteX185" fmla="*/ 583730 w 628650"/>
                  <a:gd name="connsiteY185" fmla="*/ 308105 h 390525"/>
                  <a:gd name="connsiteX186" fmla="*/ 586045 w 628650"/>
                  <a:gd name="connsiteY186" fmla="*/ 317745 h 390525"/>
                  <a:gd name="connsiteX187" fmla="*/ 590845 w 628650"/>
                  <a:gd name="connsiteY187" fmla="*/ 327184 h 390525"/>
                  <a:gd name="connsiteX188" fmla="*/ 625040 w 628650"/>
                  <a:gd name="connsiteY188" fmla="*/ 3700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28650" h="390525">
                    <a:moveTo>
                      <a:pt x="625040" y="370075"/>
                    </a:moveTo>
                    <a:lnTo>
                      <a:pt x="621401" y="370465"/>
                    </a:lnTo>
                    <a:lnTo>
                      <a:pt x="602818" y="366189"/>
                    </a:lnTo>
                    <a:lnTo>
                      <a:pt x="568100" y="362921"/>
                    </a:lnTo>
                    <a:lnTo>
                      <a:pt x="552660" y="365398"/>
                    </a:lnTo>
                    <a:lnTo>
                      <a:pt x="544963" y="371151"/>
                    </a:lnTo>
                    <a:lnTo>
                      <a:pt x="540182" y="377819"/>
                    </a:lnTo>
                    <a:lnTo>
                      <a:pt x="535934" y="385229"/>
                    </a:lnTo>
                    <a:lnTo>
                      <a:pt x="531562" y="389934"/>
                    </a:lnTo>
                    <a:lnTo>
                      <a:pt x="521903" y="392020"/>
                    </a:lnTo>
                    <a:lnTo>
                      <a:pt x="508330" y="391316"/>
                    </a:lnTo>
                    <a:lnTo>
                      <a:pt x="461867" y="382772"/>
                    </a:lnTo>
                    <a:lnTo>
                      <a:pt x="435273" y="374761"/>
                    </a:lnTo>
                    <a:lnTo>
                      <a:pt x="429206" y="370694"/>
                    </a:lnTo>
                    <a:lnTo>
                      <a:pt x="427320" y="367256"/>
                    </a:lnTo>
                    <a:lnTo>
                      <a:pt x="427396" y="363407"/>
                    </a:lnTo>
                    <a:lnTo>
                      <a:pt x="428196" y="358930"/>
                    </a:lnTo>
                    <a:lnTo>
                      <a:pt x="427796" y="353092"/>
                    </a:lnTo>
                    <a:lnTo>
                      <a:pt x="425329" y="346824"/>
                    </a:lnTo>
                    <a:lnTo>
                      <a:pt x="420814" y="339814"/>
                    </a:lnTo>
                    <a:lnTo>
                      <a:pt x="414547" y="333213"/>
                    </a:lnTo>
                    <a:lnTo>
                      <a:pt x="406555" y="327688"/>
                    </a:lnTo>
                    <a:lnTo>
                      <a:pt x="396621" y="323250"/>
                    </a:lnTo>
                    <a:lnTo>
                      <a:pt x="371027" y="318688"/>
                    </a:lnTo>
                    <a:lnTo>
                      <a:pt x="355749" y="319249"/>
                    </a:lnTo>
                    <a:lnTo>
                      <a:pt x="342176" y="321802"/>
                    </a:lnTo>
                    <a:lnTo>
                      <a:pt x="325364" y="328765"/>
                    </a:lnTo>
                    <a:lnTo>
                      <a:pt x="297447" y="336985"/>
                    </a:lnTo>
                    <a:lnTo>
                      <a:pt x="289179" y="340347"/>
                    </a:lnTo>
                    <a:lnTo>
                      <a:pt x="277978" y="350596"/>
                    </a:lnTo>
                    <a:lnTo>
                      <a:pt x="265824" y="359102"/>
                    </a:lnTo>
                    <a:lnTo>
                      <a:pt x="244735" y="362598"/>
                    </a:lnTo>
                    <a:lnTo>
                      <a:pt x="231991" y="364579"/>
                    </a:lnTo>
                    <a:lnTo>
                      <a:pt x="231991" y="364589"/>
                    </a:lnTo>
                    <a:lnTo>
                      <a:pt x="226123" y="352663"/>
                    </a:lnTo>
                    <a:lnTo>
                      <a:pt x="226123" y="352587"/>
                    </a:lnTo>
                    <a:lnTo>
                      <a:pt x="215951" y="346939"/>
                    </a:lnTo>
                    <a:lnTo>
                      <a:pt x="213027" y="343738"/>
                    </a:lnTo>
                    <a:lnTo>
                      <a:pt x="211407" y="339309"/>
                    </a:lnTo>
                    <a:lnTo>
                      <a:pt x="209836" y="329012"/>
                    </a:lnTo>
                    <a:lnTo>
                      <a:pt x="207521" y="324040"/>
                    </a:lnTo>
                    <a:lnTo>
                      <a:pt x="203930" y="320535"/>
                    </a:lnTo>
                    <a:lnTo>
                      <a:pt x="196434" y="316382"/>
                    </a:lnTo>
                    <a:lnTo>
                      <a:pt x="192919" y="313249"/>
                    </a:lnTo>
                    <a:lnTo>
                      <a:pt x="185861" y="297285"/>
                    </a:lnTo>
                    <a:lnTo>
                      <a:pt x="184090" y="295970"/>
                    </a:lnTo>
                    <a:lnTo>
                      <a:pt x="179222" y="294808"/>
                    </a:lnTo>
                    <a:lnTo>
                      <a:pt x="177241" y="293151"/>
                    </a:lnTo>
                    <a:lnTo>
                      <a:pt x="177613" y="292094"/>
                    </a:lnTo>
                    <a:lnTo>
                      <a:pt x="178584" y="290351"/>
                    </a:lnTo>
                    <a:lnTo>
                      <a:pt x="179461" y="287998"/>
                    </a:lnTo>
                    <a:lnTo>
                      <a:pt x="179327" y="285245"/>
                    </a:lnTo>
                    <a:lnTo>
                      <a:pt x="175870" y="272948"/>
                    </a:lnTo>
                    <a:lnTo>
                      <a:pt x="173260" y="268900"/>
                    </a:lnTo>
                    <a:lnTo>
                      <a:pt x="166668" y="263595"/>
                    </a:lnTo>
                    <a:lnTo>
                      <a:pt x="158077" y="260052"/>
                    </a:lnTo>
                    <a:lnTo>
                      <a:pt x="148904" y="259442"/>
                    </a:lnTo>
                    <a:lnTo>
                      <a:pt x="141161" y="262899"/>
                    </a:lnTo>
                    <a:lnTo>
                      <a:pt x="138627" y="267100"/>
                    </a:lnTo>
                    <a:lnTo>
                      <a:pt x="136684" y="277120"/>
                    </a:lnTo>
                    <a:lnTo>
                      <a:pt x="134922" y="280321"/>
                    </a:lnTo>
                    <a:lnTo>
                      <a:pt x="130997" y="282921"/>
                    </a:lnTo>
                    <a:lnTo>
                      <a:pt x="129788" y="282426"/>
                    </a:lnTo>
                    <a:lnTo>
                      <a:pt x="128845" y="280540"/>
                    </a:lnTo>
                    <a:lnTo>
                      <a:pt x="125673" y="278949"/>
                    </a:lnTo>
                    <a:lnTo>
                      <a:pt x="118872" y="277168"/>
                    </a:lnTo>
                    <a:lnTo>
                      <a:pt x="111033" y="273815"/>
                    </a:lnTo>
                    <a:lnTo>
                      <a:pt x="104042" y="268853"/>
                    </a:lnTo>
                    <a:lnTo>
                      <a:pt x="99517" y="262281"/>
                    </a:lnTo>
                    <a:lnTo>
                      <a:pt x="99231" y="257147"/>
                    </a:lnTo>
                    <a:lnTo>
                      <a:pt x="102003" y="246307"/>
                    </a:lnTo>
                    <a:lnTo>
                      <a:pt x="101346" y="241287"/>
                    </a:lnTo>
                    <a:lnTo>
                      <a:pt x="98422" y="236449"/>
                    </a:lnTo>
                    <a:lnTo>
                      <a:pt x="96498" y="236134"/>
                    </a:lnTo>
                    <a:lnTo>
                      <a:pt x="94393" y="237601"/>
                    </a:lnTo>
                    <a:lnTo>
                      <a:pt x="83144" y="238830"/>
                    </a:lnTo>
                    <a:lnTo>
                      <a:pt x="78657" y="239316"/>
                    </a:lnTo>
                    <a:lnTo>
                      <a:pt x="74123" y="237925"/>
                    </a:lnTo>
                    <a:lnTo>
                      <a:pt x="71266" y="235277"/>
                    </a:lnTo>
                    <a:lnTo>
                      <a:pt x="67494" y="228276"/>
                    </a:lnTo>
                    <a:lnTo>
                      <a:pt x="65018" y="225076"/>
                    </a:lnTo>
                    <a:lnTo>
                      <a:pt x="44158" y="211988"/>
                    </a:lnTo>
                    <a:lnTo>
                      <a:pt x="40081" y="206092"/>
                    </a:lnTo>
                    <a:lnTo>
                      <a:pt x="39796" y="196682"/>
                    </a:lnTo>
                    <a:lnTo>
                      <a:pt x="42481" y="190672"/>
                    </a:lnTo>
                    <a:lnTo>
                      <a:pt x="42739" y="185195"/>
                    </a:lnTo>
                    <a:lnTo>
                      <a:pt x="35262" y="177432"/>
                    </a:lnTo>
                    <a:lnTo>
                      <a:pt x="21745" y="167497"/>
                    </a:lnTo>
                    <a:lnTo>
                      <a:pt x="11782" y="157810"/>
                    </a:lnTo>
                    <a:lnTo>
                      <a:pt x="7144" y="145199"/>
                    </a:lnTo>
                    <a:lnTo>
                      <a:pt x="9401" y="126444"/>
                    </a:lnTo>
                    <a:lnTo>
                      <a:pt x="15945" y="101346"/>
                    </a:lnTo>
                    <a:lnTo>
                      <a:pt x="21593" y="87916"/>
                    </a:lnTo>
                    <a:lnTo>
                      <a:pt x="27822" y="79715"/>
                    </a:lnTo>
                    <a:lnTo>
                      <a:pt x="33061" y="79010"/>
                    </a:lnTo>
                    <a:lnTo>
                      <a:pt x="38110" y="80677"/>
                    </a:lnTo>
                    <a:lnTo>
                      <a:pt x="42405" y="80048"/>
                    </a:lnTo>
                    <a:lnTo>
                      <a:pt x="45577" y="72485"/>
                    </a:lnTo>
                    <a:lnTo>
                      <a:pt x="45577" y="70923"/>
                    </a:lnTo>
                    <a:lnTo>
                      <a:pt x="56769" y="70466"/>
                    </a:lnTo>
                    <a:lnTo>
                      <a:pt x="90621" y="67532"/>
                    </a:lnTo>
                    <a:lnTo>
                      <a:pt x="138341" y="82696"/>
                    </a:lnTo>
                    <a:lnTo>
                      <a:pt x="149885" y="84877"/>
                    </a:lnTo>
                    <a:lnTo>
                      <a:pt x="160468" y="84211"/>
                    </a:lnTo>
                    <a:lnTo>
                      <a:pt x="170345" y="81801"/>
                    </a:lnTo>
                    <a:lnTo>
                      <a:pt x="189043" y="80553"/>
                    </a:lnTo>
                    <a:lnTo>
                      <a:pt x="236782" y="87039"/>
                    </a:lnTo>
                    <a:lnTo>
                      <a:pt x="239011" y="87125"/>
                    </a:lnTo>
                    <a:lnTo>
                      <a:pt x="244450" y="87601"/>
                    </a:lnTo>
                    <a:lnTo>
                      <a:pt x="247421" y="89725"/>
                    </a:lnTo>
                    <a:lnTo>
                      <a:pt x="257051" y="92726"/>
                    </a:lnTo>
                    <a:lnTo>
                      <a:pt x="265262" y="89497"/>
                    </a:lnTo>
                    <a:lnTo>
                      <a:pt x="271653" y="78591"/>
                    </a:lnTo>
                    <a:lnTo>
                      <a:pt x="270586" y="78848"/>
                    </a:lnTo>
                    <a:lnTo>
                      <a:pt x="269481" y="76057"/>
                    </a:lnTo>
                    <a:lnTo>
                      <a:pt x="268719" y="72199"/>
                    </a:lnTo>
                    <a:lnTo>
                      <a:pt x="268719" y="69304"/>
                    </a:lnTo>
                    <a:lnTo>
                      <a:pt x="270586" y="67513"/>
                    </a:lnTo>
                    <a:lnTo>
                      <a:pt x="273558" y="66780"/>
                    </a:lnTo>
                    <a:lnTo>
                      <a:pt x="276273" y="65379"/>
                    </a:lnTo>
                    <a:lnTo>
                      <a:pt x="277501" y="61560"/>
                    </a:lnTo>
                    <a:lnTo>
                      <a:pt x="279759" y="57560"/>
                    </a:lnTo>
                    <a:lnTo>
                      <a:pt x="284950" y="54502"/>
                    </a:lnTo>
                    <a:lnTo>
                      <a:pt x="295247" y="50768"/>
                    </a:lnTo>
                    <a:lnTo>
                      <a:pt x="303543" y="46777"/>
                    </a:lnTo>
                    <a:lnTo>
                      <a:pt x="303476" y="36138"/>
                    </a:lnTo>
                    <a:lnTo>
                      <a:pt x="302133" y="8668"/>
                    </a:lnTo>
                    <a:lnTo>
                      <a:pt x="301114" y="7144"/>
                    </a:lnTo>
                    <a:lnTo>
                      <a:pt x="309315" y="12459"/>
                    </a:lnTo>
                    <a:lnTo>
                      <a:pt x="311991" y="25394"/>
                    </a:lnTo>
                    <a:lnTo>
                      <a:pt x="312477" y="38576"/>
                    </a:lnTo>
                    <a:lnTo>
                      <a:pt x="314325" y="44567"/>
                    </a:lnTo>
                    <a:lnTo>
                      <a:pt x="317278" y="49568"/>
                    </a:lnTo>
                    <a:lnTo>
                      <a:pt x="327546" y="81991"/>
                    </a:lnTo>
                    <a:lnTo>
                      <a:pt x="350453" y="119586"/>
                    </a:lnTo>
                    <a:lnTo>
                      <a:pt x="365912" y="136712"/>
                    </a:lnTo>
                    <a:lnTo>
                      <a:pt x="380609" y="137655"/>
                    </a:lnTo>
                    <a:lnTo>
                      <a:pt x="381762" y="146094"/>
                    </a:lnTo>
                    <a:lnTo>
                      <a:pt x="384629" y="155067"/>
                    </a:lnTo>
                    <a:lnTo>
                      <a:pt x="388468" y="163135"/>
                    </a:lnTo>
                    <a:lnTo>
                      <a:pt x="392563" y="168869"/>
                    </a:lnTo>
                    <a:lnTo>
                      <a:pt x="402527" y="176422"/>
                    </a:lnTo>
                    <a:lnTo>
                      <a:pt x="405784" y="179546"/>
                    </a:lnTo>
                    <a:lnTo>
                      <a:pt x="421957" y="200463"/>
                    </a:lnTo>
                    <a:lnTo>
                      <a:pt x="444475" y="219580"/>
                    </a:lnTo>
                    <a:lnTo>
                      <a:pt x="449599" y="226133"/>
                    </a:lnTo>
                    <a:lnTo>
                      <a:pt x="450485" y="231848"/>
                    </a:lnTo>
                    <a:lnTo>
                      <a:pt x="442436" y="233734"/>
                    </a:lnTo>
                    <a:lnTo>
                      <a:pt x="446684" y="236982"/>
                    </a:lnTo>
                    <a:lnTo>
                      <a:pt x="453904" y="235496"/>
                    </a:lnTo>
                    <a:lnTo>
                      <a:pt x="463201" y="232353"/>
                    </a:lnTo>
                    <a:lnTo>
                      <a:pt x="473516" y="230638"/>
                    </a:lnTo>
                    <a:lnTo>
                      <a:pt x="480127" y="233286"/>
                    </a:lnTo>
                    <a:lnTo>
                      <a:pt x="502672" y="250860"/>
                    </a:lnTo>
                    <a:lnTo>
                      <a:pt x="505644" y="252546"/>
                    </a:lnTo>
                    <a:lnTo>
                      <a:pt x="514950" y="256022"/>
                    </a:lnTo>
                    <a:lnTo>
                      <a:pt x="518636" y="258442"/>
                    </a:lnTo>
                    <a:lnTo>
                      <a:pt x="530676" y="274158"/>
                    </a:lnTo>
                    <a:lnTo>
                      <a:pt x="545039" y="285064"/>
                    </a:lnTo>
                    <a:lnTo>
                      <a:pt x="550945" y="290703"/>
                    </a:lnTo>
                    <a:lnTo>
                      <a:pt x="554374" y="298856"/>
                    </a:lnTo>
                    <a:lnTo>
                      <a:pt x="551212" y="298856"/>
                    </a:lnTo>
                    <a:lnTo>
                      <a:pt x="547030" y="296151"/>
                    </a:lnTo>
                    <a:lnTo>
                      <a:pt x="541506" y="297332"/>
                    </a:lnTo>
                    <a:lnTo>
                      <a:pt x="536543" y="300895"/>
                    </a:lnTo>
                    <a:lnTo>
                      <a:pt x="533886" y="305267"/>
                    </a:lnTo>
                    <a:lnTo>
                      <a:pt x="539477" y="308105"/>
                    </a:lnTo>
                    <a:lnTo>
                      <a:pt x="541363" y="306686"/>
                    </a:lnTo>
                    <a:lnTo>
                      <a:pt x="542944" y="306048"/>
                    </a:lnTo>
                    <a:lnTo>
                      <a:pt x="548497" y="305267"/>
                    </a:lnTo>
                    <a:lnTo>
                      <a:pt x="545973" y="310639"/>
                    </a:lnTo>
                    <a:lnTo>
                      <a:pt x="546811" y="314982"/>
                    </a:lnTo>
                    <a:lnTo>
                      <a:pt x="551212" y="323802"/>
                    </a:lnTo>
                    <a:lnTo>
                      <a:pt x="551326" y="318221"/>
                    </a:lnTo>
                    <a:lnTo>
                      <a:pt x="552593" y="312877"/>
                    </a:lnTo>
                    <a:lnTo>
                      <a:pt x="554584" y="308353"/>
                    </a:lnTo>
                    <a:lnTo>
                      <a:pt x="557031" y="305267"/>
                    </a:lnTo>
                    <a:lnTo>
                      <a:pt x="561556" y="302952"/>
                    </a:lnTo>
                    <a:lnTo>
                      <a:pt x="564366" y="303933"/>
                    </a:lnTo>
                    <a:lnTo>
                      <a:pt x="567299" y="305562"/>
                    </a:lnTo>
                    <a:lnTo>
                      <a:pt x="571995" y="305267"/>
                    </a:lnTo>
                    <a:lnTo>
                      <a:pt x="575615" y="302695"/>
                    </a:lnTo>
                    <a:lnTo>
                      <a:pt x="583730" y="292675"/>
                    </a:lnTo>
                    <a:lnTo>
                      <a:pt x="589074" y="294865"/>
                    </a:lnTo>
                    <a:lnTo>
                      <a:pt x="588445" y="299495"/>
                    </a:lnTo>
                    <a:lnTo>
                      <a:pt x="583730" y="308105"/>
                    </a:lnTo>
                    <a:lnTo>
                      <a:pt x="586045" y="317745"/>
                    </a:lnTo>
                    <a:lnTo>
                      <a:pt x="590845" y="327184"/>
                    </a:lnTo>
                    <a:lnTo>
                      <a:pt x="625040" y="370075"/>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1" name="Freeform: Shape 40">
                <a:extLst>
                  <a:ext uri="{FF2B5EF4-FFF2-40B4-BE49-F238E27FC236}">
                    <a16:creationId xmlns="" xmlns:a16="http://schemas.microsoft.com/office/drawing/2014/main" id="{51877401-C6EC-4741-A7BB-67715AD9F2E9}"/>
                  </a:ext>
                </a:extLst>
              </p:cNvPr>
              <p:cNvSpPr/>
              <p:nvPr/>
            </p:nvSpPr>
            <p:spPr>
              <a:xfrm>
                <a:off x="5249765" y="3193323"/>
                <a:ext cx="847725" cy="657225"/>
              </a:xfrm>
              <a:custGeom>
                <a:avLst/>
                <a:gdLst>
                  <a:gd name="connsiteX0" fmla="*/ 620735 w 847725"/>
                  <a:gd name="connsiteY0" fmla="*/ 225361 h 657225"/>
                  <a:gd name="connsiteX1" fmla="*/ 624488 w 847725"/>
                  <a:gd name="connsiteY1" fmla="*/ 224257 h 657225"/>
                  <a:gd name="connsiteX2" fmla="*/ 633851 w 847725"/>
                  <a:gd name="connsiteY2" fmla="*/ 214532 h 657225"/>
                  <a:gd name="connsiteX3" fmla="*/ 638108 w 847725"/>
                  <a:gd name="connsiteY3" fmla="*/ 210922 h 657225"/>
                  <a:gd name="connsiteX4" fmla="*/ 643042 w 847725"/>
                  <a:gd name="connsiteY4" fmla="*/ 209216 h 657225"/>
                  <a:gd name="connsiteX5" fmla="*/ 648853 w 847725"/>
                  <a:gd name="connsiteY5" fmla="*/ 209893 h 657225"/>
                  <a:gd name="connsiteX6" fmla="*/ 654996 w 847725"/>
                  <a:gd name="connsiteY6" fmla="*/ 213474 h 657225"/>
                  <a:gd name="connsiteX7" fmla="*/ 660930 w 847725"/>
                  <a:gd name="connsiteY7" fmla="*/ 220389 h 657225"/>
                  <a:gd name="connsiteX8" fmla="*/ 673989 w 847725"/>
                  <a:gd name="connsiteY8" fmla="*/ 239135 h 657225"/>
                  <a:gd name="connsiteX9" fmla="*/ 680504 w 847725"/>
                  <a:gd name="connsiteY9" fmla="*/ 244050 h 657225"/>
                  <a:gd name="connsiteX10" fmla="*/ 689191 w 847725"/>
                  <a:gd name="connsiteY10" fmla="*/ 245907 h 657225"/>
                  <a:gd name="connsiteX11" fmla="*/ 709508 w 847725"/>
                  <a:gd name="connsiteY11" fmla="*/ 243773 h 657225"/>
                  <a:gd name="connsiteX12" fmla="*/ 719433 w 847725"/>
                  <a:gd name="connsiteY12" fmla="*/ 245383 h 657225"/>
                  <a:gd name="connsiteX13" fmla="*/ 731282 w 847725"/>
                  <a:gd name="connsiteY13" fmla="*/ 252727 h 657225"/>
                  <a:gd name="connsiteX14" fmla="*/ 738435 w 847725"/>
                  <a:gd name="connsiteY14" fmla="*/ 261099 h 657225"/>
                  <a:gd name="connsiteX15" fmla="*/ 749465 w 847725"/>
                  <a:gd name="connsiteY15" fmla="*/ 278692 h 657225"/>
                  <a:gd name="connsiteX16" fmla="*/ 753647 w 847725"/>
                  <a:gd name="connsiteY16" fmla="*/ 282921 h 657225"/>
                  <a:gd name="connsiteX17" fmla="*/ 758428 w 847725"/>
                  <a:gd name="connsiteY17" fmla="*/ 285769 h 657225"/>
                  <a:gd name="connsiteX18" fmla="*/ 764629 w 847725"/>
                  <a:gd name="connsiteY18" fmla="*/ 288474 h 657225"/>
                  <a:gd name="connsiteX19" fmla="*/ 773316 w 847725"/>
                  <a:gd name="connsiteY19" fmla="*/ 294618 h 657225"/>
                  <a:gd name="connsiteX20" fmla="*/ 796833 w 847725"/>
                  <a:gd name="connsiteY20" fmla="*/ 318602 h 657225"/>
                  <a:gd name="connsiteX21" fmla="*/ 802424 w 847725"/>
                  <a:gd name="connsiteY21" fmla="*/ 321792 h 657225"/>
                  <a:gd name="connsiteX22" fmla="*/ 829742 w 847725"/>
                  <a:gd name="connsiteY22" fmla="*/ 325707 h 657225"/>
                  <a:gd name="connsiteX23" fmla="*/ 848058 w 847725"/>
                  <a:gd name="connsiteY23" fmla="*/ 334604 h 657225"/>
                  <a:gd name="connsiteX24" fmla="*/ 847715 w 847725"/>
                  <a:gd name="connsiteY24" fmla="*/ 335528 h 657225"/>
                  <a:gd name="connsiteX25" fmla="*/ 844334 w 847725"/>
                  <a:gd name="connsiteY25" fmla="*/ 337785 h 657225"/>
                  <a:gd name="connsiteX26" fmla="*/ 840486 w 847725"/>
                  <a:gd name="connsiteY26" fmla="*/ 338004 h 657225"/>
                  <a:gd name="connsiteX27" fmla="*/ 837229 w 847725"/>
                  <a:gd name="connsiteY27" fmla="*/ 338890 h 657225"/>
                  <a:gd name="connsiteX28" fmla="*/ 833495 w 847725"/>
                  <a:gd name="connsiteY28" fmla="*/ 352034 h 657225"/>
                  <a:gd name="connsiteX29" fmla="*/ 827999 w 847725"/>
                  <a:gd name="connsiteY29" fmla="*/ 352339 h 657225"/>
                  <a:gd name="connsiteX30" fmla="*/ 822093 w 847725"/>
                  <a:gd name="connsiteY30" fmla="*/ 351463 h 657225"/>
                  <a:gd name="connsiteX31" fmla="*/ 821093 w 847725"/>
                  <a:gd name="connsiteY31" fmla="*/ 353892 h 657225"/>
                  <a:gd name="connsiteX32" fmla="*/ 815835 w 847725"/>
                  <a:gd name="connsiteY32" fmla="*/ 381943 h 657225"/>
                  <a:gd name="connsiteX33" fmla="*/ 815254 w 847725"/>
                  <a:gd name="connsiteY33" fmla="*/ 398488 h 657225"/>
                  <a:gd name="connsiteX34" fmla="*/ 818350 w 847725"/>
                  <a:gd name="connsiteY34" fmla="*/ 410032 h 657225"/>
                  <a:gd name="connsiteX35" fmla="*/ 807482 w 847725"/>
                  <a:gd name="connsiteY35" fmla="*/ 415414 h 657225"/>
                  <a:gd name="connsiteX36" fmla="*/ 803300 w 847725"/>
                  <a:gd name="connsiteY36" fmla="*/ 418195 h 657225"/>
                  <a:gd name="connsiteX37" fmla="*/ 800529 w 847725"/>
                  <a:gd name="connsiteY37" fmla="*/ 422462 h 657225"/>
                  <a:gd name="connsiteX38" fmla="*/ 788813 w 847725"/>
                  <a:gd name="connsiteY38" fmla="*/ 418633 h 657225"/>
                  <a:gd name="connsiteX39" fmla="*/ 778297 w 847725"/>
                  <a:gd name="connsiteY39" fmla="*/ 429616 h 657225"/>
                  <a:gd name="connsiteX40" fmla="*/ 770163 w 847725"/>
                  <a:gd name="connsiteY40" fmla="*/ 446389 h 657225"/>
                  <a:gd name="connsiteX41" fmla="*/ 765601 w 847725"/>
                  <a:gd name="connsiteY41" fmla="*/ 459953 h 657225"/>
                  <a:gd name="connsiteX42" fmla="*/ 765191 w 847725"/>
                  <a:gd name="connsiteY42" fmla="*/ 465887 h 657225"/>
                  <a:gd name="connsiteX43" fmla="*/ 767506 w 847725"/>
                  <a:gd name="connsiteY43" fmla="*/ 470078 h 657225"/>
                  <a:gd name="connsiteX44" fmla="*/ 768553 w 847725"/>
                  <a:gd name="connsiteY44" fmla="*/ 473926 h 657225"/>
                  <a:gd name="connsiteX45" fmla="*/ 769030 w 847725"/>
                  <a:gd name="connsiteY45" fmla="*/ 479974 h 657225"/>
                  <a:gd name="connsiteX46" fmla="*/ 772220 w 847725"/>
                  <a:gd name="connsiteY46" fmla="*/ 494605 h 657225"/>
                  <a:gd name="connsiteX47" fmla="*/ 774421 w 847725"/>
                  <a:gd name="connsiteY47" fmla="*/ 500272 h 657225"/>
                  <a:gd name="connsiteX48" fmla="*/ 780221 w 847725"/>
                  <a:gd name="connsiteY48" fmla="*/ 508035 h 657225"/>
                  <a:gd name="connsiteX49" fmla="*/ 789508 w 847725"/>
                  <a:gd name="connsiteY49" fmla="*/ 516103 h 657225"/>
                  <a:gd name="connsiteX50" fmla="*/ 800072 w 847725"/>
                  <a:gd name="connsiteY50" fmla="*/ 522532 h 657225"/>
                  <a:gd name="connsiteX51" fmla="*/ 809587 w 847725"/>
                  <a:gd name="connsiteY51" fmla="*/ 525361 h 657225"/>
                  <a:gd name="connsiteX52" fmla="*/ 809587 w 847725"/>
                  <a:gd name="connsiteY52" fmla="*/ 528180 h 657225"/>
                  <a:gd name="connsiteX53" fmla="*/ 803681 w 847725"/>
                  <a:gd name="connsiteY53" fmla="*/ 534629 h 657225"/>
                  <a:gd name="connsiteX54" fmla="*/ 801900 w 847725"/>
                  <a:gd name="connsiteY54" fmla="*/ 530609 h 657225"/>
                  <a:gd name="connsiteX55" fmla="*/ 799386 w 847725"/>
                  <a:gd name="connsiteY55" fmla="*/ 527628 h 657225"/>
                  <a:gd name="connsiteX56" fmla="*/ 795957 w 847725"/>
                  <a:gd name="connsiteY56" fmla="*/ 525856 h 657225"/>
                  <a:gd name="connsiteX57" fmla="*/ 791728 w 847725"/>
                  <a:gd name="connsiteY57" fmla="*/ 525361 h 657225"/>
                  <a:gd name="connsiteX58" fmla="*/ 796338 w 847725"/>
                  <a:gd name="connsiteY58" fmla="*/ 535924 h 657225"/>
                  <a:gd name="connsiteX59" fmla="*/ 797595 w 847725"/>
                  <a:gd name="connsiteY59" fmla="*/ 538029 h 657225"/>
                  <a:gd name="connsiteX60" fmla="*/ 800424 w 847725"/>
                  <a:gd name="connsiteY60" fmla="*/ 538915 h 657225"/>
                  <a:gd name="connsiteX61" fmla="*/ 807863 w 847725"/>
                  <a:gd name="connsiteY61" fmla="*/ 538182 h 657225"/>
                  <a:gd name="connsiteX62" fmla="*/ 811054 w 847725"/>
                  <a:gd name="connsiteY62" fmla="*/ 539439 h 657225"/>
                  <a:gd name="connsiteX63" fmla="*/ 820026 w 847725"/>
                  <a:gd name="connsiteY63" fmla="*/ 549402 h 657225"/>
                  <a:gd name="connsiteX64" fmla="*/ 824760 w 847725"/>
                  <a:gd name="connsiteY64" fmla="*/ 556327 h 657225"/>
                  <a:gd name="connsiteX65" fmla="*/ 827170 w 847725"/>
                  <a:gd name="connsiteY65" fmla="*/ 562804 h 657225"/>
                  <a:gd name="connsiteX66" fmla="*/ 820779 w 847725"/>
                  <a:gd name="connsiteY66" fmla="*/ 581520 h 657225"/>
                  <a:gd name="connsiteX67" fmla="*/ 822655 w 847725"/>
                  <a:gd name="connsiteY67" fmla="*/ 584473 h 657225"/>
                  <a:gd name="connsiteX68" fmla="*/ 826541 w 847725"/>
                  <a:gd name="connsiteY68" fmla="*/ 588235 h 657225"/>
                  <a:gd name="connsiteX69" fmla="*/ 827208 w 847725"/>
                  <a:gd name="connsiteY69" fmla="*/ 596846 h 657225"/>
                  <a:gd name="connsiteX70" fmla="*/ 825941 w 847725"/>
                  <a:gd name="connsiteY70" fmla="*/ 606247 h 657225"/>
                  <a:gd name="connsiteX71" fmla="*/ 824227 w 847725"/>
                  <a:gd name="connsiteY71" fmla="*/ 612353 h 657225"/>
                  <a:gd name="connsiteX72" fmla="*/ 813930 w 847725"/>
                  <a:gd name="connsiteY72" fmla="*/ 616086 h 657225"/>
                  <a:gd name="connsiteX73" fmla="*/ 808739 w 847725"/>
                  <a:gd name="connsiteY73" fmla="*/ 619144 h 657225"/>
                  <a:gd name="connsiteX74" fmla="*/ 806482 w 847725"/>
                  <a:gd name="connsiteY74" fmla="*/ 623144 h 657225"/>
                  <a:gd name="connsiteX75" fmla="*/ 805253 w 847725"/>
                  <a:gd name="connsiteY75" fmla="*/ 626964 h 657225"/>
                  <a:gd name="connsiteX76" fmla="*/ 802539 w 847725"/>
                  <a:gd name="connsiteY76" fmla="*/ 628364 h 657225"/>
                  <a:gd name="connsiteX77" fmla="*/ 799567 w 847725"/>
                  <a:gd name="connsiteY77" fmla="*/ 629098 h 657225"/>
                  <a:gd name="connsiteX78" fmla="*/ 797700 w 847725"/>
                  <a:gd name="connsiteY78" fmla="*/ 630888 h 657225"/>
                  <a:gd name="connsiteX79" fmla="*/ 797700 w 847725"/>
                  <a:gd name="connsiteY79" fmla="*/ 633784 h 657225"/>
                  <a:gd name="connsiteX80" fmla="*/ 798462 w 847725"/>
                  <a:gd name="connsiteY80" fmla="*/ 637641 h 657225"/>
                  <a:gd name="connsiteX81" fmla="*/ 799567 w 847725"/>
                  <a:gd name="connsiteY81" fmla="*/ 640432 h 657225"/>
                  <a:gd name="connsiteX82" fmla="*/ 800633 w 847725"/>
                  <a:gd name="connsiteY82" fmla="*/ 640175 h 657225"/>
                  <a:gd name="connsiteX83" fmla="*/ 794242 w 847725"/>
                  <a:gd name="connsiteY83" fmla="*/ 651081 h 657225"/>
                  <a:gd name="connsiteX84" fmla="*/ 786032 w 847725"/>
                  <a:gd name="connsiteY84" fmla="*/ 654310 h 657225"/>
                  <a:gd name="connsiteX85" fmla="*/ 776402 w 847725"/>
                  <a:gd name="connsiteY85" fmla="*/ 651310 h 657225"/>
                  <a:gd name="connsiteX86" fmla="*/ 773430 w 847725"/>
                  <a:gd name="connsiteY86" fmla="*/ 649186 h 657225"/>
                  <a:gd name="connsiteX87" fmla="*/ 767991 w 847725"/>
                  <a:gd name="connsiteY87" fmla="*/ 648710 h 657225"/>
                  <a:gd name="connsiteX88" fmla="*/ 765763 w 847725"/>
                  <a:gd name="connsiteY88" fmla="*/ 648624 h 657225"/>
                  <a:gd name="connsiteX89" fmla="*/ 718023 w 847725"/>
                  <a:gd name="connsiteY89" fmla="*/ 642137 h 657225"/>
                  <a:gd name="connsiteX90" fmla="*/ 699326 w 847725"/>
                  <a:gd name="connsiteY90" fmla="*/ 643385 h 657225"/>
                  <a:gd name="connsiteX91" fmla="*/ 689448 w 847725"/>
                  <a:gd name="connsiteY91" fmla="*/ 645795 h 657225"/>
                  <a:gd name="connsiteX92" fmla="*/ 678866 w 847725"/>
                  <a:gd name="connsiteY92" fmla="*/ 646462 h 657225"/>
                  <a:gd name="connsiteX93" fmla="*/ 667322 w 847725"/>
                  <a:gd name="connsiteY93" fmla="*/ 644281 h 657225"/>
                  <a:gd name="connsiteX94" fmla="*/ 619601 w 847725"/>
                  <a:gd name="connsiteY94" fmla="*/ 629117 h 657225"/>
                  <a:gd name="connsiteX95" fmla="*/ 585749 w 847725"/>
                  <a:gd name="connsiteY95" fmla="*/ 632051 h 657225"/>
                  <a:gd name="connsiteX96" fmla="*/ 574558 w 847725"/>
                  <a:gd name="connsiteY96" fmla="*/ 632507 h 657225"/>
                  <a:gd name="connsiteX97" fmla="*/ 574558 w 847725"/>
                  <a:gd name="connsiteY97" fmla="*/ 626955 h 657225"/>
                  <a:gd name="connsiteX98" fmla="*/ 571719 w 847725"/>
                  <a:gd name="connsiteY98" fmla="*/ 623135 h 657225"/>
                  <a:gd name="connsiteX99" fmla="*/ 562385 w 847725"/>
                  <a:gd name="connsiteY99" fmla="*/ 616753 h 657225"/>
                  <a:gd name="connsiteX100" fmla="*/ 550164 w 847725"/>
                  <a:gd name="connsiteY100" fmla="*/ 596227 h 657225"/>
                  <a:gd name="connsiteX101" fmla="*/ 544840 w 847725"/>
                  <a:gd name="connsiteY101" fmla="*/ 594541 h 657225"/>
                  <a:gd name="connsiteX102" fmla="*/ 539858 w 847725"/>
                  <a:gd name="connsiteY102" fmla="*/ 595227 h 657225"/>
                  <a:gd name="connsiteX103" fmla="*/ 534829 w 847725"/>
                  <a:gd name="connsiteY103" fmla="*/ 596608 h 657225"/>
                  <a:gd name="connsiteX104" fmla="*/ 529504 w 847725"/>
                  <a:gd name="connsiteY104" fmla="*/ 597008 h 657225"/>
                  <a:gd name="connsiteX105" fmla="*/ 519094 w 847725"/>
                  <a:gd name="connsiteY105" fmla="*/ 593198 h 657225"/>
                  <a:gd name="connsiteX106" fmla="*/ 497539 w 847725"/>
                  <a:gd name="connsiteY106" fmla="*/ 580501 h 657225"/>
                  <a:gd name="connsiteX107" fmla="*/ 490528 w 847725"/>
                  <a:gd name="connsiteY107" fmla="*/ 579120 h 657225"/>
                  <a:gd name="connsiteX108" fmla="*/ 483251 w 847725"/>
                  <a:gd name="connsiteY108" fmla="*/ 581111 h 657225"/>
                  <a:gd name="connsiteX109" fmla="*/ 474812 w 847725"/>
                  <a:gd name="connsiteY109" fmla="*/ 581349 h 657225"/>
                  <a:gd name="connsiteX110" fmla="*/ 467287 w 847725"/>
                  <a:gd name="connsiteY110" fmla="*/ 579349 h 657225"/>
                  <a:gd name="connsiteX111" fmla="*/ 462782 w 847725"/>
                  <a:gd name="connsiteY111" fmla="*/ 574767 h 657225"/>
                  <a:gd name="connsiteX112" fmla="*/ 458543 w 847725"/>
                  <a:gd name="connsiteY112" fmla="*/ 563451 h 657225"/>
                  <a:gd name="connsiteX113" fmla="*/ 447180 w 847725"/>
                  <a:gd name="connsiteY113" fmla="*/ 560108 h 657225"/>
                  <a:gd name="connsiteX114" fmla="*/ 422481 w 847725"/>
                  <a:gd name="connsiteY114" fmla="*/ 562070 h 657225"/>
                  <a:gd name="connsiteX115" fmla="*/ 416557 w 847725"/>
                  <a:gd name="connsiteY115" fmla="*/ 561403 h 657225"/>
                  <a:gd name="connsiteX116" fmla="*/ 399917 w 847725"/>
                  <a:gd name="connsiteY116" fmla="*/ 556260 h 657225"/>
                  <a:gd name="connsiteX117" fmla="*/ 382343 w 847725"/>
                  <a:gd name="connsiteY117" fmla="*/ 553745 h 657225"/>
                  <a:gd name="connsiteX118" fmla="*/ 377333 w 847725"/>
                  <a:gd name="connsiteY118" fmla="*/ 551888 h 657225"/>
                  <a:gd name="connsiteX119" fmla="*/ 373999 w 847725"/>
                  <a:gd name="connsiteY119" fmla="*/ 549002 h 657225"/>
                  <a:gd name="connsiteX120" fmla="*/ 368980 w 847725"/>
                  <a:gd name="connsiteY120" fmla="*/ 541344 h 657225"/>
                  <a:gd name="connsiteX121" fmla="*/ 366722 w 847725"/>
                  <a:gd name="connsiteY121" fmla="*/ 538886 h 657225"/>
                  <a:gd name="connsiteX122" fmla="*/ 362455 w 847725"/>
                  <a:gd name="connsiteY122" fmla="*/ 537315 h 657225"/>
                  <a:gd name="connsiteX123" fmla="*/ 354159 w 847725"/>
                  <a:gd name="connsiteY123" fmla="*/ 536629 h 657225"/>
                  <a:gd name="connsiteX124" fmla="*/ 349806 w 847725"/>
                  <a:gd name="connsiteY124" fmla="*/ 535343 h 657225"/>
                  <a:gd name="connsiteX125" fmla="*/ 343367 w 847725"/>
                  <a:gd name="connsiteY125" fmla="*/ 530895 h 657225"/>
                  <a:gd name="connsiteX126" fmla="*/ 331670 w 847725"/>
                  <a:gd name="connsiteY126" fmla="*/ 518941 h 657225"/>
                  <a:gd name="connsiteX127" fmla="*/ 325517 w 847725"/>
                  <a:gd name="connsiteY127" fmla="*/ 514217 h 657225"/>
                  <a:gd name="connsiteX128" fmla="*/ 311096 w 847725"/>
                  <a:gd name="connsiteY128" fmla="*/ 506330 h 657225"/>
                  <a:gd name="connsiteX129" fmla="*/ 306029 w 847725"/>
                  <a:gd name="connsiteY129" fmla="*/ 501644 h 657225"/>
                  <a:gd name="connsiteX130" fmla="*/ 291255 w 847725"/>
                  <a:gd name="connsiteY130" fmla="*/ 479136 h 657225"/>
                  <a:gd name="connsiteX131" fmla="*/ 286007 w 847725"/>
                  <a:gd name="connsiteY131" fmla="*/ 473859 h 657225"/>
                  <a:gd name="connsiteX132" fmla="*/ 278825 w 847725"/>
                  <a:gd name="connsiteY132" fmla="*/ 469440 h 657225"/>
                  <a:gd name="connsiteX133" fmla="*/ 270739 w 847725"/>
                  <a:gd name="connsiteY133" fmla="*/ 467306 h 657225"/>
                  <a:gd name="connsiteX134" fmla="*/ 257404 w 847725"/>
                  <a:gd name="connsiteY134" fmla="*/ 468706 h 657225"/>
                  <a:gd name="connsiteX135" fmla="*/ 249746 w 847725"/>
                  <a:gd name="connsiteY135" fmla="*/ 466992 h 657225"/>
                  <a:gd name="connsiteX136" fmla="*/ 244373 w 847725"/>
                  <a:gd name="connsiteY136" fmla="*/ 462829 h 657225"/>
                  <a:gd name="connsiteX137" fmla="*/ 232038 w 847725"/>
                  <a:gd name="connsiteY137" fmla="*/ 444075 h 657225"/>
                  <a:gd name="connsiteX138" fmla="*/ 224800 w 847725"/>
                  <a:gd name="connsiteY138" fmla="*/ 437569 h 657225"/>
                  <a:gd name="connsiteX139" fmla="*/ 217922 w 847725"/>
                  <a:gd name="connsiteY139" fmla="*/ 434235 h 657225"/>
                  <a:gd name="connsiteX140" fmla="*/ 210550 w 847725"/>
                  <a:gd name="connsiteY140" fmla="*/ 431844 h 657225"/>
                  <a:gd name="connsiteX141" fmla="*/ 202340 w 847725"/>
                  <a:gd name="connsiteY141" fmla="*/ 428130 h 657225"/>
                  <a:gd name="connsiteX142" fmla="*/ 195634 w 847725"/>
                  <a:gd name="connsiteY142" fmla="*/ 422748 h 657225"/>
                  <a:gd name="connsiteX143" fmla="*/ 190081 w 847725"/>
                  <a:gd name="connsiteY143" fmla="*/ 416852 h 657225"/>
                  <a:gd name="connsiteX144" fmla="*/ 183880 w 847725"/>
                  <a:gd name="connsiteY144" fmla="*/ 412033 h 657225"/>
                  <a:gd name="connsiteX145" fmla="*/ 183747 w 847725"/>
                  <a:gd name="connsiteY145" fmla="*/ 412004 h 657225"/>
                  <a:gd name="connsiteX146" fmla="*/ 175136 w 847725"/>
                  <a:gd name="connsiteY146" fmla="*/ 409842 h 657225"/>
                  <a:gd name="connsiteX147" fmla="*/ 162706 w 847725"/>
                  <a:gd name="connsiteY147" fmla="*/ 413537 h 657225"/>
                  <a:gd name="connsiteX148" fmla="*/ 158944 w 847725"/>
                  <a:gd name="connsiteY148" fmla="*/ 409708 h 657225"/>
                  <a:gd name="connsiteX149" fmla="*/ 158906 w 847725"/>
                  <a:gd name="connsiteY149" fmla="*/ 401574 h 657225"/>
                  <a:gd name="connsiteX150" fmla="*/ 157344 w 847725"/>
                  <a:gd name="connsiteY150" fmla="*/ 392535 h 657225"/>
                  <a:gd name="connsiteX151" fmla="*/ 152924 w 847725"/>
                  <a:gd name="connsiteY151" fmla="*/ 388153 h 657225"/>
                  <a:gd name="connsiteX152" fmla="*/ 135703 w 847725"/>
                  <a:gd name="connsiteY152" fmla="*/ 376190 h 657225"/>
                  <a:gd name="connsiteX153" fmla="*/ 88021 w 847725"/>
                  <a:gd name="connsiteY153" fmla="*/ 354654 h 657225"/>
                  <a:gd name="connsiteX154" fmla="*/ 79191 w 847725"/>
                  <a:gd name="connsiteY154" fmla="*/ 352549 h 657225"/>
                  <a:gd name="connsiteX155" fmla="*/ 70180 w 847725"/>
                  <a:gd name="connsiteY155" fmla="*/ 353016 h 657225"/>
                  <a:gd name="connsiteX156" fmla="*/ 61074 w 847725"/>
                  <a:gd name="connsiteY156" fmla="*/ 356911 h 657225"/>
                  <a:gd name="connsiteX157" fmla="*/ 60541 w 847725"/>
                  <a:gd name="connsiteY157" fmla="*/ 356911 h 657225"/>
                  <a:gd name="connsiteX158" fmla="*/ 47825 w 847725"/>
                  <a:gd name="connsiteY158" fmla="*/ 347672 h 657225"/>
                  <a:gd name="connsiteX159" fmla="*/ 37014 w 847725"/>
                  <a:gd name="connsiteY159" fmla="*/ 341957 h 657225"/>
                  <a:gd name="connsiteX160" fmla="*/ 33995 w 847725"/>
                  <a:gd name="connsiteY160" fmla="*/ 339747 h 657225"/>
                  <a:gd name="connsiteX161" fmla="*/ 31814 w 847725"/>
                  <a:gd name="connsiteY161" fmla="*/ 336547 h 657225"/>
                  <a:gd name="connsiteX162" fmla="*/ 26137 w 847725"/>
                  <a:gd name="connsiteY162" fmla="*/ 325698 h 657225"/>
                  <a:gd name="connsiteX163" fmla="*/ 19298 w 847725"/>
                  <a:gd name="connsiteY163" fmla="*/ 324822 h 657225"/>
                  <a:gd name="connsiteX164" fmla="*/ 11487 w 847725"/>
                  <a:gd name="connsiteY164" fmla="*/ 325040 h 657225"/>
                  <a:gd name="connsiteX165" fmla="*/ 7144 w 847725"/>
                  <a:gd name="connsiteY165" fmla="*/ 322955 h 657225"/>
                  <a:gd name="connsiteX166" fmla="*/ 10716 w 847725"/>
                  <a:gd name="connsiteY166" fmla="*/ 315087 h 657225"/>
                  <a:gd name="connsiteX167" fmla="*/ 16421 w 847725"/>
                  <a:gd name="connsiteY167" fmla="*/ 310686 h 657225"/>
                  <a:gd name="connsiteX168" fmla="*/ 31814 w 847725"/>
                  <a:gd name="connsiteY168" fmla="*/ 303886 h 657225"/>
                  <a:gd name="connsiteX169" fmla="*/ 38443 w 847725"/>
                  <a:gd name="connsiteY169" fmla="*/ 298894 h 657225"/>
                  <a:gd name="connsiteX170" fmla="*/ 46911 w 847725"/>
                  <a:gd name="connsiteY170" fmla="*/ 285883 h 657225"/>
                  <a:gd name="connsiteX171" fmla="*/ 51978 w 847725"/>
                  <a:gd name="connsiteY171" fmla="*/ 281511 h 657225"/>
                  <a:gd name="connsiteX172" fmla="*/ 61074 w 847725"/>
                  <a:gd name="connsiteY172" fmla="*/ 279368 h 657225"/>
                  <a:gd name="connsiteX173" fmla="*/ 70819 w 847725"/>
                  <a:gd name="connsiteY173" fmla="*/ 274234 h 657225"/>
                  <a:gd name="connsiteX174" fmla="*/ 81010 w 847725"/>
                  <a:gd name="connsiteY174" fmla="*/ 270567 h 657225"/>
                  <a:gd name="connsiteX175" fmla="*/ 87335 w 847725"/>
                  <a:gd name="connsiteY175" fmla="*/ 269796 h 657225"/>
                  <a:gd name="connsiteX176" fmla="*/ 88697 w 847725"/>
                  <a:gd name="connsiteY176" fmla="*/ 271500 h 657225"/>
                  <a:gd name="connsiteX177" fmla="*/ 88916 w 847725"/>
                  <a:gd name="connsiteY177" fmla="*/ 271291 h 657225"/>
                  <a:gd name="connsiteX178" fmla="*/ 92240 w 847725"/>
                  <a:gd name="connsiteY178" fmla="*/ 264862 h 657225"/>
                  <a:gd name="connsiteX179" fmla="*/ 93688 w 847725"/>
                  <a:gd name="connsiteY179" fmla="*/ 260318 h 657225"/>
                  <a:gd name="connsiteX180" fmla="*/ 95460 w 847725"/>
                  <a:gd name="connsiteY180" fmla="*/ 249803 h 657225"/>
                  <a:gd name="connsiteX181" fmla="*/ 98241 w 847725"/>
                  <a:gd name="connsiteY181" fmla="*/ 244907 h 657225"/>
                  <a:gd name="connsiteX182" fmla="*/ 102546 w 847725"/>
                  <a:gd name="connsiteY182" fmla="*/ 242297 h 657225"/>
                  <a:gd name="connsiteX183" fmla="*/ 107156 w 847725"/>
                  <a:gd name="connsiteY183" fmla="*/ 241268 h 657225"/>
                  <a:gd name="connsiteX184" fmla="*/ 110890 w 847725"/>
                  <a:gd name="connsiteY184" fmla="*/ 239268 h 657225"/>
                  <a:gd name="connsiteX185" fmla="*/ 112681 w 847725"/>
                  <a:gd name="connsiteY185" fmla="*/ 233896 h 657225"/>
                  <a:gd name="connsiteX186" fmla="*/ 112681 w 847725"/>
                  <a:gd name="connsiteY186" fmla="*/ 233877 h 657225"/>
                  <a:gd name="connsiteX187" fmla="*/ 112614 w 847725"/>
                  <a:gd name="connsiteY187" fmla="*/ 233848 h 657225"/>
                  <a:gd name="connsiteX188" fmla="*/ 112614 w 847725"/>
                  <a:gd name="connsiteY188" fmla="*/ 233820 h 657225"/>
                  <a:gd name="connsiteX189" fmla="*/ 107690 w 847725"/>
                  <a:gd name="connsiteY189" fmla="*/ 227600 h 657225"/>
                  <a:gd name="connsiteX190" fmla="*/ 106290 w 847725"/>
                  <a:gd name="connsiteY190" fmla="*/ 220123 h 657225"/>
                  <a:gd name="connsiteX191" fmla="*/ 105737 w 847725"/>
                  <a:gd name="connsiteY191" fmla="*/ 212293 h 657225"/>
                  <a:gd name="connsiteX192" fmla="*/ 102984 w 847725"/>
                  <a:gd name="connsiteY192" fmla="*/ 204892 h 657225"/>
                  <a:gd name="connsiteX193" fmla="*/ 98098 w 847725"/>
                  <a:gd name="connsiteY193" fmla="*/ 200768 h 657225"/>
                  <a:gd name="connsiteX194" fmla="*/ 84668 w 847725"/>
                  <a:gd name="connsiteY194" fmla="*/ 192624 h 657225"/>
                  <a:gd name="connsiteX195" fmla="*/ 79696 w 847725"/>
                  <a:gd name="connsiteY195" fmla="*/ 186071 h 657225"/>
                  <a:gd name="connsiteX196" fmla="*/ 71247 w 847725"/>
                  <a:gd name="connsiteY196" fmla="*/ 162306 h 657225"/>
                  <a:gd name="connsiteX197" fmla="*/ 70180 w 847725"/>
                  <a:gd name="connsiteY197" fmla="*/ 156658 h 657225"/>
                  <a:gd name="connsiteX198" fmla="*/ 72666 w 847725"/>
                  <a:gd name="connsiteY198" fmla="*/ 149438 h 657225"/>
                  <a:gd name="connsiteX199" fmla="*/ 76657 w 847725"/>
                  <a:gd name="connsiteY199" fmla="*/ 147695 h 657225"/>
                  <a:gd name="connsiteX200" fmla="*/ 81582 w 847725"/>
                  <a:gd name="connsiteY200" fmla="*/ 149114 h 657225"/>
                  <a:gd name="connsiteX201" fmla="*/ 102184 w 847725"/>
                  <a:gd name="connsiteY201" fmla="*/ 159801 h 657225"/>
                  <a:gd name="connsiteX202" fmla="*/ 110357 w 847725"/>
                  <a:gd name="connsiteY202" fmla="*/ 162582 h 657225"/>
                  <a:gd name="connsiteX203" fmla="*/ 119158 w 847725"/>
                  <a:gd name="connsiteY203" fmla="*/ 161239 h 657225"/>
                  <a:gd name="connsiteX204" fmla="*/ 122587 w 847725"/>
                  <a:gd name="connsiteY204" fmla="*/ 158439 h 657225"/>
                  <a:gd name="connsiteX205" fmla="*/ 125701 w 847725"/>
                  <a:gd name="connsiteY205" fmla="*/ 151638 h 657225"/>
                  <a:gd name="connsiteX206" fmla="*/ 128616 w 847725"/>
                  <a:gd name="connsiteY206" fmla="*/ 148657 h 657225"/>
                  <a:gd name="connsiteX207" fmla="*/ 130797 w 847725"/>
                  <a:gd name="connsiteY207" fmla="*/ 146371 h 657225"/>
                  <a:gd name="connsiteX208" fmla="*/ 140180 w 847725"/>
                  <a:gd name="connsiteY208" fmla="*/ 146237 h 657225"/>
                  <a:gd name="connsiteX209" fmla="*/ 158239 w 847725"/>
                  <a:gd name="connsiteY209" fmla="*/ 141294 h 657225"/>
                  <a:gd name="connsiteX210" fmla="*/ 170593 w 847725"/>
                  <a:gd name="connsiteY210" fmla="*/ 137903 h 657225"/>
                  <a:gd name="connsiteX211" fmla="*/ 176260 w 847725"/>
                  <a:gd name="connsiteY211" fmla="*/ 142846 h 657225"/>
                  <a:gd name="connsiteX212" fmla="*/ 191233 w 847725"/>
                  <a:gd name="connsiteY212" fmla="*/ 147999 h 657225"/>
                  <a:gd name="connsiteX213" fmla="*/ 199072 w 847725"/>
                  <a:gd name="connsiteY213" fmla="*/ 161239 h 657225"/>
                  <a:gd name="connsiteX214" fmla="*/ 219085 w 847725"/>
                  <a:gd name="connsiteY214" fmla="*/ 148400 h 657225"/>
                  <a:gd name="connsiteX215" fmla="*/ 226886 w 847725"/>
                  <a:gd name="connsiteY215" fmla="*/ 146371 h 657225"/>
                  <a:gd name="connsiteX216" fmla="*/ 235496 w 847725"/>
                  <a:gd name="connsiteY216" fmla="*/ 147371 h 657225"/>
                  <a:gd name="connsiteX217" fmla="*/ 240516 w 847725"/>
                  <a:gd name="connsiteY217" fmla="*/ 151219 h 657225"/>
                  <a:gd name="connsiteX218" fmla="*/ 244602 w 847725"/>
                  <a:gd name="connsiteY218" fmla="*/ 156886 h 657225"/>
                  <a:gd name="connsiteX219" fmla="*/ 250670 w 847725"/>
                  <a:gd name="connsiteY219" fmla="*/ 163078 h 657225"/>
                  <a:gd name="connsiteX220" fmla="*/ 254270 w 847725"/>
                  <a:gd name="connsiteY220" fmla="*/ 165383 h 657225"/>
                  <a:gd name="connsiteX221" fmla="*/ 265147 w 847725"/>
                  <a:gd name="connsiteY221" fmla="*/ 170221 h 657225"/>
                  <a:gd name="connsiteX222" fmla="*/ 289522 w 847725"/>
                  <a:gd name="connsiteY222" fmla="*/ 184975 h 657225"/>
                  <a:gd name="connsiteX223" fmla="*/ 296799 w 847725"/>
                  <a:gd name="connsiteY223" fmla="*/ 186538 h 657225"/>
                  <a:gd name="connsiteX224" fmla="*/ 306839 w 847725"/>
                  <a:gd name="connsiteY224" fmla="*/ 185375 h 657225"/>
                  <a:gd name="connsiteX225" fmla="*/ 310563 w 847725"/>
                  <a:gd name="connsiteY225" fmla="*/ 183775 h 657225"/>
                  <a:gd name="connsiteX226" fmla="*/ 317183 w 847725"/>
                  <a:gd name="connsiteY226" fmla="*/ 179279 h 657225"/>
                  <a:gd name="connsiteX227" fmla="*/ 321040 w 847725"/>
                  <a:gd name="connsiteY227" fmla="*/ 178032 h 657225"/>
                  <a:gd name="connsiteX228" fmla="*/ 324717 w 847725"/>
                  <a:gd name="connsiteY228" fmla="*/ 178984 h 657225"/>
                  <a:gd name="connsiteX229" fmla="*/ 332089 w 847725"/>
                  <a:gd name="connsiteY229" fmla="*/ 183299 h 657225"/>
                  <a:gd name="connsiteX230" fmla="*/ 336080 w 847725"/>
                  <a:gd name="connsiteY230" fmla="*/ 182870 h 657225"/>
                  <a:gd name="connsiteX231" fmla="*/ 339862 w 847725"/>
                  <a:gd name="connsiteY231" fmla="*/ 178013 h 657225"/>
                  <a:gd name="connsiteX232" fmla="*/ 353482 w 847725"/>
                  <a:gd name="connsiteY232" fmla="*/ 141580 h 657225"/>
                  <a:gd name="connsiteX233" fmla="*/ 357035 w 847725"/>
                  <a:gd name="connsiteY233" fmla="*/ 135522 h 657225"/>
                  <a:gd name="connsiteX234" fmla="*/ 362588 w 847725"/>
                  <a:gd name="connsiteY234" fmla="*/ 129388 h 657225"/>
                  <a:gd name="connsiteX235" fmla="*/ 369332 w 847725"/>
                  <a:gd name="connsiteY235" fmla="*/ 124463 h 657225"/>
                  <a:gd name="connsiteX236" fmla="*/ 374704 w 847725"/>
                  <a:gd name="connsiteY236" fmla="*/ 122996 h 657225"/>
                  <a:gd name="connsiteX237" fmla="*/ 380543 w 847725"/>
                  <a:gd name="connsiteY237" fmla="*/ 122311 h 657225"/>
                  <a:gd name="connsiteX238" fmla="*/ 388696 w 847725"/>
                  <a:gd name="connsiteY238" fmla="*/ 119805 h 657225"/>
                  <a:gd name="connsiteX239" fmla="*/ 398993 w 847725"/>
                  <a:gd name="connsiteY239" fmla="*/ 110300 h 657225"/>
                  <a:gd name="connsiteX240" fmla="*/ 409518 w 847725"/>
                  <a:gd name="connsiteY240" fmla="*/ 105537 h 657225"/>
                  <a:gd name="connsiteX241" fmla="*/ 418014 w 847725"/>
                  <a:gd name="connsiteY241" fmla="*/ 99174 h 657225"/>
                  <a:gd name="connsiteX242" fmla="*/ 422348 w 847725"/>
                  <a:gd name="connsiteY242" fmla="*/ 84782 h 657225"/>
                  <a:gd name="connsiteX243" fmla="*/ 423110 w 847725"/>
                  <a:gd name="connsiteY243" fmla="*/ 77210 h 657225"/>
                  <a:gd name="connsiteX244" fmla="*/ 423005 w 847725"/>
                  <a:gd name="connsiteY244" fmla="*/ 73057 h 657225"/>
                  <a:gd name="connsiteX245" fmla="*/ 419833 w 847725"/>
                  <a:gd name="connsiteY245" fmla="*/ 70504 h 657225"/>
                  <a:gd name="connsiteX246" fmla="*/ 411690 w 847725"/>
                  <a:gd name="connsiteY246" fmla="*/ 67770 h 657225"/>
                  <a:gd name="connsiteX247" fmla="*/ 398993 w 847725"/>
                  <a:gd name="connsiteY247" fmla="*/ 66951 h 657225"/>
                  <a:gd name="connsiteX248" fmla="*/ 396764 w 847725"/>
                  <a:gd name="connsiteY248" fmla="*/ 64418 h 657225"/>
                  <a:gd name="connsiteX249" fmla="*/ 399460 w 847725"/>
                  <a:gd name="connsiteY249" fmla="*/ 55969 h 657225"/>
                  <a:gd name="connsiteX250" fmla="*/ 407556 w 847725"/>
                  <a:gd name="connsiteY250" fmla="*/ 45644 h 657225"/>
                  <a:gd name="connsiteX251" fmla="*/ 431035 w 847725"/>
                  <a:gd name="connsiteY251" fmla="*/ 31585 h 657225"/>
                  <a:gd name="connsiteX252" fmla="*/ 440741 w 847725"/>
                  <a:gd name="connsiteY252" fmla="*/ 24117 h 657225"/>
                  <a:gd name="connsiteX253" fmla="*/ 444713 w 847725"/>
                  <a:gd name="connsiteY253" fmla="*/ 17755 h 657225"/>
                  <a:gd name="connsiteX254" fmla="*/ 445513 w 847725"/>
                  <a:gd name="connsiteY254" fmla="*/ 13821 h 657225"/>
                  <a:gd name="connsiteX255" fmla="*/ 447570 w 847725"/>
                  <a:gd name="connsiteY255" fmla="*/ 11582 h 657225"/>
                  <a:gd name="connsiteX256" fmla="*/ 455771 w 847725"/>
                  <a:gd name="connsiteY256" fmla="*/ 10277 h 657225"/>
                  <a:gd name="connsiteX257" fmla="*/ 468468 w 847725"/>
                  <a:gd name="connsiteY257" fmla="*/ 11763 h 657225"/>
                  <a:gd name="connsiteX258" fmla="*/ 474145 w 847725"/>
                  <a:gd name="connsiteY258" fmla="*/ 10887 h 657225"/>
                  <a:gd name="connsiteX259" fmla="*/ 478441 w 847725"/>
                  <a:gd name="connsiteY259" fmla="*/ 7144 h 657225"/>
                  <a:gd name="connsiteX260" fmla="*/ 485842 w 847725"/>
                  <a:gd name="connsiteY260" fmla="*/ 8954 h 657225"/>
                  <a:gd name="connsiteX261" fmla="*/ 507968 w 847725"/>
                  <a:gd name="connsiteY261" fmla="*/ 17497 h 657225"/>
                  <a:gd name="connsiteX262" fmla="*/ 528819 w 847725"/>
                  <a:gd name="connsiteY262" fmla="*/ 30375 h 657225"/>
                  <a:gd name="connsiteX263" fmla="*/ 541487 w 847725"/>
                  <a:gd name="connsiteY263" fmla="*/ 35290 h 657225"/>
                  <a:gd name="connsiteX264" fmla="*/ 566957 w 847725"/>
                  <a:gd name="connsiteY264" fmla="*/ 42539 h 657225"/>
                  <a:gd name="connsiteX265" fmla="*/ 574415 w 847725"/>
                  <a:gd name="connsiteY265" fmla="*/ 47273 h 657225"/>
                  <a:gd name="connsiteX266" fmla="*/ 578891 w 847725"/>
                  <a:gd name="connsiteY266" fmla="*/ 53473 h 657225"/>
                  <a:gd name="connsiteX267" fmla="*/ 578891 w 847725"/>
                  <a:gd name="connsiteY267" fmla="*/ 59312 h 657225"/>
                  <a:gd name="connsiteX268" fmla="*/ 575881 w 847725"/>
                  <a:gd name="connsiteY268" fmla="*/ 65103 h 657225"/>
                  <a:gd name="connsiteX269" fmla="*/ 565223 w 847725"/>
                  <a:gd name="connsiteY269" fmla="*/ 76200 h 657225"/>
                  <a:gd name="connsiteX270" fmla="*/ 561880 w 847725"/>
                  <a:gd name="connsiteY270" fmla="*/ 82439 h 657225"/>
                  <a:gd name="connsiteX271" fmla="*/ 560223 w 847725"/>
                  <a:gd name="connsiteY271" fmla="*/ 89945 h 657225"/>
                  <a:gd name="connsiteX272" fmla="*/ 561137 w 847725"/>
                  <a:gd name="connsiteY272" fmla="*/ 101032 h 657225"/>
                  <a:gd name="connsiteX273" fmla="*/ 564756 w 847725"/>
                  <a:gd name="connsiteY273" fmla="*/ 114243 h 657225"/>
                  <a:gd name="connsiteX274" fmla="*/ 573957 w 847725"/>
                  <a:gd name="connsiteY274" fmla="*/ 134245 h 657225"/>
                  <a:gd name="connsiteX275" fmla="*/ 583425 w 847725"/>
                  <a:gd name="connsiteY275" fmla="*/ 146333 h 657225"/>
                  <a:gd name="connsiteX276" fmla="*/ 608019 w 847725"/>
                  <a:gd name="connsiteY276" fmla="*/ 168564 h 657225"/>
                  <a:gd name="connsiteX277" fmla="*/ 614401 w 847725"/>
                  <a:gd name="connsiteY277" fmla="*/ 177136 h 657225"/>
                  <a:gd name="connsiteX278" fmla="*/ 618001 w 847725"/>
                  <a:gd name="connsiteY278" fmla="*/ 186804 h 657225"/>
                  <a:gd name="connsiteX279" fmla="*/ 618868 w 847725"/>
                  <a:gd name="connsiteY279" fmla="*/ 196263 h 657225"/>
                  <a:gd name="connsiteX280" fmla="*/ 618001 w 847725"/>
                  <a:gd name="connsiteY280" fmla="*/ 215065 h 657225"/>
                  <a:gd name="connsiteX281" fmla="*/ 618468 w 847725"/>
                  <a:gd name="connsiteY281" fmla="*/ 22299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847725" h="657225">
                    <a:moveTo>
                      <a:pt x="620735" y="225361"/>
                    </a:moveTo>
                    <a:lnTo>
                      <a:pt x="624488" y="224257"/>
                    </a:lnTo>
                    <a:lnTo>
                      <a:pt x="633851" y="214532"/>
                    </a:lnTo>
                    <a:lnTo>
                      <a:pt x="638108" y="210922"/>
                    </a:lnTo>
                    <a:lnTo>
                      <a:pt x="643042" y="209216"/>
                    </a:lnTo>
                    <a:lnTo>
                      <a:pt x="648853" y="209893"/>
                    </a:lnTo>
                    <a:lnTo>
                      <a:pt x="654996" y="213474"/>
                    </a:lnTo>
                    <a:lnTo>
                      <a:pt x="660930" y="220389"/>
                    </a:lnTo>
                    <a:lnTo>
                      <a:pt x="673989" y="239135"/>
                    </a:lnTo>
                    <a:lnTo>
                      <a:pt x="680504" y="244050"/>
                    </a:lnTo>
                    <a:lnTo>
                      <a:pt x="689191" y="245907"/>
                    </a:lnTo>
                    <a:lnTo>
                      <a:pt x="709508" y="243773"/>
                    </a:lnTo>
                    <a:lnTo>
                      <a:pt x="719433" y="245383"/>
                    </a:lnTo>
                    <a:lnTo>
                      <a:pt x="731282" y="252727"/>
                    </a:lnTo>
                    <a:lnTo>
                      <a:pt x="738435" y="261099"/>
                    </a:lnTo>
                    <a:lnTo>
                      <a:pt x="749465" y="278692"/>
                    </a:lnTo>
                    <a:lnTo>
                      <a:pt x="753647" y="282921"/>
                    </a:lnTo>
                    <a:lnTo>
                      <a:pt x="758428" y="285769"/>
                    </a:lnTo>
                    <a:lnTo>
                      <a:pt x="764629" y="288474"/>
                    </a:lnTo>
                    <a:lnTo>
                      <a:pt x="773316" y="294618"/>
                    </a:lnTo>
                    <a:lnTo>
                      <a:pt x="796833" y="318602"/>
                    </a:lnTo>
                    <a:lnTo>
                      <a:pt x="802424" y="321792"/>
                    </a:lnTo>
                    <a:lnTo>
                      <a:pt x="829742" y="325707"/>
                    </a:lnTo>
                    <a:lnTo>
                      <a:pt x="848058" y="334604"/>
                    </a:lnTo>
                    <a:lnTo>
                      <a:pt x="847715" y="335528"/>
                    </a:lnTo>
                    <a:lnTo>
                      <a:pt x="844334" y="337785"/>
                    </a:lnTo>
                    <a:lnTo>
                      <a:pt x="840486" y="338004"/>
                    </a:lnTo>
                    <a:lnTo>
                      <a:pt x="837229" y="338890"/>
                    </a:lnTo>
                    <a:lnTo>
                      <a:pt x="833495" y="352034"/>
                    </a:lnTo>
                    <a:lnTo>
                      <a:pt x="827999" y="352339"/>
                    </a:lnTo>
                    <a:lnTo>
                      <a:pt x="822093" y="351463"/>
                    </a:lnTo>
                    <a:lnTo>
                      <a:pt x="821093" y="353892"/>
                    </a:lnTo>
                    <a:lnTo>
                      <a:pt x="815835" y="381943"/>
                    </a:lnTo>
                    <a:lnTo>
                      <a:pt x="815254" y="398488"/>
                    </a:lnTo>
                    <a:lnTo>
                      <a:pt x="818350" y="410032"/>
                    </a:lnTo>
                    <a:lnTo>
                      <a:pt x="807482" y="415414"/>
                    </a:lnTo>
                    <a:lnTo>
                      <a:pt x="803300" y="418195"/>
                    </a:lnTo>
                    <a:lnTo>
                      <a:pt x="800529" y="422462"/>
                    </a:lnTo>
                    <a:lnTo>
                      <a:pt x="788813" y="418633"/>
                    </a:lnTo>
                    <a:lnTo>
                      <a:pt x="778297" y="429616"/>
                    </a:lnTo>
                    <a:lnTo>
                      <a:pt x="770163" y="446389"/>
                    </a:lnTo>
                    <a:lnTo>
                      <a:pt x="765601" y="459953"/>
                    </a:lnTo>
                    <a:lnTo>
                      <a:pt x="765191" y="465887"/>
                    </a:lnTo>
                    <a:lnTo>
                      <a:pt x="767506" y="470078"/>
                    </a:lnTo>
                    <a:lnTo>
                      <a:pt x="768553" y="473926"/>
                    </a:lnTo>
                    <a:lnTo>
                      <a:pt x="769030" y="479974"/>
                    </a:lnTo>
                    <a:lnTo>
                      <a:pt x="772220" y="494605"/>
                    </a:lnTo>
                    <a:lnTo>
                      <a:pt x="774421" y="500272"/>
                    </a:lnTo>
                    <a:lnTo>
                      <a:pt x="780221" y="508035"/>
                    </a:lnTo>
                    <a:lnTo>
                      <a:pt x="789508" y="516103"/>
                    </a:lnTo>
                    <a:lnTo>
                      <a:pt x="800072" y="522532"/>
                    </a:lnTo>
                    <a:lnTo>
                      <a:pt x="809587" y="525361"/>
                    </a:lnTo>
                    <a:lnTo>
                      <a:pt x="809587" y="528180"/>
                    </a:lnTo>
                    <a:lnTo>
                      <a:pt x="803681" y="534629"/>
                    </a:lnTo>
                    <a:lnTo>
                      <a:pt x="801900" y="530609"/>
                    </a:lnTo>
                    <a:lnTo>
                      <a:pt x="799386" y="527628"/>
                    </a:lnTo>
                    <a:lnTo>
                      <a:pt x="795957" y="525856"/>
                    </a:lnTo>
                    <a:lnTo>
                      <a:pt x="791728" y="525361"/>
                    </a:lnTo>
                    <a:lnTo>
                      <a:pt x="796338" y="535924"/>
                    </a:lnTo>
                    <a:lnTo>
                      <a:pt x="797595" y="538029"/>
                    </a:lnTo>
                    <a:lnTo>
                      <a:pt x="800424" y="538915"/>
                    </a:lnTo>
                    <a:lnTo>
                      <a:pt x="807863" y="538182"/>
                    </a:lnTo>
                    <a:lnTo>
                      <a:pt x="811054" y="539439"/>
                    </a:lnTo>
                    <a:lnTo>
                      <a:pt x="820026" y="549402"/>
                    </a:lnTo>
                    <a:lnTo>
                      <a:pt x="824760" y="556327"/>
                    </a:lnTo>
                    <a:lnTo>
                      <a:pt x="827170" y="562804"/>
                    </a:lnTo>
                    <a:lnTo>
                      <a:pt x="820779" y="581520"/>
                    </a:lnTo>
                    <a:lnTo>
                      <a:pt x="822655" y="584473"/>
                    </a:lnTo>
                    <a:lnTo>
                      <a:pt x="826541" y="588235"/>
                    </a:lnTo>
                    <a:lnTo>
                      <a:pt x="827208" y="596846"/>
                    </a:lnTo>
                    <a:lnTo>
                      <a:pt x="825941" y="606247"/>
                    </a:lnTo>
                    <a:lnTo>
                      <a:pt x="824227" y="612353"/>
                    </a:lnTo>
                    <a:lnTo>
                      <a:pt x="813930" y="616086"/>
                    </a:lnTo>
                    <a:lnTo>
                      <a:pt x="808739" y="619144"/>
                    </a:lnTo>
                    <a:lnTo>
                      <a:pt x="806482" y="623144"/>
                    </a:lnTo>
                    <a:lnTo>
                      <a:pt x="805253" y="626964"/>
                    </a:lnTo>
                    <a:lnTo>
                      <a:pt x="802539" y="628364"/>
                    </a:lnTo>
                    <a:lnTo>
                      <a:pt x="799567" y="629098"/>
                    </a:lnTo>
                    <a:lnTo>
                      <a:pt x="797700" y="630888"/>
                    </a:lnTo>
                    <a:lnTo>
                      <a:pt x="797700" y="633784"/>
                    </a:lnTo>
                    <a:lnTo>
                      <a:pt x="798462" y="637641"/>
                    </a:lnTo>
                    <a:lnTo>
                      <a:pt x="799567" y="640432"/>
                    </a:lnTo>
                    <a:lnTo>
                      <a:pt x="800633" y="640175"/>
                    </a:lnTo>
                    <a:lnTo>
                      <a:pt x="794242" y="651081"/>
                    </a:lnTo>
                    <a:lnTo>
                      <a:pt x="786032" y="654310"/>
                    </a:lnTo>
                    <a:lnTo>
                      <a:pt x="776402" y="651310"/>
                    </a:lnTo>
                    <a:lnTo>
                      <a:pt x="773430" y="649186"/>
                    </a:lnTo>
                    <a:lnTo>
                      <a:pt x="767991" y="648710"/>
                    </a:lnTo>
                    <a:lnTo>
                      <a:pt x="765763" y="648624"/>
                    </a:lnTo>
                    <a:lnTo>
                      <a:pt x="718023" y="642137"/>
                    </a:lnTo>
                    <a:lnTo>
                      <a:pt x="699326" y="643385"/>
                    </a:lnTo>
                    <a:lnTo>
                      <a:pt x="689448" y="645795"/>
                    </a:lnTo>
                    <a:lnTo>
                      <a:pt x="678866" y="646462"/>
                    </a:lnTo>
                    <a:lnTo>
                      <a:pt x="667322" y="644281"/>
                    </a:lnTo>
                    <a:lnTo>
                      <a:pt x="619601" y="629117"/>
                    </a:lnTo>
                    <a:lnTo>
                      <a:pt x="585749" y="632051"/>
                    </a:lnTo>
                    <a:lnTo>
                      <a:pt x="574558" y="632507"/>
                    </a:lnTo>
                    <a:lnTo>
                      <a:pt x="574558" y="626955"/>
                    </a:lnTo>
                    <a:lnTo>
                      <a:pt x="571719" y="623135"/>
                    </a:lnTo>
                    <a:lnTo>
                      <a:pt x="562385" y="616753"/>
                    </a:lnTo>
                    <a:lnTo>
                      <a:pt x="550164" y="596227"/>
                    </a:lnTo>
                    <a:lnTo>
                      <a:pt x="544840" y="594541"/>
                    </a:lnTo>
                    <a:lnTo>
                      <a:pt x="539858" y="595227"/>
                    </a:lnTo>
                    <a:lnTo>
                      <a:pt x="534829" y="596608"/>
                    </a:lnTo>
                    <a:lnTo>
                      <a:pt x="529504" y="597008"/>
                    </a:lnTo>
                    <a:lnTo>
                      <a:pt x="519094" y="593198"/>
                    </a:lnTo>
                    <a:lnTo>
                      <a:pt x="497539" y="580501"/>
                    </a:lnTo>
                    <a:lnTo>
                      <a:pt x="490528" y="579120"/>
                    </a:lnTo>
                    <a:lnTo>
                      <a:pt x="483251" y="581111"/>
                    </a:lnTo>
                    <a:lnTo>
                      <a:pt x="474812" y="581349"/>
                    </a:lnTo>
                    <a:lnTo>
                      <a:pt x="467287" y="579349"/>
                    </a:lnTo>
                    <a:lnTo>
                      <a:pt x="462782" y="574767"/>
                    </a:lnTo>
                    <a:lnTo>
                      <a:pt x="458543" y="563451"/>
                    </a:lnTo>
                    <a:lnTo>
                      <a:pt x="447180" y="560108"/>
                    </a:lnTo>
                    <a:lnTo>
                      <a:pt x="422481" y="562070"/>
                    </a:lnTo>
                    <a:lnTo>
                      <a:pt x="416557" y="561403"/>
                    </a:lnTo>
                    <a:lnTo>
                      <a:pt x="399917" y="556260"/>
                    </a:lnTo>
                    <a:lnTo>
                      <a:pt x="382343" y="553745"/>
                    </a:lnTo>
                    <a:lnTo>
                      <a:pt x="377333" y="551888"/>
                    </a:lnTo>
                    <a:lnTo>
                      <a:pt x="373999" y="549002"/>
                    </a:lnTo>
                    <a:lnTo>
                      <a:pt x="368980" y="541344"/>
                    </a:lnTo>
                    <a:lnTo>
                      <a:pt x="366722" y="538886"/>
                    </a:lnTo>
                    <a:lnTo>
                      <a:pt x="362455" y="537315"/>
                    </a:lnTo>
                    <a:lnTo>
                      <a:pt x="354159" y="536629"/>
                    </a:lnTo>
                    <a:lnTo>
                      <a:pt x="349806" y="535343"/>
                    </a:lnTo>
                    <a:lnTo>
                      <a:pt x="343367" y="530895"/>
                    </a:lnTo>
                    <a:lnTo>
                      <a:pt x="331670" y="518941"/>
                    </a:lnTo>
                    <a:lnTo>
                      <a:pt x="325517" y="514217"/>
                    </a:lnTo>
                    <a:lnTo>
                      <a:pt x="311096" y="506330"/>
                    </a:lnTo>
                    <a:lnTo>
                      <a:pt x="306029" y="501644"/>
                    </a:lnTo>
                    <a:lnTo>
                      <a:pt x="291255" y="479136"/>
                    </a:lnTo>
                    <a:lnTo>
                      <a:pt x="286007" y="473859"/>
                    </a:lnTo>
                    <a:lnTo>
                      <a:pt x="278825" y="469440"/>
                    </a:lnTo>
                    <a:lnTo>
                      <a:pt x="270739" y="467306"/>
                    </a:lnTo>
                    <a:lnTo>
                      <a:pt x="257404" y="468706"/>
                    </a:lnTo>
                    <a:lnTo>
                      <a:pt x="249746" y="466992"/>
                    </a:lnTo>
                    <a:lnTo>
                      <a:pt x="244373" y="462829"/>
                    </a:lnTo>
                    <a:lnTo>
                      <a:pt x="232038" y="444075"/>
                    </a:lnTo>
                    <a:lnTo>
                      <a:pt x="224800" y="437569"/>
                    </a:lnTo>
                    <a:lnTo>
                      <a:pt x="217922" y="434235"/>
                    </a:lnTo>
                    <a:lnTo>
                      <a:pt x="210550" y="431844"/>
                    </a:lnTo>
                    <a:lnTo>
                      <a:pt x="202340" y="428130"/>
                    </a:lnTo>
                    <a:lnTo>
                      <a:pt x="195634" y="422748"/>
                    </a:lnTo>
                    <a:lnTo>
                      <a:pt x="190081" y="416852"/>
                    </a:lnTo>
                    <a:lnTo>
                      <a:pt x="183880" y="412033"/>
                    </a:lnTo>
                    <a:lnTo>
                      <a:pt x="183747" y="412004"/>
                    </a:lnTo>
                    <a:lnTo>
                      <a:pt x="175136" y="409842"/>
                    </a:lnTo>
                    <a:lnTo>
                      <a:pt x="162706" y="413537"/>
                    </a:lnTo>
                    <a:lnTo>
                      <a:pt x="158944" y="409708"/>
                    </a:lnTo>
                    <a:lnTo>
                      <a:pt x="158906" y="401574"/>
                    </a:lnTo>
                    <a:lnTo>
                      <a:pt x="157344" y="392535"/>
                    </a:lnTo>
                    <a:lnTo>
                      <a:pt x="152924" y="388153"/>
                    </a:lnTo>
                    <a:lnTo>
                      <a:pt x="135703" y="376190"/>
                    </a:lnTo>
                    <a:lnTo>
                      <a:pt x="88021" y="354654"/>
                    </a:lnTo>
                    <a:lnTo>
                      <a:pt x="79191" y="352549"/>
                    </a:lnTo>
                    <a:lnTo>
                      <a:pt x="70180" y="353016"/>
                    </a:lnTo>
                    <a:lnTo>
                      <a:pt x="61074" y="356911"/>
                    </a:lnTo>
                    <a:lnTo>
                      <a:pt x="60541" y="356911"/>
                    </a:lnTo>
                    <a:lnTo>
                      <a:pt x="47825" y="347672"/>
                    </a:lnTo>
                    <a:lnTo>
                      <a:pt x="37014" y="341957"/>
                    </a:lnTo>
                    <a:lnTo>
                      <a:pt x="33995" y="339747"/>
                    </a:lnTo>
                    <a:lnTo>
                      <a:pt x="31814" y="336547"/>
                    </a:lnTo>
                    <a:lnTo>
                      <a:pt x="26137" y="325698"/>
                    </a:lnTo>
                    <a:lnTo>
                      <a:pt x="19298" y="324822"/>
                    </a:lnTo>
                    <a:lnTo>
                      <a:pt x="11487" y="325040"/>
                    </a:lnTo>
                    <a:lnTo>
                      <a:pt x="7144" y="322955"/>
                    </a:lnTo>
                    <a:lnTo>
                      <a:pt x="10716" y="315087"/>
                    </a:lnTo>
                    <a:lnTo>
                      <a:pt x="16421" y="310686"/>
                    </a:lnTo>
                    <a:lnTo>
                      <a:pt x="31814" y="303886"/>
                    </a:lnTo>
                    <a:lnTo>
                      <a:pt x="38443" y="298894"/>
                    </a:lnTo>
                    <a:lnTo>
                      <a:pt x="46911" y="285883"/>
                    </a:lnTo>
                    <a:lnTo>
                      <a:pt x="51978" y="281511"/>
                    </a:lnTo>
                    <a:lnTo>
                      <a:pt x="61074" y="279368"/>
                    </a:lnTo>
                    <a:lnTo>
                      <a:pt x="70819" y="274234"/>
                    </a:lnTo>
                    <a:lnTo>
                      <a:pt x="81010" y="270567"/>
                    </a:lnTo>
                    <a:lnTo>
                      <a:pt x="87335" y="269796"/>
                    </a:lnTo>
                    <a:lnTo>
                      <a:pt x="88697" y="271500"/>
                    </a:lnTo>
                    <a:lnTo>
                      <a:pt x="88916" y="271291"/>
                    </a:lnTo>
                    <a:lnTo>
                      <a:pt x="92240" y="264862"/>
                    </a:lnTo>
                    <a:lnTo>
                      <a:pt x="93688" y="260318"/>
                    </a:lnTo>
                    <a:lnTo>
                      <a:pt x="95460" y="249803"/>
                    </a:lnTo>
                    <a:lnTo>
                      <a:pt x="98241" y="244907"/>
                    </a:lnTo>
                    <a:lnTo>
                      <a:pt x="102546" y="242297"/>
                    </a:lnTo>
                    <a:lnTo>
                      <a:pt x="107156" y="241268"/>
                    </a:lnTo>
                    <a:lnTo>
                      <a:pt x="110890" y="239268"/>
                    </a:lnTo>
                    <a:lnTo>
                      <a:pt x="112681" y="233896"/>
                    </a:lnTo>
                    <a:lnTo>
                      <a:pt x="112681" y="233877"/>
                    </a:lnTo>
                    <a:lnTo>
                      <a:pt x="112614" y="233848"/>
                    </a:lnTo>
                    <a:lnTo>
                      <a:pt x="112614" y="233820"/>
                    </a:lnTo>
                    <a:lnTo>
                      <a:pt x="107690" y="227600"/>
                    </a:lnTo>
                    <a:lnTo>
                      <a:pt x="106290" y="220123"/>
                    </a:lnTo>
                    <a:lnTo>
                      <a:pt x="105737" y="212293"/>
                    </a:lnTo>
                    <a:lnTo>
                      <a:pt x="102984" y="204892"/>
                    </a:lnTo>
                    <a:lnTo>
                      <a:pt x="98098" y="200768"/>
                    </a:lnTo>
                    <a:lnTo>
                      <a:pt x="84668" y="192624"/>
                    </a:lnTo>
                    <a:lnTo>
                      <a:pt x="79696" y="186071"/>
                    </a:lnTo>
                    <a:lnTo>
                      <a:pt x="71247" y="162306"/>
                    </a:lnTo>
                    <a:lnTo>
                      <a:pt x="70180" y="156658"/>
                    </a:lnTo>
                    <a:lnTo>
                      <a:pt x="72666" y="149438"/>
                    </a:lnTo>
                    <a:lnTo>
                      <a:pt x="76657" y="147695"/>
                    </a:lnTo>
                    <a:lnTo>
                      <a:pt x="81582" y="149114"/>
                    </a:lnTo>
                    <a:lnTo>
                      <a:pt x="102184" y="159801"/>
                    </a:lnTo>
                    <a:lnTo>
                      <a:pt x="110357" y="162582"/>
                    </a:lnTo>
                    <a:lnTo>
                      <a:pt x="119158" y="161239"/>
                    </a:lnTo>
                    <a:lnTo>
                      <a:pt x="122587" y="158439"/>
                    </a:lnTo>
                    <a:lnTo>
                      <a:pt x="125701" y="151638"/>
                    </a:lnTo>
                    <a:lnTo>
                      <a:pt x="128616" y="148657"/>
                    </a:lnTo>
                    <a:lnTo>
                      <a:pt x="130797" y="146371"/>
                    </a:lnTo>
                    <a:lnTo>
                      <a:pt x="140180" y="146237"/>
                    </a:lnTo>
                    <a:lnTo>
                      <a:pt x="158239" y="141294"/>
                    </a:lnTo>
                    <a:lnTo>
                      <a:pt x="170593" y="137903"/>
                    </a:lnTo>
                    <a:lnTo>
                      <a:pt x="176260" y="142846"/>
                    </a:lnTo>
                    <a:lnTo>
                      <a:pt x="191233" y="147999"/>
                    </a:lnTo>
                    <a:lnTo>
                      <a:pt x="199072" y="161239"/>
                    </a:lnTo>
                    <a:lnTo>
                      <a:pt x="219085" y="148400"/>
                    </a:lnTo>
                    <a:lnTo>
                      <a:pt x="226886" y="146371"/>
                    </a:lnTo>
                    <a:lnTo>
                      <a:pt x="235496" y="147371"/>
                    </a:lnTo>
                    <a:lnTo>
                      <a:pt x="240516" y="151219"/>
                    </a:lnTo>
                    <a:lnTo>
                      <a:pt x="244602" y="156886"/>
                    </a:lnTo>
                    <a:lnTo>
                      <a:pt x="250670" y="163078"/>
                    </a:lnTo>
                    <a:lnTo>
                      <a:pt x="254270" y="165383"/>
                    </a:lnTo>
                    <a:lnTo>
                      <a:pt x="265147" y="170221"/>
                    </a:lnTo>
                    <a:lnTo>
                      <a:pt x="289522" y="184975"/>
                    </a:lnTo>
                    <a:lnTo>
                      <a:pt x="296799" y="186538"/>
                    </a:lnTo>
                    <a:lnTo>
                      <a:pt x="306839" y="185375"/>
                    </a:lnTo>
                    <a:lnTo>
                      <a:pt x="310563" y="183775"/>
                    </a:lnTo>
                    <a:lnTo>
                      <a:pt x="317183" y="179279"/>
                    </a:lnTo>
                    <a:lnTo>
                      <a:pt x="321040" y="178032"/>
                    </a:lnTo>
                    <a:lnTo>
                      <a:pt x="324717" y="178984"/>
                    </a:lnTo>
                    <a:lnTo>
                      <a:pt x="332089" y="183299"/>
                    </a:lnTo>
                    <a:lnTo>
                      <a:pt x="336080" y="182870"/>
                    </a:lnTo>
                    <a:lnTo>
                      <a:pt x="339862" y="178013"/>
                    </a:lnTo>
                    <a:lnTo>
                      <a:pt x="353482" y="141580"/>
                    </a:lnTo>
                    <a:lnTo>
                      <a:pt x="357035" y="135522"/>
                    </a:lnTo>
                    <a:lnTo>
                      <a:pt x="362588" y="129388"/>
                    </a:lnTo>
                    <a:lnTo>
                      <a:pt x="369332" y="124463"/>
                    </a:lnTo>
                    <a:lnTo>
                      <a:pt x="374704" y="122996"/>
                    </a:lnTo>
                    <a:lnTo>
                      <a:pt x="380543" y="122311"/>
                    </a:lnTo>
                    <a:lnTo>
                      <a:pt x="388696" y="119805"/>
                    </a:lnTo>
                    <a:lnTo>
                      <a:pt x="398993" y="110300"/>
                    </a:lnTo>
                    <a:lnTo>
                      <a:pt x="409518" y="105537"/>
                    </a:lnTo>
                    <a:lnTo>
                      <a:pt x="418014" y="99174"/>
                    </a:lnTo>
                    <a:lnTo>
                      <a:pt x="422348" y="84782"/>
                    </a:lnTo>
                    <a:lnTo>
                      <a:pt x="423110" y="77210"/>
                    </a:lnTo>
                    <a:lnTo>
                      <a:pt x="423005" y="73057"/>
                    </a:lnTo>
                    <a:lnTo>
                      <a:pt x="419833" y="70504"/>
                    </a:lnTo>
                    <a:lnTo>
                      <a:pt x="411690" y="67770"/>
                    </a:lnTo>
                    <a:lnTo>
                      <a:pt x="398993" y="66951"/>
                    </a:lnTo>
                    <a:lnTo>
                      <a:pt x="396764" y="64418"/>
                    </a:lnTo>
                    <a:lnTo>
                      <a:pt x="399460" y="55969"/>
                    </a:lnTo>
                    <a:lnTo>
                      <a:pt x="407556" y="45644"/>
                    </a:lnTo>
                    <a:lnTo>
                      <a:pt x="431035" y="31585"/>
                    </a:lnTo>
                    <a:lnTo>
                      <a:pt x="440741" y="24117"/>
                    </a:lnTo>
                    <a:lnTo>
                      <a:pt x="444713" y="17755"/>
                    </a:lnTo>
                    <a:lnTo>
                      <a:pt x="445513" y="13821"/>
                    </a:lnTo>
                    <a:lnTo>
                      <a:pt x="447570" y="11582"/>
                    </a:lnTo>
                    <a:lnTo>
                      <a:pt x="455771" y="10277"/>
                    </a:lnTo>
                    <a:lnTo>
                      <a:pt x="468468" y="11763"/>
                    </a:lnTo>
                    <a:lnTo>
                      <a:pt x="474145" y="10887"/>
                    </a:lnTo>
                    <a:lnTo>
                      <a:pt x="478441" y="7144"/>
                    </a:lnTo>
                    <a:lnTo>
                      <a:pt x="485842" y="8954"/>
                    </a:lnTo>
                    <a:lnTo>
                      <a:pt x="507968" y="17497"/>
                    </a:lnTo>
                    <a:lnTo>
                      <a:pt x="528819" y="30375"/>
                    </a:lnTo>
                    <a:lnTo>
                      <a:pt x="541487" y="35290"/>
                    </a:lnTo>
                    <a:lnTo>
                      <a:pt x="566957" y="42539"/>
                    </a:lnTo>
                    <a:lnTo>
                      <a:pt x="574415" y="47273"/>
                    </a:lnTo>
                    <a:lnTo>
                      <a:pt x="578891" y="53473"/>
                    </a:lnTo>
                    <a:lnTo>
                      <a:pt x="578891" y="59312"/>
                    </a:lnTo>
                    <a:lnTo>
                      <a:pt x="575881" y="65103"/>
                    </a:lnTo>
                    <a:lnTo>
                      <a:pt x="565223" y="76200"/>
                    </a:lnTo>
                    <a:lnTo>
                      <a:pt x="561880" y="82439"/>
                    </a:lnTo>
                    <a:lnTo>
                      <a:pt x="560223" y="89945"/>
                    </a:lnTo>
                    <a:lnTo>
                      <a:pt x="561137" y="101032"/>
                    </a:lnTo>
                    <a:lnTo>
                      <a:pt x="564756" y="114243"/>
                    </a:lnTo>
                    <a:lnTo>
                      <a:pt x="573957" y="134245"/>
                    </a:lnTo>
                    <a:lnTo>
                      <a:pt x="583425" y="146333"/>
                    </a:lnTo>
                    <a:lnTo>
                      <a:pt x="608019" y="168564"/>
                    </a:lnTo>
                    <a:lnTo>
                      <a:pt x="614401" y="177136"/>
                    </a:lnTo>
                    <a:lnTo>
                      <a:pt x="618001" y="186804"/>
                    </a:lnTo>
                    <a:lnTo>
                      <a:pt x="618868" y="196263"/>
                    </a:lnTo>
                    <a:lnTo>
                      <a:pt x="618001" y="215065"/>
                    </a:lnTo>
                    <a:lnTo>
                      <a:pt x="618468" y="222990"/>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2" name="Freeform: Shape 41">
                <a:extLst>
                  <a:ext uri="{FF2B5EF4-FFF2-40B4-BE49-F238E27FC236}">
                    <a16:creationId xmlns="" xmlns:a16="http://schemas.microsoft.com/office/drawing/2014/main" id="{BD5F921C-7031-4332-B067-3D2BFFC2E836}"/>
                  </a:ext>
                </a:extLst>
              </p:cNvPr>
              <p:cNvSpPr/>
              <p:nvPr/>
            </p:nvSpPr>
            <p:spPr>
              <a:xfrm>
                <a:off x="6701289" y="6156503"/>
                <a:ext cx="790575" cy="733425"/>
              </a:xfrm>
              <a:custGeom>
                <a:avLst/>
                <a:gdLst>
                  <a:gd name="connsiteX0" fmla="*/ 622659 w 790575"/>
                  <a:gd name="connsiteY0" fmla="*/ 180204 h 733425"/>
                  <a:gd name="connsiteX1" fmla="*/ 650377 w 790575"/>
                  <a:gd name="connsiteY1" fmla="*/ 224543 h 733425"/>
                  <a:gd name="connsiteX2" fmla="*/ 656301 w 790575"/>
                  <a:gd name="connsiteY2" fmla="*/ 231286 h 733425"/>
                  <a:gd name="connsiteX3" fmla="*/ 665121 w 790575"/>
                  <a:gd name="connsiteY3" fmla="*/ 238335 h 733425"/>
                  <a:gd name="connsiteX4" fmla="*/ 690029 w 790575"/>
                  <a:gd name="connsiteY4" fmla="*/ 254194 h 733425"/>
                  <a:gd name="connsiteX5" fmla="*/ 708889 w 790575"/>
                  <a:gd name="connsiteY5" fmla="*/ 263604 h 733425"/>
                  <a:gd name="connsiteX6" fmla="*/ 719366 w 790575"/>
                  <a:gd name="connsiteY6" fmla="*/ 267091 h 733425"/>
                  <a:gd name="connsiteX7" fmla="*/ 754885 w 790575"/>
                  <a:gd name="connsiteY7" fmla="*/ 275330 h 733425"/>
                  <a:gd name="connsiteX8" fmla="*/ 784346 w 790575"/>
                  <a:gd name="connsiteY8" fmla="*/ 287531 h 733425"/>
                  <a:gd name="connsiteX9" fmla="*/ 755609 w 790575"/>
                  <a:gd name="connsiteY9" fmla="*/ 312715 h 733425"/>
                  <a:gd name="connsiteX10" fmla="*/ 752142 w 790575"/>
                  <a:gd name="connsiteY10" fmla="*/ 314687 h 733425"/>
                  <a:gd name="connsiteX11" fmla="*/ 748170 w 790575"/>
                  <a:gd name="connsiteY11" fmla="*/ 315582 h 733425"/>
                  <a:gd name="connsiteX12" fmla="*/ 739340 w 790575"/>
                  <a:gd name="connsiteY12" fmla="*/ 315526 h 733425"/>
                  <a:gd name="connsiteX13" fmla="*/ 735273 w 790575"/>
                  <a:gd name="connsiteY13" fmla="*/ 315925 h 733425"/>
                  <a:gd name="connsiteX14" fmla="*/ 731949 w 790575"/>
                  <a:gd name="connsiteY14" fmla="*/ 316992 h 733425"/>
                  <a:gd name="connsiteX15" fmla="*/ 728291 w 790575"/>
                  <a:gd name="connsiteY15" fmla="*/ 318897 h 733425"/>
                  <a:gd name="connsiteX16" fmla="*/ 724624 w 790575"/>
                  <a:gd name="connsiteY16" fmla="*/ 323993 h 733425"/>
                  <a:gd name="connsiteX17" fmla="*/ 720757 w 790575"/>
                  <a:gd name="connsiteY17" fmla="*/ 332032 h 733425"/>
                  <a:gd name="connsiteX18" fmla="*/ 714480 w 790575"/>
                  <a:gd name="connsiteY18" fmla="*/ 350539 h 733425"/>
                  <a:gd name="connsiteX19" fmla="*/ 713947 w 790575"/>
                  <a:gd name="connsiteY19" fmla="*/ 359283 h 733425"/>
                  <a:gd name="connsiteX20" fmla="*/ 714718 w 790575"/>
                  <a:gd name="connsiteY20" fmla="*/ 365798 h 733425"/>
                  <a:gd name="connsiteX21" fmla="*/ 716471 w 790575"/>
                  <a:gd name="connsiteY21" fmla="*/ 369437 h 733425"/>
                  <a:gd name="connsiteX22" fmla="*/ 716347 w 790575"/>
                  <a:gd name="connsiteY22" fmla="*/ 374275 h 733425"/>
                  <a:gd name="connsiteX23" fmla="*/ 714623 w 790575"/>
                  <a:gd name="connsiteY23" fmla="*/ 380629 h 733425"/>
                  <a:gd name="connsiteX24" fmla="*/ 710213 w 790575"/>
                  <a:gd name="connsiteY24" fmla="*/ 390783 h 733425"/>
                  <a:gd name="connsiteX25" fmla="*/ 705822 w 790575"/>
                  <a:gd name="connsiteY25" fmla="*/ 405460 h 733425"/>
                  <a:gd name="connsiteX26" fmla="*/ 703031 w 790575"/>
                  <a:gd name="connsiteY26" fmla="*/ 409547 h 733425"/>
                  <a:gd name="connsiteX27" fmla="*/ 697440 w 790575"/>
                  <a:gd name="connsiteY27" fmla="*/ 411756 h 733425"/>
                  <a:gd name="connsiteX28" fmla="*/ 692153 w 790575"/>
                  <a:gd name="connsiteY28" fmla="*/ 410366 h 733425"/>
                  <a:gd name="connsiteX29" fmla="*/ 676704 w 790575"/>
                  <a:gd name="connsiteY29" fmla="*/ 401717 h 733425"/>
                  <a:gd name="connsiteX30" fmla="*/ 672379 w 790575"/>
                  <a:gd name="connsiteY30" fmla="*/ 400260 h 733425"/>
                  <a:gd name="connsiteX31" fmla="*/ 668046 w 790575"/>
                  <a:gd name="connsiteY31" fmla="*/ 400060 h 733425"/>
                  <a:gd name="connsiteX32" fmla="*/ 663502 w 790575"/>
                  <a:gd name="connsiteY32" fmla="*/ 400784 h 733425"/>
                  <a:gd name="connsiteX33" fmla="*/ 658844 w 790575"/>
                  <a:gd name="connsiteY33" fmla="*/ 402565 h 733425"/>
                  <a:gd name="connsiteX34" fmla="*/ 651091 w 790575"/>
                  <a:gd name="connsiteY34" fmla="*/ 406679 h 733425"/>
                  <a:gd name="connsiteX35" fmla="*/ 647843 w 790575"/>
                  <a:gd name="connsiteY35" fmla="*/ 407508 h 733425"/>
                  <a:gd name="connsiteX36" fmla="*/ 645052 w 790575"/>
                  <a:gd name="connsiteY36" fmla="*/ 407527 h 733425"/>
                  <a:gd name="connsiteX37" fmla="*/ 635508 w 790575"/>
                  <a:gd name="connsiteY37" fmla="*/ 405594 h 733425"/>
                  <a:gd name="connsiteX38" fmla="*/ 632193 w 790575"/>
                  <a:gd name="connsiteY38" fmla="*/ 405879 h 733425"/>
                  <a:gd name="connsiteX39" fmla="*/ 629431 w 790575"/>
                  <a:gd name="connsiteY39" fmla="*/ 408089 h 733425"/>
                  <a:gd name="connsiteX40" fmla="*/ 627107 w 790575"/>
                  <a:gd name="connsiteY40" fmla="*/ 412404 h 733425"/>
                  <a:gd name="connsiteX41" fmla="*/ 625183 w 790575"/>
                  <a:gd name="connsiteY41" fmla="*/ 421424 h 733425"/>
                  <a:gd name="connsiteX42" fmla="*/ 624250 w 790575"/>
                  <a:gd name="connsiteY42" fmla="*/ 437302 h 733425"/>
                  <a:gd name="connsiteX43" fmla="*/ 625869 w 790575"/>
                  <a:gd name="connsiteY43" fmla="*/ 456305 h 733425"/>
                  <a:gd name="connsiteX44" fmla="*/ 631508 w 790575"/>
                  <a:gd name="connsiteY44" fmla="*/ 485384 h 733425"/>
                  <a:gd name="connsiteX45" fmla="*/ 613239 w 790575"/>
                  <a:gd name="connsiteY45" fmla="*/ 496119 h 733425"/>
                  <a:gd name="connsiteX46" fmla="*/ 606505 w 790575"/>
                  <a:gd name="connsiteY46" fmla="*/ 497977 h 733425"/>
                  <a:gd name="connsiteX47" fmla="*/ 598046 w 790575"/>
                  <a:gd name="connsiteY47" fmla="*/ 499282 h 733425"/>
                  <a:gd name="connsiteX48" fmla="*/ 590465 w 790575"/>
                  <a:gd name="connsiteY48" fmla="*/ 497900 h 733425"/>
                  <a:gd name="connsiteX49" fmla="*/ 569186 w 790575"/>
                  <a:gd name="connsiteY49" fmla="*/ 488861 h 733425"/>
                  <a:gd name="connsiteX50" fmla="*/ 560337 w 790575"/>
                  <a:gd name="connsiteY50" fmla="*/ 486585 h 733425"/>
                  <a:gd name="connsiteX51" fmla="*/ 553326 w 790575"/>
                  <a:gd name="connsiteY51" fmla="*/ 487347 h 733425"/>
                  <a:gd name="connsiteX52" fmla="*/ 546821 w 790575"/>
                  <a:gd name="connsiteY52" fmla="*/ 489947 h 733425"/>
                  <a:gd name="connsiteX53" fmla="*/ 521827 w 790575"/>
                  <a:gd name="connsiteY53" fmla="*/ 511388 h 733425"/>
                  <a:gd name="connsiteX54" fmla="*/ 514541 w 790575"/>
                  <a:gd name="connsiteY54" fmla="*/ 515121 h 733425"/>
                  <a:gd name="connsiteX55" fmla="*/ 506940 w 790575"/>
                  <a:gd name="connsiteY55" fmla="*/ 515827 h 733425"/>
                  <a:gd name="connsiteX56" fmla="*/ 488871 w 790575"/>
                  <a:gd name="connsiteY56" fmla="*/ 512655 h 733425"/>
                  <a:gd name="connsiteX57" fmla="*/ 483299 w 790575"/>
                  <a:gd name="connsiteY57" fmla="*/ 513293 h 733425"/>
                  <a:gd name="connsiteX58" fmla="*/ 477355 w 790575"/>
                  <a:gd name="connsiteY58" fmla="*/ 516284 h 733425"/>
                  <a:gd name="connsiteX59" fmla="*/ 470764 w 790575"/>
                  <a:gd name="connsiteY59" fmla="*/ 521122 h 733425"/>
                  <a:gd name="connsiteX60" fmla="*/ 457905 w 790575"/>
                  <a:gd name="connsiteY60" fmla="*/ 527609 h 733425"/>
                  <a:gd name="connsiteX61" fmla="*/ 451542 w 790575"/>
                  <a:gd name="connsiteY61" fmla="*/ 531772 h 733425"/>
                  <a:gd name="connsiteX62" fmla="*/ 447808 w 790575"/>
                  <a:gd name="connsiteY62" fmla="*/ 535781 h 733425"/>
                  <a:gd name="connsiteX63" fmla="*/ 446618 w 790575"/>
                  <a:gd name="connsiteY63" fmla="*/ 539505 h 733425"/>
                  <a:gd name="connsiteX64" fmla="*/ 445475 w 790575"/>
                  <a:gd name="connsiteY64" fmla="*/ 546707 h 733425"/>
                  <a:gd name="connsiteX65" fmla="*/ 442951 w 790575"/>
                  <a:gd name="connsiteY65" fmla="*/ 549536 h 733425"/>
                  <a:gd name="connsiteX66" fmla="*/ 440217 w 790575"/>
                  <a:gd name="connsiteY66" fmla="*/ 550088 h 733425"/>
                  <a:gd name="connsiteX67" fmla="*/ 437636 w 790575"/>
                  <a:gd name="connsiteY67" fmla="*/ 549288 h 733425"/>
                  <a:gd name="connsiteX68" fmla="*/ 434302 w 790575"/>
                  <a:gd name="connsiteY68" fmla="*/ 547564 h 733425"/>
                  <a:gd name="connsiteX69" fmla="*/ 430168 w 790575"/>
                  <a:gd name="connsiteY69" fmla="*/ 546402 h 733425"/>
                  <a:gd name="connsiteX70" fmla="*/ 421024 w 790575"/>
                  <a:gd name="connsiteY70" fmla="*/ 545992 h 733425"/>
                  <a:gd name="connsiteX71" fmla="*/ 408708 w 790575"/>
                  <a:gd name="connsiteY71" fmla="*/ 543144 h 733425"/>
                  <a:gd name="connsiteX72" fmla="*/ 402498 w 790575"/>
                  <a:gd name="connsiteY72" fmla="*/ 543306 h 733425"/>
                  <a:gd name="connsiteX73" fmla="*/ 398288 w 790575"/>
                  <a:gd name="connsiteY73" fmla="*/ 545097 h 733425"/>
                  <a:gd name="connsiteX74" fmla="*/ 393773 w 790575"/>
                  <a:gd name="connsiteY74" fmla="*/ 548564 h 733425"/>
                  <a:gd name="connsiteX75" fmla="*/ 389306 w 790575"/>
                  <a:gd name="connsiteY75" fmla="*/ 551802 h 733425"/>
                  <a:gd name="connsiteX76" fmla="*/ 387763 w 790575"/>
                  <a:gd name="connsiteY76" fmla="*/ 555517 h 733425"/>
                  <a:gd name="connsiteX77" fmla="*/ 379543 w 790575"/>
                  <a:gd name="connsiteY77" fmla="*/ 556889 h 733425"/>
                  <a:gd name="connsiteX78" fmla="*/ 361922 w 790575"/>
                  <a:gd name="connsiteY78" fmla="*/ 554279 h 733425"/>
                  <a:gd name="connsiteX79" fmla="*/ 354892 w 790575"/>
                  <a:gd name="connsiteY79" fmla="*/ 557470 h 733425"/>
                  <a:gd name="connsiteX80" fmla="*/ 349348 w 790575"/>
                  <a:gd name="connsiteY80" fmla="*/ 562242 h 733425"/>
                  <a:gd name="connsiteX81" fmla="*/ 344881 w 790575"/>
                  <a:gd name="connsiteY81" fmla="*/ 565328 h 733425"/>
                  <a:gd name="connsiteX82" fmla="*/ 341129 w 790575"/>
                  <a:gd name="connsiteY82" fmla="*/ 563280 h 733425"/>
                  <a:gd name="connsiteX83" fmla="*/ 338214 w 790575"/>
                  <a:gd name="connsiteY83" fmla="*/ 563280 h 733425"/>
                  <a:gd name="connsiteX84" fmla="*/ 336956 w 790575"/>
                  <a:gd name="connsiteY84" fmla="*/ 568395 h 733425"/>
                  <a:gd name="connsiteX85" fmla="*/ 333118 w 790575"/>
                  <a:gd name="connsiteY85" fmla="*/ 578377 h 733425"/>
                  <a:gd name="connsiteX86" fmla="*/ 332318 w 790575"/>
                  <a:gd name="connsiteY86" fmla="*/ 582921 h 733425"/>
                  <a:gd name="connsiteX87" fmla="*/ 332232 w 790575"/>
                  <a:gd name="connsiteY87" fmla="*/ 588931 h 733425"/>
                  <a:gd name="connsiteX88" fmla="*/ 332604 w 790575"/>
                  <a:gd name="connsiteY88" fmla="*/ 590102 h 733425"/>
                  <a:gd name="connsiteX89" fmla="*/ 334271 w 790575"/>
                  <a:gd name="connsiteY89" fmla="*/ 590341 h 733425"/>
                  <a:gd name="connsiteX90" fmla="*/ 338214 w 790575"/>
                  <a:gd name="connsiteY90" fmla="*/ 593522 h 733425"/>
                  <a:gd name="connsiteX91" fmla="*/ 342176 w 790575"/>
                  <a:gd name="connsiteY91" fmla="*/ 596827 h 733425"/>
                  <a:gd name="connsiteX92" fmla="*/ 344881 w 790575"/>
                  <a:gd name="connsiteY92" fmla="*/ 598284 h 733425"/>
                  <a:gd name="connsiteX93" fmla="*/ 346501 w 790575"/>
                  <a:gd name="connsiteY93" fmla="*/ 600780 h 733425"/>
                  <a:gd name="connsiteX94" fmla="*/ 347453 w 790575"/>
                  <a:gd name="connsiteY94" fmla="*/ 611857 h 733425"/>
                  <a:gd name="connsiteX95" fmla="*/ 348730 w 790575"/>
                  <a:gd name="connsiteY95" fmla="*/ 615086 h 733425"/>
                  <a:gd name="connsiteX96" fmla="*/ 352863 w 790575"/>
                  <a:gd name="connsiteY96" fmla="*/ 620526 h 733425"/>
                  <a:gd name="connsiteX97" fmla="*/ 363160 w 790575"/>
                  <a:gd name="connsiteY97" fmla="*/ 630898 h 733425"/>
                  <a:gd name="connsiteX98" fmla="*/ 364836 w 790575"/>
                  <a:gd name="connsiteY98" fmla="*/ 634165 h 733425"/>
                  <a:gd name="connsiteX99" fmla="*/ 366379 w 790575"/>
                  <a:gd name="connsiteY99" fmla="*/ 638937 h 733425"/>
                  <a:gd name="connsiteX100" fmla="*/ 369884 w 790575"/>
                  <a:gd name="connsiteY100" fmla="*/ 641242 h 733425"/>
                  <a:gd name="connsiteX101" fmla="*/ 373828 w 790575"/>
                  <a:gd name="connsiteY101" fmla="*/ 642652 h 733425"/>
                  <a:gd name="connsiteX102" fmla="*/ 376571 w 790575"/>
                  <a:gd name="connsiteY102" fmla="*/ 644766 h 733425"/>
                  <a:gd name="connsiteX103" fmla="*/ 378686 w 790575"/>
                  <a:gd name="connsiteY103" fmla="*/ 652586 h 733425"/>
                  <a:gd name="connsiteX104" fmla="*/ 376276 w 790575"/>
                  <a:gd name="connsiteY104" fmla="*/ 664140 h 733425"/>
                  <a:gd name="connsiteX105" fmla="*/ 377104 w 790575"/>
                  <a:gd name="connsiteY105" fmla="*/ 671817 h 733425"/>
                  <a:gd name="connsiteX106" fmla="*/ 372961 w 790575"/>
                  <a:gd name="connsiteY106" fmla="*/ 684152 h 733425"/>
                  <a:gd name="connsiteX107" fmla="*/ 364579 w 790575"/>
                  <a:gd name="connsiteY107" fmla="*/ 696839 h 733425"/>
                  <a:gd name="connsiteX108" fmla="*/ 349310 w 790575"/>
                  <a:gd name="connsiteY108" fmla="*/ 712451 h 733425"/>
                  <a:gd name="connsiteX109" fmla="*/ 342443 w 790575"/>
                  <a:gd name="connsiteY109" fmla="*/ 717880 h 733425"/>
                  <a:gd name="connsiteX110" fmla="*/ 337919 w 790575"/>
                  <a:gd name="connsiteY110" fmla="*/ 719614 h 733425"/>
                  <a:gd name="connsiteX111" fmla="*/ 335718 w 790575"/>
                  <a:gd name="connsiteY111" fmla="*/ 717947 h 733425"/>
                  <a:gd name="connsiteX112" fmla="*/ 333118 w 790575"/>
                  <a:gd name="connsiteY112" fmla="*/ 715566 h 733425"/>
                  <a:gd name="connsiteX113" fmla="*/ 331508 w 790575"/>
                  <a:gd name="connsiteY113" fmla="*/ 712984 h 733425"/>
                  <a:gd name="connsiteX114" fmla="*/ 329384 w 790575"/>
                  <a:gd name="connsiteY114" fmla="*/ 710336 h 733425"/>
                  <a:gd name="connsiteX115" fmla="*/ 326241 w 790575"/>
                  <a:gd name="connsiteY115" fmla="*/ 708441 h 733425"/>
                  <a:gd name="connsiteX116" fmla="*/ 321526 w 790575"/>
                  <a:gd name="connsiteY116" fmla="*/ 707813 h 733425"/>
                  <a:gd name="connsiteX117" fmla="*/ 307267 w 790575"/>
                  <a:gd name="connsiteY117" fmla="*/ 710060 h 733425"/>
                  <a:gd name="connsiteX118" fmla="*/ 302257 w 790575"/>
                  <a:gd name="connsiteY118" fmla="*/ 709289 h 733425"/>
                  <a:gd name="connsiteX119" fmla="*/ 299114 w 790575"/>
                  <a:gd name="connsiteY119" fmla="*/ 706374 h 733425"/>
                  <a:gd name="connsiteX120" fmla="*/ 297237 w 790575"/>
                  <a:gd name="connsiteY120" fmla="*/ 701802 h 733425"/>
                  <a:gd name="connsiteX121" fmla="*/ 296799 w 790575"/>
                  <a:gd name="connsiteY121" fmla="*/ 696259 h 733425"/>
                  <a:gd name="connsiteX122" fmla="*/ 297199 w 790575"/>
                  <a:gd name="connsiteY122" fmla="*/ 691410 h 733425"/>
                  <a:gd name="connsiteX123" fmla="*/ 296990 w 790575"/>
                  <a:gd name="connsiteY123" fmla="*/ 687201 h 733425"/>
                  <a:gd name="connsiteX124" fmla="*/ 295608 w 790575"/>
                  <a:gd name="connsiteY124" fmla="*/ 683695 h 733425"/>
                  <a:gd name="connsiteX125" fmla="*/ 292999 w 790575"/>
                  <a:gd name="connsiteY125" fmla="*/ 681009 h 733425"/>
                  <a:gd name="connsiteX126" fmla="*/ 289341 w 790575"/>
                  <a:gd name="connsiteY126" fmla="*/ 679171 h 733425"/>
                  <a:gd name="connsiteX127" fmla="*/ 284883 w 790575"/>
                  <a:gd name="connsiteY127" fmla="*/ 678247 h 733425"/>
                  <a:gd name="connsiteX128" fmla="*/ 280559 w 790575"/>
                  <a:gd name="connsiteY128" fmla="*/ 678456 h 733425"/>
                  <a:gd name="connsiteX129" fmla="*/ 268072 w 790575"/>
                  <a:gd name="connsiteY129" fmla="*/ 680438 h 733425"/>
                  <a:gd name="connsiteX130" fmla="*/ 261547 w 790575"/>
                  <a:gd name="connsiteY130" fmla="*/ 682400 h 733425"/>
                  <a:gd name="connsiteX131" fmla="*/ 246860 w 790575"/>
                  <a:gd name="connsiteY131" fmla="*/ 684838 h 733425"/>
                  <a:gd name="connsiteX132" fmla="*/ 243802 w 790575"/>
                  <a:gd name="connsiteY132" fmla="*/ 684952 h 733425"/>
                  <a:gd name="connsiteX133" fmla="*/ 240745 w 790575"/>
                  <a:gd name="connsiteY133" fmla="*/ 684372 h 733425"/>
                  <a:gd name="connsiteX134" fmla="*/ 237801 w 790575"/>
                  <a:gd name="connsiteY134" fmla="*/ 682676 h 733425"/>
                  <a:gd name="connsiteX135" fmla="*/ 232420 w 790575"/>
                  <a:gd name="connsiteY135" fmla="*/ 678799 h 733425"/>
                  <a:gd name="connsiteX136" fmla="*/ 231096 w 790575"/>
                  <a:gd name="connsiteY136" fmla="*/ 677456 h 733425"/>
                  <a:gd name="connsiteX137" fmla="*/ 229819 w 790575"/>
                  <a:gd name="connsiteY137" fmla="*/ 675713 h 733425"/>
                  <a:gd name="connsiteX138" fmla="*/ 228733 w 790575"/>
                  <a:gd name="connsiteY138" fmla="*/ 673408 h 733425"/>
                  <a:gd name="connsiteX139" fmla="*/ 228152 w 790575"/>
                  <a:gd name="connsiteY139" fmla="*/ 670684 h 733425"/>
                  <a:gd name="connsiteX140" fmla="*/ 227409 w 790575"/>
                  <a:gd name="connsiteY140" fmla="*/ 664197 h 733425"/>
                  <a:gd name="connsiteX141" fmla="*/ 226819 w 790575"/>
                  <a:gd name="connsiteY141" fmla="*/ 661931 h 733425"/>
                  <a:gd name="connsiteX142" fmla="*/ 225352 w 790575"/>
                  <a:gd name="connsiteY142" fmla="*/ 659787 h 733425"/>
                  <a:gd name="connsiteX143" fmla="*/ 222218 w 790575"/>
                  <a:gd name="connsiteY143" fmla="*/ 658626 h 733425"/>
                  <a:gd name="connsiteX144" fmla="*/ 217827 w 790575"/>
                  <a:gd name="connsiteY144" fmla="*/ 658187 h 733425"/>
                  <a:gd name="connsiteX145" fmla="*/ 210807 w 790575"/>
                  <a:gd name="connsiteY145" fmla="*/ 659378 h 733425"/>
                  <a:gd name="connsiteX146" fmla="*/ 206940 w 790575"/>
                  <a:gd name="connsiteY146" fmla="*/ 661102 h 733425"/>
                  <a:gd name="connsiteX147" fmla="*/ 204549 w 790575"/>
                  <a:gd name="connsiteY147" fmla="*/ 663683 h 733425"/>
                  <a:gd name="connsiteX148" fmla="*/ 202140 w 790575"/>
                  <a:gd name="connsiteY148" fmla="*/ 670160 h 733425"/>
                  <a:gd name="connsiteX149" fmla="*/ 199549 w 790575"/>
                  <a:gd name="connsiteY149" fmla="*/ 674208 h 733425"/>
                  <a:gd name="connsiteX150" fmla="*/ 176489 w 790575"/>
                  <a:gd name="connsiteY150" fmla="*/ 695154 h 733425"/>
                  <a:gd name="connsiteX151" fmla="*/ 151305 w 790575"/>
                  <a:gd name="connsiteY151" fmla="*/ 712061 h 733425"/>
                  <a:gd name="connsiteX152" fmla="*/ 145437 w 790575"/>
                  <a:gd name="connsiteY152" fmla="*/ 714061 h 733425"/>
                  <a:gd name="connsiteX153" fmla="*/ 132226 w 790575"/>
                  <a:gd name="connsiteY153" fmla="*/ 715880 h 733425"/>
                  <a:gd name="connsiteX154" fmla="*/ 124978 w 790575"/>
                  <a:gd name="connsiteY154" fmla="*/ 718090 h 733425"/>
                  <a:gd name="connsiteX155" fmla="*/ 119653 w 790575"/>
                  <a:gd name="connsiteY155" fmla="*/ 721595 h 733425"/>
                  <a:gd name="connsiteX156" fmla="*/ 113910 w 790575"/>
                  <a:gd name="connsiteY156" fmla="*/ 726262 h 733425"/>
                  <a:gd name="connsiteX157" fmla="*/ 109109 w 790575"/>
                  <a:gd name="connsiteY157" fmla="*/ 728472 h 733425"/>
                  <a:gd name="connsiteX158" fmla="*/ 99784 w 790575"/>
                  <a:gd name="connsiteY158" fmla="*/ 730682 h 733425"/>
                  <a:gd name="connsiteX159" fmla="*/ 94526 w 790575"/>
                  <a:gd name="connsiteY159" fmla="*/ 731101 h 733425"/>
                  <a:gd name="connsiteX160" fmla="*/ 89954 w 790575"/>
                  <a:gd name="connsiteY160" fmla="*/ 730844 h 733425"/>
                  <a:gd name="connsiteX161" fmla="*/ 76991 w 790575"/>
                  <a:gd name="connsiteY161" fmla="*/ 727472 h 733425"/>
                  <a:gd name="connsiteX162" fmla="*/ 81249 w 790575"/>
                  <a:gd name="connsiteY162" fmla="*/ 712727 h 733425"/>
                  <a:gd name="connsiteX163" fmla="*/ 81182 w 790575"/>
                  <a:gd name="connsiteY163" fmla="*/ 707393 h 733425"/>
                  <a:gd name="connsiteX164" fmla="*/ 79639 w 790575"/>
                  <a:gd name="connsiteY164" fmla="*/ 703107 h 733425"/>
                  <a:gd name="connsiteX165" fmla="*/ 75981 w 790575"/>
                  <a:gd name="connsiteY165" fmla="*/ 697849 h 733425"/>
                  <a:gd name="connsiteX166" fmla="*/ 72571 w 790575"/>
                  <a:gd name="connsiteY166" fmla="*/ 691649 h 733425"/>
                  <a:gd name="connsiteX167" fmla="*/ 69866 w 790575"/>
                  <a:gd name="connsiteY167" fmla="*/ 684124 h 733425"/>
                  <a:gd name="connsiteX168" fmla="*/ 66923 w 790575"/>
                  <a:gd name="connsiteY168" fmla="*/ 664036 h 733425"/>
                  <a:gd name="connsiteX169" fmla="*/ 63770 w 790575"/>
                  <a:gd name="connsiteY169" fmla="*/ 654415 h 733425"/>
                  <a:gd name="connsiteX170" fmla="*/ 57655 w 790575"/>
                  <a:gd name="connsiteY170" fmla="*/ 644490 h 733425"/>
                  <a:gd name="connsiteX171" fmla="*/ 50873 w 790575"/>
                  <a:gd name="connsiteY171" fmla="*/ 637356 h 733425"/>
                  <a:gd name="connsiteX172" fmla="*/ 26527 w 790575"/>
                  <a:gd name="connsiteY172" fmla="*/ 620735 h 733425"/>
                  <a:gd name="connsiteX173" fmla="*/ 20136 w 790575"/>
                  <a:gd name="connsiteY173" fmla="*/ 609676 h 733425"/>
                  <a:gd name="connsiteX174" fmla="*/ 15526 w 790575"/>
                  <a:gd name="connsiteY174" fmla="*/ 589817 h 733425"/>
                  <a:gd name="connsiteX175" fmla="*/ 7601 w 790575"/>
                  <a:gd name="connsiteY175" fmla="*/ 486804 h 733425"/>
                  <a:gd name="connsiteX176" fmla="*/ 7144 w 790575"/>
                  <a:gd name="connsiteY176" fmla="*/ 482051 h 733425"/>
                  <a:gd name="connsiteX177" fmla="*/ 27908 w 790575"/>
                  <a:gd name="connsiteY177" fmla="*/ 475526 h 733425"/>
                  <a:gd name="connsiteX178" fmla="*/ 46815 w 790575"/>
                  <a:gd name="connsiteY178" fmla="*/ 473850 h 733425"/>
                  <a:gd name="connsiteX179" fmla="*/ 56969 w 790575"/>
                  <a:gd name="connsiteY179" fmla="*/ 480050 h 733425"/>
                  <a:gd name="connsiteX180" fmla="*/ 69837 w 790575"/>
                  <a:gd name="connsiteY180" fmla="*/ 500139 h 733425"/>
                  <a:gd name="connsiteX181" fmla="*/ 78096 w 790575"/>
                  <a:gd name="connsiteY181" fmla="*/ 507445 h 733425"/>
                  <a:gd name="connsiteX182" fmla="*/ 87897 w 790575"/>
                  <a:gd name="connsiteY182" fmla="*/ 506873 h 733425"/>
                  <a:gd name="connsiteX183" fmla="*/ 102423 w 790575"/>
                  <a:gd name="connsiteY183" fmla="*/ 487118 h 733425"/>
                  <a:gd name="connsiteX184" fmla="*/ 112795 w 790575"/>
                  <a:gd name="connsiteY184" fmla="*/ 479946 h 733425"/>
                  <a:gd name="connsiteX185" fmla="*/ 123873 w 790575"/>
                  <a:gd name="connsiteY185" fmla="*/ 475364 h 733425"/>
                  <a:gd name="connsiteX186" fmla="*/ 130188 w 790575"/>
                  <a:gd name="connsiteY186" fmla="*/ 467420 h 733425"/>
                  <a:gd name="connsiteX187" fmla="*/ 133598 w 790575"/>
                  <a:gd name="connsiteY187" fmla="*/ 457419 h 733425"/>
                  <a:gd name="connsiteX188" fmla="*/ 135770 w 790575"/>
                  <a:gd name="connsiteY188" fmla="*/ 446637 h 733425"/>
                  <a:gd name="connsiteX189" fmla="*/ 148400 w 790575"/>
                  <a:gd name="connsiteY189" fmla="*/ 410756 h 733425"/>
                  <a:gd name="connsiteX190" fmla="*/ 148428 w 790575"/>
                  <a:gd name="connsiteY190" fmla="*/ 400469 h 733425"/>
                  <a:gd name="connsiteX191" fmla="*/ 148400 w 790575"/>
                  <a:gd name="connsiteY191" fmla="*/ 400422 h 733425"/>
                  <a:gd name="connsiteX192" fmla="*/ 148400 w 790575"/>
                  <a:gd name="connsiteY192" fmla="*/ 400412 h 733425"/>
                  <a:gd name="connsiteX193" fmla="*/ 145352 w 790575"/>
                  <a:gd name="connsiteY193" fmla="*/ 394707 h 733425"/>
                  <a:gd name="connsiteX194" fmla="*/ 146285 w 790575"/>
                  <a:gd name="connsiteY194" fmla="*/ 389925 h 733425"/>
                  <a:gd name="connsiteX195" fmla="*/ 148943 w 790575"/>
                  <a:gd name="connsiteY195" fmla="*/ 385182 h 733425"/>
                  <a:gd name="connsiteX196" fmla="*/ 151305 w 790575"/>
                  <a:gd name="connsiteY196" fmla="*/ 379543 h 733425"/>
                  <a:gd name="connsiteX197" fmla="*/ 152819 w 790575"/>
                  <a:gd name="connsiteY197" fmla="*/ 366227 h 733425"/>
                  <a:gd name="connsiteX198" fmla="*/ 152029 w 790575"/>
                  <a:gd name="connsiteY198" fmla="*/ 351911 h 733425"/>
                  <a:gd name="connsiteX199" fmla="*/ 141256 w 790575"/>
                  <a:gd name="connsiteY199" fmla="*/ 303381 h 733425"/>
                  <a:gd name="connsiteX200" fmla="*/ 140275 w 790575"/>
                  <a:gd name="connsiteY200" fmla="*/ 290227 h 733425"/>
                  <a:gd name="connsiteX201" fmla="*/ 140656 w 790575"/>
                  <a:gd name="connsiteY201" fmla="*/ 278378 h 733425"/>
                  <a:gd name="connsiteX202" fmla="*/ 139494 w 790575"/>
                  <a:gd name="connsiteY202" fmla="*/ 266843 h 733425"/>
                  <a:gd name="connsiteX203" fmla="*/ 133655 w 790575"/>
                  <a:gd name="connsiteY203" fmla="*/ 254575 h 733425"/>
                  <a:gd name="connsiteX204" fmla="*/ 121596 w 790575"/>
                  <a:gd name="connsiteY204" fmla="*/ 240811 h 733425"/>
                  <a:gd name="connsiteX205" fmla="*/ 118644 w 790575"/>
                  <a:gd name="connsiteY205" fmla="*/ 235591 h 733425"/>
                  <a:gd name="connsiteX206" fmla="*/ 116891 w 790575"/>
                  <a:gd name="connsiteY206" fmla="*/ 228991 h 733425"/>
                  <a:gd name="connsiteX207" fmla="*/ 115281 w 790575"/>
                  <a:gd name="connsiteY207" fmla="*/ 215637 h 733425"/>
                  <a:gd name="connsiteX208" fmla="*/ 110462 w 790575"/>
                  <a:gd name="connsiteY208" fmla="*/ 204521 h 733425"/>
                  <a:gd name="connsiteX209" fmla="*/ 109490 w 790575"/>
                  <a:gd name="connsiteY209" fmla="*/ 199634 h 733425"/>
                  <a:gd name="connsiteX210" fmla="*/ 110233 w 790575"/>
                  <a:gd name="connsiteY210" fmla="*/ 194853 h 733425"/>
                  <a:gd name="connsiteX211" fmla="*/ 112795 w 790575"/>
                  <a:gd name="connsiteY211" fmla="*/ 190510 h 733425"/>
                  <a:gd name="connsiteX212" fmla="*/ 115014 w 790575"/>
                  <a:gd name="connsiteY212" fmla="*/ 188748 h 733425"/>
                  <a:gd name="connsiteX213" fmla="*/ 116053 w 790575"/>
                  <a:gd name="connsiteY213" fmla="*/ 186376 h 733425"/>
                  <a:gd name="connsiteX214" fmla="*/ 115919 w 790575"/>
                  <a:gd name="connsiteY214" fmla="*/ 183499 h 733425"/>
                  <a:gd name="connsiteX215" fmla="*/ 114853 w 790575"/>
                  <a:gd name="connsiteY215" fmla="*/ 180280 h 733425"/>
                  <a:gd name="connsiteX216" fmla="*/ 108156 w 790575"/>
                  <a:gd name="connsiteY216" fmla="*/ 175336 h 733425"/>
                  <a:gd name="connsiteX217" fmla="*/ 107052 w 790575"/>
                  <a:gd name="connsiteY217" fmla="*/ 169031 h 733425"/>
                  <a:gd name="connsiteX218" fmla="*/ 150505 w 790575"/>
                  <a:gd name="connsiteY218" fmla="*/ 62989 h 733425"/>
                  <a:gd name="connsiteX219" fmla="*/ 163621 w 790575"/>
                  <a:gd name="connsiteY219" fmla="*/ 56407 h 733425"/>
                  <a:gd name="connsiteX220" fmla="*/ 176232 w 790575"/>
                  <a:gd name="connsiteY220" fmla="*/ 49235 h 733425"/>
                  <a:gd name="connsiteX221" fmla="*/ 193701 w 790575"/>
                  <a:gd name="connsiteY221" fmla="*/ 35605 h 733425"/>
                  <a:gd name="connsiteX222" fmla="*/ 197491 w 790575"/>
                  <a:gd name="connsiteY222" fmla="*/ 33176 h 733425"/>
                  <a:gd name="connsiteX223" fmla="*/ 201749 w 790575"/>
                  <a:gd name="connsiteY223" fmla="*/ 31718 h 733425"/>
                  <a:gd name="connsiteX224" fmla="*/ 253737 w 790575"/>
                  <a:gd name="connsiteY224" fmla="*/ 24442 h 733425"/>
                  <a:gd name="connsiteX225" fmla="*/ 308067 w 790575"/>
                  <a:gd name="connsiteY225" fmla="*/ 26213 h 733425"/>
                  <a:gd name="connsiteX226" fmla="*/ 315592 w 790575"/>
                  <a:gd name="connsiteY226" fmla="*/ 25175 h 733425"/>
                  <a:gd name="connsiteX227" fmla="*/ 322917 w 790575"/>
                  <a:gd name="connsiteY227" fmla="*/ 22974 h 733425"/>
                  <a:gd name="connsiteX228" fmla="*/ 352054 w 790575"/>
                  <a:gd name="connsiteY228" fmla="*/ 9268 h 733425"/>
                  <a:gd name="connsiteX229" fmla="*/ 359607 w 790575"/>
                  <a:gd name="connsiteY229" fmla="*/ 7620 h 733425"/>
                  <a:gd name="connsiteX230" fmla="*/ 368580 w 790575"/>
                  <a:gd name="connsiteY230" fmla="*/ 7144 h 733425"/>
                  <a:gd name="connsiteX231" fmla="*/ 384972 w 790575"/>
                  <a:gd name="connsiteY231" fmla="*/ 9068 h 733425"/>
                  <a:gd name="connsiteX232" fmla="*/ 495367 w 790575"/>
                  <a:gd name="connsiteY232" fmla="*/ 48483 h 733425"/>
                  <a:gd name="connsiteX233" fmla="*/ 505206 w 790575"/>
                  <a:gd name="connsiteY233" fmla="*/ 55522 h 733425"/>
                  <a:gd name="connsiteX234" fmla="*/ 514722 w 790575"/>
                  <a:gd name="connsiteY234" fmla="*/ 67685 h 733425"/>
                  <a:gd name="connsiteX235" fmla="*/ 520398 w 790575"/>
                  <a:gd name="connsiteY235" fmla="*/ 78114 h 733425"/>
                  <a:gd name="connsiteX236" fmla="*/ 525323 w 790575"/>
                  <a:gd name="connsiteY236" fmla="*/ 89583 h 733425"/>
                  <a:gd name="connsiteX237" fmla="*/ 541601 w 790575"/>
                  <a:gd name="connsiteY237" fmla="*/ 146009 h 733425"/>
                  <a:gd name="connsiteX238" fmla="*/ 559870 w 790575"/>
                  <a:gd name="connsiteY238" fmla="*/ 1641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790575" h="733425">
                    <a:moveTo>
                      <a:pt x="622659" y="180204"/>
                    </a:moveTo>
                    <a:lnTo>
                      <a:pt x="650377" y="224543"/>
                    </a:lnTo>
                    <a:lnTo>
                      <a:pt x="656301" y="231286"/>
                    </a:lnTo>
                    <a:lnTo>
                      <a:pt x="665121" y="238335"/>
                    </a:lnTo>
                    <a:lnTo>
                      <a:pt x="690029" y="254194"/>
                    </a:lnTo>
                    <a:lnTo>
                      <a:pt x="708889" y="263604"/>
                    </a:lnTo>
                    <a:lnTo>
                      <a:pt x="719366" y="267091"/>
                    </a:lnTo>
                    <a:lnTo>
                      <a:pt x="754885" y="275330"/>
                    </a:lnTo>
                    <a:lnTo>
                      <a:pt x="784346" y="287531"/>
                    </a:lnTo>
                    <a:lnTo>
                      <a:pt x="755609" y="312715"/>
                    </a:lnTo>
                    <a:lnTo>
                      <a:pt x="752142" y="314687"/>
                    </a:lnTo>
                    <a:lnTo>
                      <a:pt x="748170" y="315582"/>
                    </a:lnTo>
                    <a:lnTo>
                      <a:pt x="739340" y="315526"/>
                    </a:lnTo>
                    <a:lnTo>
                      <a:pt x="735273" y="315925"/>
                    </a:lnTo>
                    <a:lnTo>
                      <a:pt x="731949" y="316992"/>
                    </a:lnTo>
                    <a:lnTo>
                      <a:pt x="728291" y="318897"/>
                    </a:lnTo>
                    <a:lnTo>
                      <a:pt x="724624" y="323993"/>
                    </a:lnTo>
                    <a:lnTo>
                      <a:pt x="720757" y="332032"/>
                    </a:lnTo>
                    <a:lnTo>
                      <a:pt x="714480" y="350539"/>
                    </a:lnTo>
                    <a:lnTo>
                      <a:pt x="713947" y="359283"/>
                    </a:lnTo>
                    <a:lnTo>
                      <a:pt x="714718" y="365798"/>
                    </a:lnTo>
                    <a:lnTo>
                      <a:pt x="716471" y="369437"/>
                    </a:lnTo>
                    <a:lnTo>
                      <a:pt x="716347" y="374275"/>
                    </a:lnTo>
                    <a:lnTo>
                      <a:pt x="714623" y="380629"/>
                    </a:lnTo>
                    <a:lnTo>
                      <a:pt x="710213" y="390783"/>
                    </a:lnTo>
                    <a:lnTo>
                      <a:pt x="705822" y="405460"/>
                    </a:lnTo>
                    <a:lnTo>
                      <a:pt x="703031" y="409547"/>
                    </a:lnTo>
                    <a:lnTo>
                      <a:pt x="697440" y="411756"/>
                    </a:lnTo>
                    <a:lnTo>
                      <a:pt x="692153" y="410366"/>
                    </a:lnTo>
                    <a:lnTo>
                      <a:pt x="676704" y="401717"/>
                    </a:lnTo>
                    <a:lnTo>
                      <a:pt x="672379" y="400260"/>
                    </a:lnTo>
                    <a:lnTo>
                      <a:pt x="668046" y="400060"/>
                    </a:lnTo>
                    <a:lnTo>
                      <a:pt x="663502" y="400784"/>
                    </a:lnTo>
                    <a:lnTo>
                      <a:pt x="658844" y="402565"/>
                    </a:lnTo>
                    <a:lnTo>
                      <a:pt x="651091" y="406679"/>
                    </a:lnTo>
                    <a:lnTo>
                      <a:pt x="647843" y="407508"/>
                    </a:lnTo>
                    <a:lnTo>
                      <a:pt x="645052" y="407527"/>
                    </a:lnTo>
                    <a:lnTo>
                      <a:pt x="635508" y="405594"/>
                    </a:lnTo>
                    <a:lnTo>
                      <a:pt x="632193" y="405879"/>
                    </a:lnTo>
                    <a:lnTo>
                      <a:pt x="629431" y="408089"/>
                    </a:lnTo>
                    <a:lnTo>
                      <a:pt x="627107" y="412404"/>
                    </a:lnTo>
                    <a:lnTo>
                      <a:pt x="625183" y="421424"/>
                    </a:lnTo>
                    <a:lnTo>
                      <a:pt x="624250" y="437302"/>
                    </a:lnTo>
                    <a:lnTo>
                      <a:pt x="625869" y="456305"/>
                    </a:lnTo>
                    <a:lnTo>
                      <a:pt x="631508" y="485384"/>
                    </a:lnTo>
                    <a:lnTo>
                      <a:pt x="613239" y="496119"/>
                    </a:lnTo>
                    <a:lnTo>
                      <a:pt x="606505" y="497977"/>
                    </a:lnTo>
                    <a:lnTo>
                      <a:pt x="598046" y="499282"/>
                    </a:lnTo>
                    <a:lnTo>
                      <a:pt x="590465" y="497900"/>
                    </a:lnTo>
                    <a:lnTo>
                      <a:pt x="569186" y="488861"/>
                    </a:lnTo>
                    <a:lnTo>
                      <a:pt x="560337" y="486585"/>
                    </a:lnTo>
                    <a:lnTo>
                      <a:pt x="553326" y="487347"/>
                    </a:lnTo>
                    <a:lnTo>
                      <a:pt x="546821" y="489947"/>
                    </a:lnTo>
                    <a:lnTo>
                      <a:pt x="521827" y="511388"/>
                    </a:lnTo>
                    <a:lnTo>
                      <a:pt x="514541" y="515121"/>
                    </a:lnTo>
                    <a:lnTo>
                      <a:pt x="506940" y="515827"/>
                    </a:lnTo>
                    <a:lnTo>
                      <a:pt x="488871" y="512655"/>
                    </a:lnTo>
                    <a:lnTo>
                      <a:pt x="483299" y="513293"/>
                    </a:lnTo>
                    <a:lnTo>
                      <a:pt x="477355" y="516284"/>
                    </a:lnTo>
                    <a:lnTo>
                      <a:pt x="470764" y="521122"/>
                    </a:lnTo>
                    <a:lnTo>
                      <a:pt x="457905" y="527609"/>
                    </a:lnTo>
                    <a:lnTo>
                      <a:pt x="451542" y="531772"/>
                    </a:lnTo>
                    <a:lnTo>
                      <a:pt x="447808" y="535781"/>
                    </a:lnTo>
                    <a:lnTo>
                      <a:pt x="446618" y="539505"/>
                    </a:lnTo>
                    <a:lnTo>
                      <a:pt x="445475" y="546707"/>
                    </a:lnTo>
                    <a:lnTo>
                      <a:pt x="442951" y="549536"/>
                    </a:lnTo>
                    <a:lnTo>
                      <a:pt x="440217" y="550088"/>
                    </a:lnTo>
                    <a:lnTo>
                      <a:pt x="437636" y="549288"/>
                    </a:lnTo>
                    <a:lnTo>
                      <a:pt x="434302" y="547564"/>
                    </a:lnTo>
                    <a:lnTo>
                      <a:pt x="430168" y="546402"/>
                    </a:lnTo>
                    <a:lnTo>
                      <a:pt x="421024" y="545992"/>
                    </a:lnTo>
                    <a:lnTo>
                      <a:pt x="408708" y="543144"/>
                    </a:lnTo>
                    <a:lnTo>
                      <a:pt x="402498" y="543306"/>
                    </a:lnTo>
                    <a:lnTo>
                      <a:pt x="398288" y="545097"/>
                    </a:lnTo>
                    <a:lnTo>
                      <a:pt x="393773" y="548564"/>
                    </a:lnTo>
                    <a:lnTo>
                      <a:pt x="389306" y="551802"/>
                    </a:lnTo>
                    <a:lnTo>
                      <a:pt x="387763" y="555517"/>
                    </a:lnTo>
                    <a:lnTo>
                      <a:pt x="379543" y="556889"/>
                    </a:lnTo>
                    <a:lnTo>
                      <a:pt x="361922" y="554279"/>
                    </a:lnTo>
                    <a:lnTo>
                      <a:pt x="354892" y="557470"/>
                    </a:lnTo>
                    <a:lnTo>
                      <a:pt x="349348" y="562242"/>
                    </a:lnTo>
                    <a:lnTo>
                      <a:pt x="344881" y="565328"/>
                    </a:lnTo>
                    <a:lnTo>
                      <a:pt x="341129" y="563280"/>
                    </a:lnTo>
                    <a:lnTo>
                      <a:pt x="338214" y="563280"/>
                    </a:lnTo>
                    <a:lnTo>
                      <a:pt x="336956" y="568395"/>
                    </a:lnTo>
                    <a:lnTo>
                      <a:pt x="333118" y="578377"/>
                    </a:lnTo>
                    <a:lnTo>
                      <a:pt x="332318" y="582921"/>
                    </a:lnTo>
                    <a:lnTo>
                      <a:pt x="332232" y="588931"/>
                    </a:lnTo>
                    <a:lnTo>
                      <a:pt x="332604" y="590102"/>
                    </a:lnTo>
                    <a:lnTo>
                      <a:pt x="334271" y="590341"/>
                    </a:lnTo>
                    <a:lnTo>
                      <a:pt x="338214" y="593522"/>
                    </a:lnTo>
                    <a:lnTo>
                      <a:pt x="342176" y="596827"/>
                    </a:lnTo>
                    <a:lnTo>
                      <a:pt x="344881" y="598284"/>
                    </a:lnTo>
                    <a:lnTo>
                      <a:pt x="346501" y="600780"/>
                    </a:lnTo>
                    <a:lnTo>
                      <a:pt x="347453" y="611857"/>
                    </a:lnTo>
                    <a:lnTo>
                      <a:pt x="348730" y="615086"/>
                    </a:lnTo>
                    <a:lnTo>
                      <a:pt x="352863" y="620526"/>
                    </a:lnTo>
                    <a:lnTo>
                      <a:pt x="363160" y="630898"/>
                    </a:lnTo>
                    <a:lnTo>
                      <a:pt x="364836" y="634165"/>
                    </a:lnTo>
                    <a:lnTo>
                      <a:pt x="366379" y="638937"/>
                    </a:lnTo>
                    <a:lnTo>
                      <a:pt x="369884" y="641242"/>
                    </a:lnTo>
                    <a:lnTo>
                      <a:pt x="373828" y="642652"/>
                    </a:lnTo>
                    <a:lnTo>
                      <a:pt x="376571" y="644766"/>
                    </a:lnTo>
                    <a:lnTo>
                      <a:pt x="378686" y="652586"/>
                    </a:lnTo>
                    <a:lnTo>
                      <a:pt x="376276" y="664140"/>
                    </a:lnTo>
                    <a:lnTo>
                      <a:pt x="377104" y="671817"/>
                    </a:lnTo>
                    <a:lnTo>
                      <a:pt x="372961" y="684152"/>
                    </a:lnTo>
                    <a:lnTo>
                      <a:pt x="364579" y="696839"/>
                    </a:lnTo>
                    <a:lnTo>
                      <a:pt x="349310" y="712451"/>
                    </a:lnTo>
                    <a:lnTo>
                      <a:pt x="342443" y="717880"/>
                    </a:lnTo>
                    <a:lnTo>
                      <a:pt x="337919" y="719614"/>
                    </a:lnTo>
                    <a:lnTo>
                      <a:pt x="335718" y="717947"/>
                    </a:lnTo>
                    <a:lnTo>
                      <a:pt x="333118" y="715566"/>
                    </a:lnTo>
                    <a:lnTo>
                      <a:pt x="331508" y="712984"/>
                    </a:lnTo>
                    <a:lnTo>
                      <a:pt x="329384" y="710336"/>
                    </a:lnTo>
                    <a:lnTo>
                      <a:pt x="326241" y="708441"/>
                    </a:lnTo>
                    <a:lnTo>
                      <a:pt x="321526" y="707813"/>
                    </a:lnTo>
                    <a:lnTo>
                      <a:pt x="307267" y="710060"/>
                    </a:lnTo>
                    <a:lnTo>
                      <a:pt x="302257" y="709289"/>
                    </a:lnTo>
                    <a:lnTo>
                      <a:pt x="299114" y="706374"/>
                    </a:lnTo>
                    <a:lnTo>
                      <a:pt x="297237" y="701802"/>
                    </a:lnTo>
                    <a:lnTo>
                      <a:pt x="296799" y="696259"/>
                    </a:lnTo>
                    <a:lnTo>
                      <a:pt x="297199" y="691410"/>
                    </a:lnTo>
                    <a:lnTo>
                      <a:pt x="296990" y="687201"/>
                    </a:lnTo>
                    <a:lnTo>
                      <a:pt x="295608" y="683695"/>
                    </a:lnTo>
                    <a:lnTo>
                      <a:pt x="292999" y="681009"/>
                    </a:lnTo>
                    <a:lnTo>
                      <a:pt x="289341" y="679171"/>
                    </a:lnTo>
                    <a:lnTo>
                      <a:pt x="284883" y="678247"/>
                    </a:lnTo>
                    <a:lnTo>
                      <a:pt x="280559" y="678456"/>
                    </a:lnTo>
                    <a:lnTo>
                      <a:pt x="268072" y="680438"/>
                    </a:lnTo>
                    <a:lnTo>
                      <a:pt x="261547" y="682400"/>
                    </a:lnTo>
                    <a:lnTo>
                      <a:pt x="246860" y="684838"/>
                    </a:lnTo>
                    <a:lnTo>
                      <a:pt x="243802" y="684952"/>
                    </a:lnTo>
                    <a:lnTo>
                      <a:pt x="240745" y="684372"/>
                    </a:lnTo>
                    <a:lnTo>
                      <a:pt x="237801" y="682676"/>
                    </a:lnTo>
                    <a:lnTo>
                      <a:pt x="232420" y="678799"/>
                    </a:lnTo>
                    <a:lnTo>
                      <a:pt x="231096" y="677456"/>
                    </a:lnTo>
                    <a:lnTo>
                      <a:pt x="229819" y="675713"/>
                    </a:lnTo>
                    <a:lnTo>
                      <a:pt x="228733" y="673408"/>
                    </a:lnTo>
                    <a:lnTo>
                      <a:pt x="228152" y="670684"/>
                    </a:lnTo>
                    <a:lnTo>
                      <a:pt x="227409" y="664197"/>
                    </a:lnTo>
                    <a:lnTo>
                      <a:pt x="226819" y="661931"/>
                    </a:lnTo>
                    <a:lnTo>
                      <a:pt x="225352" y="659787"/>
                    </a:lnTo>
                    <a:lnTo>
                      <a:pt x="222218" y="658626"/>
                    </a:lnTo>
                    <a:lnTo>
                      <a:pt x="217827" y="658187"/>
                    </a:lnTo>
                    <a:lnTo>
                      <a:pt x="210807" y="659378"/>
                    </a:lnTo>
                    <a:lnTo>
                      <a:pt x="206940" y="661102"/>
                    </a:lnTo>
                    <a:lnTo>
                      <a:pt x="204549" y="663683"/>
                    </a:lnTo>
                    <a:lnTo>
                      <a:pt x="202140" y="670160"/>
                    </a:lnTo>
                    <a:lnTo>
                      <a:pt x="199549" y="674208"/>
                    </a:lnTo>
                    <a:lnTo>
                      <a:pt x="176489" y="695154"/>
                    </a:lnTo>
                    <a:lnTo>
                      <a:pt x="151305" y="712061"/>
                    </a:lnTo>
                    <a:lnTo>
                      <a:pt x="145437" y="714061"/>
                    </a:lnTo>
                    <a:lnTo>
                      <a:pt x="132226" y="715880"/>
                    </a:lnTo>
                    <a:lnTo>
                      <a:pt x="124978" y="718090"/>
                    </a:lnTo>
                    <a:lnTo>
                      <a:pt x="119653" y="721595"/>
                    </a:lnTo>
                    <a:lnTo>
                      <a:pt x="113910" y="726262"/>
                    </a:lnTo>
                    <a:lnTo>
                      <a:pt x="109109" y="728472"/>
                    </a:lnTo>
                    <a:lnTo>
                      <a:pt x="99784" y="730682"/>
                    </a:lnTo>
                    <a:lnTo>
                      <a:pt x="94526" y="731101"/>
                    </a:lnTo>
                    <a:lnTo>
                      <a:pt x="89954" y="730844"/>
                    </a:lnTo>
                    <a:lnTo>
                      <a:pt x="76991" y="727472"/>
                    </a:lnTo>
                    <a:lnTo>
                      <a:pt x="81249" y="712727"/>
                    </a:lnTo>
                    <a:lnTo>
                      <a:pt x="81182" y="707393"/>
                    </a:lnTo>
                    <a:lnTo>
                      <a:pt x="79639" y="703107"/>
                    </a:lnTo>
                    <a:lnTo>
                      <a:pt x="75981" y="697849"/>
                    </a:lnTo>
                    <a:lnTo>
                      <a:pt x="72571" y="691649"/>
                    </a:lnTo>
                    <a:lnTo>
                      <a:pt x="69866" y="684124"/>
                    </a:lnTo>
                    <a:lnTo>
                      <a:pt x="66923" y="664036"/>
                    </a:lnTo>
                    <a:lnTo>
                      <a:pt x="63770" y="654415"/>
                    </a:lnTo>
                    <a:lnTo>
                      <a:pt x="57655" y="644490"/>
                    </a:lnTo>
                    <a:lnTo>
                      <a:pt x="50873" y="637356"/>
                    </a:lnTo>
                    <a:lnTo>
                      <a:pt x="26527" y="620735"/>
                    </a:lnTo>
                    <a:lnTo>
                      <a:pt x="20136" y="609676"/>
                    </a:lnTo>
                    <a:lnTo>
                      <a:pt x="15526" y="589817"/>
                    </a:lnTo>
                    <a:lnTo>
                      <a:pt x="7601" y="486804"/>
                    </a:lnTo>
                    <a:lnTo>
                      <a:pt x="7144" y="482051"/>
                    </a:lnTo>
                    <a:lnTo>
                      <a:pt x="27908" y="475526"/>
                    </a:lnTo>
                    <a:lnTo>
                      <a:pt x="46815" y="473850"/>
                    </a:lnTo>
                    <a:lnTo>
                      <a:pt x="56969" y="480050"/>
                    </a:lnTo>
                    <a:lnTo>
                      <a:pt x="69837" y="500139"/>
                    </a:lnTo>
                    <a:lnTo>
                      <a:pt x="78096" y="507445"/>
                    </a:lnTo>
                    <a:lnTo>
                      <a:pt x="87897" y="506873"/>
                    </a:lnTo>
                    <a:lnTo>
                      <a:pt x="102423" y="487118"/>
                    </a:lnTo>
                    <a:lnTo>
                      <a:pt x="112795" y="479946"/>
                    </a:lnTo>
                    <a:lnTo>
                      <a:pt x="123873" y="475364"/>
                    </a:lnTo>
                    <a:lnTo>
                      <a:pt x="130188" y="467420"/>
                    </a:lnTo>
                    <a:lnTo>
                      <a:pt x="133598" y="457419"/>
                    </a:lnTo>
                    <a:lnTo>
                      <a:pt x="135770" y="446637"/>
                    </a:lnTo>
                    <a:lnTo>
                      <a:pt x="148400" y="410756"/>
                    </a:lnTo>
                    <a:lnTo>
                      <a:pt x="148428" y="400469"/>
                    </a:lnTo>
                    <a:lnTo>
                      <a:pt x="148400" y="400422"/>
                    </a:lnTo>
                    <a:lnTo>
                      <a:pt x="148400" y="400412"/>
                    </a:lnTo>
                    <a:lnTo>
                      <a:pt x="145352" y="394707"/>
                    </a:lnTo>
                    <a:lnTo>
                      <a:pt x="146285" y="389925"/>
                    </a:lnTo>
                    <a:lnTo>
                      <a:pt x="148943" y="385182"/>
                    </a:lnTo>
                    <a:lnTo>
                      <a:pt x="151305" y="379543"/>
                    </a:lnTo>
                    <a:lnTo>
                      <a:pt x="152819" y="366227"/>
                    </a:lnTo>
                    <a:lnTo>
                      <a:pt x="152029" y="351911"/>
                    </a:lnTo>
                    <a:lnTo>
                      <a:pt x="141256" y="303381"/>
                    </a:lnTo>
                    <a:lnTo>
                      <a:pt x="140275" y="290227"/>
                    </a:lnTo>
                    <a:lnTo>
                      <a:pt x="140656" y="278378"/>
                    </a:lnTo>
                    <a:lnTo>
                      <a:pt x="139494" y="266843"/>
                    </a:lnTo>
                    <a:lnTo>
                      <a:pt x="133655" y="254575"/>
                    </a:lnTo>
                    <a:lnTo>
                      <a:pt x="121596" y="240811"/>
                    </a:lnTo>
                    <a:lnTo>
                      <a:pt x="118644" y="235591"/>
                    </a:lnTo>
                    <a:lnTo>
                      <a:pt x="116891" y="228991"/>
                    </a:lnTo>
                    <a:lnTo>
                      <a:pt x="115281" y="215637"/>
                    </a:lnTo>
                    <a:lnTo>
                      <a:pt x="110462" y="204521"/>
                    </a:lnTo>
                    <a:lnTo>
                      <a:pt x="109490" y="199634"/>
                    </a:lnTo>
                    <a:lnTo>
                      <a:pt x="110233" y="194853"/>
                    </a:lnTo>
                    <a:lnTo>
                      <a:pt x="112795" y="190510"/>
                    </a:lnTo>
                    <a:lnTo>
                      <a:pt x="115014" y="188748"/>
                    </a:lnTo>
                    <a:lnTo>
                      <a:pt x="116053" y="186376"/>
                    </a:lnTo>
                    <a:lnTo>
                      <a:pt x="115919" y="183499"/>
                    </a:lnTo>
                    <a:lnTo>
                      <a:pt x="114853" y="180280"/>
                    </a:lnTo>
                    <a:lnTo>
                      <a:pt x="108156" y="175336"/>
                    </a:lnTo>
                    <a:lnTo>
                      <a:pt x="107052" y="169031"/>
                    </a:lnTo>
                    <a:lnTo>
                      <a:pt x="150505" y="62989"/>
                    </a:lnTo>
                    <a:lnTo>
                      <a:pt x="163621" y="56407"/>
                    </a:lnTo>
                    <a:lnTo>
                      <a:pt x="176232" y="49235"/>
                    </a:lnTo>
                    <a:lnTo>
                      <a:pt x="193701" y="35605"/>
                    </a:lnTo>
                    <a:lnTo>
                      <a:pt x="197491" y="33176"/>
                    </a:lnTo>
                    <a:lnTo>
                      <a:pt x="201749" y="31718"/>
                    </a:lnTo>
                    <a:lnTo>
                      <a:pt x="253737" y="24442"/>
                    </a:lnTo>
                    <a:lnTo>
                      <a:pt x="308067" y="26213"/>
                    </a:lnTo>
                    <a:lnTo>
                      <a:pt x="315592" y="25175"/>
                    </a:lnTo>
                    <a:lnTo>
                      <a:pt x="322917" y="22974"/>
                    </a:lnTo>
                    <a:lnTo>
                      <a:pt x="352054" y="9268"/>
                    </a:lnTo>
                    <a:lnTo>
                      <a:pt x="359607" y="7620"/>
                    </a:lnTo>
                    <a:lnTo>
                      <a:pt x="368580" y="7144"/>
                    </a:lnTo>
                    <a:lnTo>
                      <a:pt x="384972" y="9068"/>
                    </a:lnTo>
                    <a:lnTo>
                      <a:pt x="495367" y="48483"/>
                    </a:lnTo>
                    <a:lnTo>
                      <a:pt x="505206" y="55522"/>
                    </a:lnTo>
                    <a:lnTo>
                      <a:pt x="514722" y="67685"/>
                    </a:lnTo>
                    <a:lnTo>
                      <a:pt x="520398" y="78114"/>
                    </a:lnTo>
                    <a:lnTo>
                      <a:pt x="525323" y="89583"/>
                    </a:lnTo>
                    <a:lnTo>
                      <a:pt x="541601" y="146009"/>
                    </a:lnTo>
                    <a:lnTo>
                      <a:pt x="559870" y="164125"/>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3" name="Freeform: Shape 42">
                <a:extLst>
                  <a:ext uri="{FF2B5EF4-FFF2-40B4-BE49-F238E27FC236}">
                    <a16:creationId xmlns="" xmlns:a16="http://schemas.microsoft.com/office/drawing/2014/main" id="{37DD3469-D517-4694-B6BD-709BE7017420}"/>
                  </a:ext>
                </a:extLst>
              </p:cNvPr>
              <p:cNvSpPr/>
              <p:nvPr/>
            </p:nvSpPr>
            <p:spPr>
              <a:xfrm>
                <a:off x="6790443" y="5602205"/>
                <a:ext cx="628650" cy="733425"/>
              </a:xfrm>
              <a:custGeom>
                <a:avLst/>
                <a:gdLst>
                  <a:gd name="connsiteX0" fmla="*/ 536096 w 628650"/>
                  <a:gd name="connsiteY0" fmla="*/ 26956 h 733425"/>
                  <a:gd name="connsiteX1" fmla="*/ 543039 w 628650"/>
                  <a:gd name="connsiteY1" fmla="*/ 57636 h 733425"/>
                  <a:gd name="connsiteX2" fmla="*/ 544792 w 628650"/>
                  <a:gd name="connsiteY2" fmla="*/ 88545 h 733425"/>
                  <a:gd name="connsiteX3" fmla="*/ 539877 w 628650"/>
                  <a:gd name="connsiteY3" fmla="*/ 125559 h 733425"/>
                  <a:gd name="connsiteX4" fmla="*/ 522294 w 628650"/>
                  <a:gd name="connsiteY4" fmla="*/ 194786 h 733425"/>
                  <a:gd name="connsiteX5" fmla="*/ 522618 w 628650"/>
                  <a:gd name="connsiteY5" fmla="*/ 223590 h 733425"/>
                  <a:gd name="connsiteX6" fmla="*/ 526085 w 628650"/>
                  <a:gd name="connsiteY6" fmla="*/ 242669 h 733425"/>
                  <a:gd name="connsiteX7" fmla="*/ 532781 w 628650"/>
                  <a:gd name="connsiteY7" fmla="*/ 256804 h 733425"/>
                  <a:gd name="connsiteX8" fmla="*/ 539763 w 628650"/>
                  <a:gd name="connsiteY8" fmla="*/ 266567 h 733425"/>
                  <a:gd name="connsiteX9" fmla="*/ 552622 w 628650"/>
                  <a:gd name="connsiteY9" fmla="*/ 281226 h 733425"/>
                  <a:gd name="connsiteX10" fmla="*/ 556774 w 628650"/>
                  <a:gd name="connsiteY10" fmla="*/ 287369 h 733425"/>
                  <a:gd name="connsiteX11" fmla="*/ 558432 w 628650"/>
                  <a:gd name="connsiteY11" fmla="*/ 293151 h 733425"/>
                  <a:gd name="connsiteX12" fmla="*/ 558041 w 628650"/>
                  <a:gd name="connsiteY12" fmla="*/ 301352 h 733425"/>
                  <a:gd name="connsiteX13" fmla="*/ 556298 w 628650"/>
                  <a:gd name="connsiteY13" fmla="*/ 310572 h 733425"/>
                  <a:gd name="connsiteX14" fmla="*/ 555508 w 628650"/>
                  <a:gd name="connsiteY14" fmla="*/ 322050 h 733425"/>
                  <a:gd name="connsiteX15" fmla="*/ 557098 w 628650"/>
                  <a:gd name="connsiteY15" fmla="*/ 332289 h 733425"/>
                  <a:gd name="connsiteX16" fmla="*/ 562365 w 628650"/>
                  <a:gd name="connsiteY16" fmla="*/ 343481 h 733425"/>
                  <a:gd name="connsiteX17" fmla="*/ 582016 w 628650"/>
                  <a:gd name="connsiteY17" fmla="*/ 370561 h 733425"/>
                  <a:gd name="connsiteX18" fmla="*/ 592674 w 628650"/>
                  <a:gd name="connsiteY18" fmla="*/ 390763 h 733425"/>
                  <a:gd name="connsiteX19" fmla="*/ 596541 w 628650"/>
                  <a:gd name="connsiteY19" fmla="*/ 403136 h 733425"/>
                  <a:gd name="connsiteX20" fmla="*/ 602609 w 628650"/>
                  <a:gd name="connsiteY20" fmla="*/ 439341 h 733425"/>
                  <a:gd name="connsiteX21" fmla="*/ 604285 w 628650"/>
                  <a:gd name="connsiteY21" fmla="*/ 486814 h 733425"/>
                  <a:gd name="connsiteX22" fmla="*/ 602609 w 628650"/>
                  <a:gd name="connsiteY22" fmla="*/ 542915 h 733425"/>
                  <a:gd name="connsiteX23" fmla="*/ 603933 w 628650"/>
                  <a:gd name="connsiteY23" fmla="*/ 552555 h 733425"/>
                  <a:gd name="connsiteX24" fmla="*/ 606733 w 628650"/>
                  <a:gd name="connsiteY24" fmla="*/ 560861 h 733425"/>
                  <a:gd name="connsiteX25" fmla="*/ 614143 w 628650"/>
                  <a:gd name="connsiteY25" fmla="*/ 576424 h 733425"/>
                  <a:gd name="connsiteX26" fmla="*/ 616410 w 628650"/>
                  <a:gd name="connsiteY26" fmla="*/ 584483 h 733425"/>
                  <a:gd name="connsiteX27" fmla="*/ 616820 w 628650"/>
                  <a:gd name="connsiteY27" fmla="*/ 592284 h 733425"/>
                  <a:gd name="connsiteX28" fmla="*/ 615944 w 628650"/>
                  <a:gd name="connsiteY28" fmla="*/ 601275 h 733425"/>
                  <a:gd name="connsiteX29" fmla="*/ 616268 w 628650"/>
                  <a:gd name="connsiteY29" fmla="*/ 609086 h 733425"/>
                  <a:gd name="connsiteX30" fmla="*/ 617791 w 628650"/>
                  <a:gd name="connsiteY30" fmla="*/ 615553 h 733425"/>
                  <a:gd name="connsiteX31" fmla="*/ 624402 w 628650"/>
                  <a:gd name="connsiteY31" fmla="*/ 627336 h 733425"/>
                  <a:gd name="connsiteX32" fmla="*/ 626212 w 628650"/>
                  <a:gd name="connsiteY32" fmla="*/ 633413 h 733425"/>
                  <a:gd name="connsiteX33" fmla="*/ 625421 w 628650"/>
                  <a:gd name="connsiteY33" fmla="*/ 639661 h 733425"/>
                  <a:gd name="connsiteX34" fmla="*/ 621192 w 628650"/>
                  <a:gd name="connsiteY34" fmla="*/ 647100 h 733425"/>
                  <a:gd name="connsiteX35" fmla="*/ 612610 w 628650"/>
                  <a:gd name="connsiteY35" fmla="*/ 655863 h 733425"/>
                  <a:gd name="connsiteX36" fmla="*/ 598608 w 628650"/>
                  <a:gd name="connsiteY36" fmla="*/ 666340 h 733425"/>
                  <a:gd name="connsiteX37" fmla="*/ 562832 w 628650"/>
                  <a:gd name="connsiteY37" fmla="*/ 686229 h 733425"/>
                  <a:gd name="connsiteX38" fmla="*/ 553488 w 628650"/>
                  <a:gd name="connsiteY38" fmla="*/ 693210 h 733425"/>
                  <a:gd name="connsiteX39" fmla="*/ 545097 w 628650"/>
                  <a:gd name="connsiteY39" fmla="*/ 701421 h 733425"/>
                  <a:gd name="connsiteX40" fmla="*/ 535505 w 628650"/>
                  <a:gd name="connsiteY40" fmla="*/ 715671 h 733425"/>
                  <a:gd name="connsiteX41" fmla="*/ 533505 w 628650"/>
                  <a:gd name="connsiteY41" fmla="*/ 734501 h 733425"/>
                  <a:gd name="connsiteX42" fmla="*/ 470716 w 628650"/>
                  <a:gd name="connsiteY42" fmla="*/ 718423 h 733425"/>
                  <a:gd name="connsiteX43" fmla="*/ 452447 w 628650"/>
                  <a:gd name="connsiteY43" fmla="*/ 700307 h 733425"/>
                  <a:gd name="connsiteX44" fmla="*/ 436169 w 628650"/>
                  <a:gd name="connsiteY44" fmla="*/ 643881 h 733425"/>
                  <a:gd name="connsiteX45" fmla="*/ 431244 w 628650"/>
                  <a:gd name="connsiteY45" fmla="*/ 632412 h 733425"/>
                  <a:gd name="connsiteX46" fmla="*/ 425567 w 628650"/>
                  <a:gd name="connsiteY46" fmla="*/ 621983 h 733425"/>
                  <a:gd name="connsiteX47" fmla="*/ 416052 w 628650"/>
                  <a:gd name="connsiteY47" fmla="*/ 609819 h 733425"/>
                  <a:gd name="connsiteX48" fmla="*/ 406213 w 628650"/>
                  <a:gd name="connsiteY48" fmla="*/ 602780 h 733425"/>
                  <a:gd name="connsiteX49" fmla="*/ 295818 w 628650"/>
                  <a:gd name="connsiteY49" fmla="*/ 563366 h 733425"/>
                  <a:gd name="connsiteX50" fmla="*/ 279425 w 628650"/>
                  <a:gd name="connsiteY50" fmla="*/ 561442 h 733425"/>
                  <a:gd name="connsiteX51" fmla="*/ 270453 w 628650"/>
                  <a:gd name="connsiteY51" fmla="*/ 561918 h 733425"/>
                  <a:gd name="connsiteX52" fmla="*/ 262900 w 628650"/>
                  <a:gd name="connsiteY52" fmla="*/ 563566 h 733425"/>
                  <a:gd name="connsiteX53" fmla="*/ 233762 w 628650"/>
                  <a:gd name="connsiteY53" fmla="*/ 577272 h 733425"/>
                  <a:gd name="connsiteX54" fmla="*/ 226438 w 628650"/>
                  <a:gd name="connsiteY54" fmla="*/ 579473 h 733425"/>
                  <a:gd name="connsiteX55" fmla="*/ 218913 w 628650"/>
                  <a:gd name="connsiteY55" fmla="*/ 580511 h 733425"/>
                  <a:gd name="connsiteX56" fmla="*/ 164582 w 628650"/>
                  <a:gd name="connsiteY56" fmla="*/ 578739 h 733425"/>
                  <a:gd name="connsiteX57" fmla="*/ 112595 w 628650"/>
                  <a:gd name="connsiteY57" fmla="*/ 586016 h 733425"/>
                  <a:gd name="connsiteX58" fmla="*/ 108337 w 628650"/>
                  <a:gd name="connsiteY58" fmla="*/ 587474 h 733425"/>
                  <a:gd name="connsiteX59" fmla="*/ 104547 w 628650"/>
                  <a:gd name="connsiteY59" fmla="*/ 589903 h 733425"/>
                  <a:gd name="connsiteX60" fmla="*/ 87078 w 628650"/>
                  <a:gd name="connsiteY60" fmla="*/ 603533 h 733425"/>
                  <a:gd name="connsiteX61" fmla="*/ 74466 w 628650"/>
                  <a:gd name="connsiteY61" fmla="*/ 610705 h 733425"/>
                  <a:gd name="connsiteX62" fmla="*/ 61351 w 628650"/>
                  <a:gd name="connsiteY62" fmla="*/ 617287 h 733425"/>
                  <a:gd name="connsiteX63" fmla="*/ 67065 w 628650"/>
                  <a:gd name="connsiteY63" fmla="*/ 603342 h 733425"/>
                  <a:gd name="connsiteX64" fmla="*/ 80839 w 628650"/>
                  <a:gd name="connsiteY64" fmla="*/ 569738 h 733425"/>
                  <a:gd name="connsiteX65" fmla="*/ 82363 w 628650"/>
                  <a:gd name="connsiteY65" fmla="*/ 556231 h 733425"/>
                  <a:gd name="connsiteX66" fmla="*/ 79696 w 628650"/>
                  <a:gd name="connsiteY66" fmla="*/ 512864 h 733425"/>
                  <a:gd name="connsiteX67" fmla="*/ 76524 w 628650"/>
                  <a:gd name="connsiteY67" fmla="*/ 496729 h 733425"/>
                  <a:gd name="connsiteX68" fmla="*/ 41034 w 628650"/>
                  <a:gd name="connsiteY68" fmla="*/ 427129 h 733425"/>
                  <a:gd name="connsiteX69" fmla="*/ 33490 w 628650"/>
                  <a:gd name="connsiteY69" fmla="*/ 416300 h 733425"/>
                  <a:gd name="connsiteX70" fmla="*/ 23641 w 628650"/>
                  <a:gd name="connsiteY70" fmla="*/ 405432 h 733425"/>
                  <a:gd name="connsiteX71" fmla="*/ 22784 w 628650"/>
                  <a:gd name="connsiteY71" fmla="*/ 403460 h 733425"/>
                  <a:gd name="connsiteX72" fmla="*/ 18688 w 628650"/>
                  <a:gd name="connsiteY72" fmla="*/ 396764 h 733425"/>
                  <a:gd name="connsiteX73" fmla="*/ 10525 w 628650"/>
                  <a:gd name="connsiteY73" fmla="*/ 386925 h 733425"/>
                  <a:gd name="connsiteX74" fmla="*/ 8354 w 628650"/>
                  <a:gd name="connsiteY74" fmla="*/ 380276 h 733425"/>
                  <a:gd name="connsiteX75" fmla="*/ 8496 w 628650"/>
                  <a:gd name="connsiteY75" fmla="*/ 375647 h 733425"/>
                  <a:gd name="connsiteX76" fmla="*/ 11278 w 628650"/>
                  <a:gd name="connsiteY76" fmla="*/ 366141 h 733425"/>
                  <a:gd name="connsiteX77" fmla="*/ 11802 w 628650"/>
                  <a:gd name="connsiteY77" fmla="*/ 362188 h 733425"/>
                  <a:gd name="connsiteX78" fmla="*/ 7144 w 628650"/>
                  <a:gd name="connsiteY78" fmla="*/ 348777 h 733425"/>
                  <a:gd name="connsiteX79" fmla="*/ 9058 w 628650"/>
                  <a:gd name="connsiteY79" fmla="*/ 341367 h 733425"/>
                  <a:gd name="connsiteX80" fmla="*/ 11382 w 628650"/>
                  <a:gd name="connsiteY80" fmla="*/ 336347 h 733425"/>
                  <a:gd name="connsiteX81" fmla="*/ 12573 w 628650"/>
                  <a:gd name="connsiteY81" fmla="*/ 331251 h 733425"/>
                  <a:gd name="connsiteX82" fmla="*/ 11697 w 628650"/>
                  <a:gd name="connsiteY82" fmla="*/ 325793 h 733425"/>
                  <a:gd name="connsiteX83" fmla="*/ 20755 w 628650"/>
                  <a:gd name="connsiteY83" fmla="*/ 320964 h 733425"/>
                  <a:gd name="connsiteX84" fmla="*/ 48663 w 628650"/>
                  <a:gd name="connsiteY84" fmla="*/ 301562 h 733425"/>
                  <a:gd name="connsiteX85" fmla="*/ 65675 w 628650"/>
                  <a:gd name="connsiteY85" fmla="*/ 286160 h 733425"/>
                  <a:gd name="connsiteX86" fmla="*/ 81486 w 628650"/>
                  <a:gd name="connsiteY86" fmla="*/ 268986 h 733425"/>
                  <a:gd name="connsiteX87" fmla="*/ 90659 w 628650"/>
                  <a:gd name="connsiteY87" fmla="*/ 253651 h 733425"/>
                  <a:gd name="connsiteX88" fmla="*/ 96260 w 628650"/>
                  <a:gd name="connsiteY88" fmla="*/ 241211 h 733425"/>
                  <a:gd name="connsiteX89" fmla="*/ 102879 w 628650"/>
                  <a:gd name="connsiteY89" fmla="*/ 229981 h 733425"/>
                  <a:gd name="connsiteX90" fmla="*/ 112595 w 628650"/>
                  <a:gd name="connsiteY90" fmla="*/ 220771 h 733425"/>
                  <a:gd name="connsiteX91" fmla="*/ 129397 w 628650"/>
                  <a:gd name="connsiteY91" fmla="*/ 208940 h 733425"/>
                  <a:gd name="connsiteX92" fmla="*/ 158258 w 628650"/>
                  <a:gd name="connsiteY92" fmla="*/ 195510 h 733425"/>
                  <a:gd name="connsiteX93" fmla="*/ 315458 w 628650"/>
                  <a:gd name="connsiteY93" fmla="*/ 144914 h 733425"/>
                  <a:gd name="connsiteX94" fmla="*/ 361588 w 628650"/>
                  <a:gd name="connsiteY94" fmla="*/ 123282 h 733425"/>
                  <a:gd name="connsiteX95" fmla="*/ 394145 w 628650"/>
                  <a:gd name="connsiteY95" fmla="*/ 100298 h 733425"/>
                  <a:gd name="connsiteX96" fmla="*/ 413995 w 628650"/>
                  <a:gd name="connsiteY96" fmla="*/ 81182 h 733425"/>
                  <a:gd name="connsiteX97" fmla="*/ 426177 w 628650"/>
                  <a:gd name="connsiteY97" fmla="*/ 62379 h 733425"/>
                  <a:gd name="connsiteX98" fmla="*/ 431206 w 628650"/>
                  <a:gd name="connsiteY98" fmla="*/ 49511 h 733425"/>
                  <a:gd name="connsiteX99" fmla="*/ 432702 w 628650"/>
                  <a:gd name="connsiteY99" fmla="*/ 40339 h 733425"/>
                  <a:gd name="connsiteX100" fmla="*/ 432178 w 628650"/>
                  <a:gd name="connsiteY100" fmla="*/ 34671 h 733425"/>
                  <a:gd name="connsiteX101" fmla="*/ 430711 w 628650"/>
                  <a:gd name="connsiteY101" fmla="*/ 30909 h 733425"/>
                  <a:gd name="connsiteX102" fmla="*/ 425853 w 628650"/>
                  <a:gd name="connsiteY102" fmla="*/ 23689 h 733425"/>
                  <a:gd name="connsiteX103" fmla="*/ 424910 w 628650"/>
                  <a:gd name="connsiteY103" fmla="*/ 20212 h 733425"/>
                  <a:gd name="connsiteX104" fmla="*/ 425520 w 628650"/>
                  <a:gd name="connsiteY104" fmla="*/ 16212 h 733425"/>
                  <a:gd name="connsiteX105" fmla="*/ 428511 w 628650"/>
                  <a:gd name="connsiteY105" fmla="*/ 14278 h 733425"/>
                  <a:gd name="connsiteX106" fmla="*/ 432702 w 628650"/>
                  <a:gd name="connsiteY106" fmla="*/ 13345 h 733425"/>
                  <a:gd name="connsiteX107" fmla="*/ 438655 w 628650"/>
                  <a:gd name="connsiteY107" fmla="*/ 13583 h 733425"/>
                  <a:gd name="connsiteX108" fmla="*/ 444055 w 628650"/>
                  <a:gd name="connsiteY108" fmla="*/ 14945 h 733425"/>
                  <a:gd name="connsiteX109" fmla="*/ 453571 w 628650"/>
                  <a:gd name="connsiteY109" fmla="*/ 19631 h 733425"/>
                  <a:gd name="connsiteX110" fmla="*/ 457162 w 628650"/>
                  <a:gd name="connsiteY110" fmla="*/ 20927 h 733425"/>
                  <a:gd name="connsiteX111" fmla="*/ 461781 w 628650"/>
                  <a:gd name="connsiteY111" fmla="*/ 21069 h 733425"/>
                  <a:gd name="connsiteX112" fmla="*/ 515179 w 628650"/>
                  <a:gd name="connsiteY112"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8650" h="733425">
                    <a:moveTo>
                      <a:pt x="536096" y="26956"/>
                    </a:moveTo>
                    <a:lnTo>
                      <a:pt x="543039" y="57636"/>
                    </a:lnTo>
                    <a:lnTo>
                      <a:pt x="544792" y="88545"/>
                    </a:lnTo>
                    <a:lnTo>
                      <a:pt x="539877" y="125559"/>
                    </a:lnTo>
                    <a:lnTo>
                      <a:pt x="522294" y="194786"/>
                    </a:lnTo>
                    <a:lnTo>
                      <a:pt x="522618" y="223590"/>
                    </a:lnTo>
                    <a:lnTo>
                      <a:pt x="526085" y="242669"/>
                    </a:lnTo>
                    <a:lnTo>
                      <a:pt x="532781" y="256804"/>
                    </a:lnTo>
                    <a:lnTo>
                      <a:pt x="539763" y="266567"/>
                    </a:lnTo>
                    <a:lnTo>
                      <a:pt x="552622" y="281226"/>
                    </a:lnTo>
                    <a:lnTo>
                      <a:pt x="556774" y="287369"/>
                    </a:lnTo>
                    <a:lnTo>
                      <a:pt x="558432" y="293151"/>
                    </a:lnTo>
                    <a:lnTo>
                      <a:pt x="558041" y="301352"/>
                    </a:lnTo>
                    <a:lnTo>
                      <a:pt x="556298" y="310572"/>
                    </a:lnTo>
                    <a:lnTo>
                      <a:pt x="555508" y="322050"/>
                    </a:lnTo>
                    <a:lnTo>
                      <a:pt x="557098" y="332289"/>
                    </a:lnTo>
                    <a:lnTo>
                      <a:pt x="562365" y="343481"/>
                    </a:lnTo>
                    <a:lnTo>
                      <a:pt x="582016" y="370561"/>
                    </a:lnTo>
                    <a:lnTo>
                      <a:pt x="592674" y="390763"/>
                    </a:lnTo>
                    <a:lnTo>
                      <a:pt x="596541" y="403136"/>
                    </a:lnTo>
                    <a:lnTo>
                      <a:pt x="602609" y="439341"/>
                    </a:lnTo>
                    <a:lnTo>
                      <a:pt x="604285" y="486814"/>
                    </a:lnTo>
                    <a:lnTo>
                      <a:pt x="602609" y="542915"/>
                    </a:lnTo>
                    <a:lnTo>
                      <a:pt x="603933" y="552555"/>
                    </a:lnTo>
                    <a:lnTo>
                      <a:pt x="606733" y="560861"/>
                    </a:lnTo>
                    <a:lnTo>
                      <a:pt x="614143" y="576424"/>
                    </a:lnTo>
                    <a:lnTo>
                      <a:pt x="616410" y="584483"/>
                    </a:lnTo>
                    <a:lnTo>
                      <a:pt x="616820" y="592284"/>
                    </a:lnTo>
                    <a:lnTo>
                      <a:pt x="615944" y="601275"/>
                    </a:lnTo>
                    <a:lnTo>
                      <a:pt x="616268" y="609086"/>
                    </a:lnTo>
                    <a:lnTo>
                      <a:pt x="617791" y="615553"/>
                    </a:lnTo>
                    <a:lnTo>
                      <a:pt x="624402" y="627336"/>
                    </a:lnTo>
                    <a:lnTo>
                      <a:pt x="626212" y="633413"/>
                    </a:lnTo>
                    <a:lnTo>
                      <a:pt x="625421" y="639661"/>
                    </a:lnTo>
                    <a:lnTo>
                      <a:pt x="621192" y="647100"/>
                    </a:lnTo>
                    <a:lnTo>
                      <a:pt x="612610" y="655863"/>
                    </a:lnTo>
                    <a:lnTo>
                      <a:pt x="598608" y="666340"/>
                    </a:lnTo>
                    <a:lnTo>
                      <a:pt x="562832" y="686229"/>
                    </a:lnTo>
                    <a:lnTo>
                      <a:pt x="553488" y="693210"/>
                    </a:lnTo>
                    <a:lnTo>
                      <a:pt x="545097" y="701421"/>
                    </a:lnTo>
                    <a:lnTo>
                      <a:pt x="535505" y="715671"/>
                    </a:lnTo>
                    <a:lnTo>
                      <a:pt x="533505" y="734501"/>
                    </a:lnTo>
                    <a:lnTo>
                      <a:pt x="470716" y="718423"/>
                    </a:lnTo>
                    <a:lnTo>
                      <a:pt x="452447" y="700307"/>
                    </a:lnTo>
                    <a:lnTo>
                      <a:pt x="436169" y="643881"/>
                    </a:lnTo>
                    <a:lnTo>
                      <a:pt x="431244" y="632412"/>
                    </a:lnTo>
                    <a:lnTo>
                      <a:pt x="425567" y="621983"/>
                    </a:lnTo>
                    <a:lnTo>
                      <a:pt x="416052" y="609819"/>
                    </a:lnTo>
                    <a:lnTo>
                      <a:pt x="406213" y="602780"/>
                    </a:lnTo>
                    <a:lnTo>
                      <a:pt x="295818" y="563366"/>
                    </a:lnTo>
                    <a:lnTo>
                      <a:pt x="279425" y="561442"/>
                    </a:lnTo>
                    <a:lnTo>
                      <a:pt x="270453" y="561918"/>
                    </a:lnTo>
                    <a:lnTo>
                      <a:pt x="262900" y="563566"/>
                    </a:lnTo>
                    <a:lnTo>
                      <a:pt x="233762" y="577272"/>
                    </a:lnTo>
                    <a:lnTo>
                      <a:pt x="226438" y="579473"/>
                    </a:lnTo>
                    <a:lnTo>
                      <a:pt x="218913" y="580511"/>
                    </a:lnTo>
                    <a:lnTo>
                      <a:pt x="164582" y="578739"/>
                    </a:lnTo>
                    <a:lnTo>
                      <a:pt x="112595" y="586016"/>
                    </a:lnTo>
                    <a:lnTo>
                      <a:pt x="108337" y="587474"/>
                    </a:lnTo>
                    <a:lnTo>
                      <a:pt x="104547" y="589903"/>
                    </a:lnTo>
                    <a:lnTo>
                      <a:pt x="87078" y="603533"/>
                    </a:lnTo>
                    <a:lnTo>
                      <a:pt x="74466" y="610705"/>
                    </a:lnTo>
                    <a:lnTo>
                      <a:pt x="61351" y="617287"/>
                    </a:lnTo>
                    <a:lnTo>
                      <a:pt x="67065" y="603342"/>
                    </a:lnTo>
                    <a:lnTo>
                      <a:pt x="80839" y="569738"/>
                    </a:lnTo>
                    <a:lnTo>
                      <a:pt x="82363" y="556231"/>
                    </a:lnTo>
                    <a:lnTo>
                      <a:pt x="79696" y="512864"/>
                    </a:lnTo>
                    <a:lnTo>
                      <a:pt x="76524" y="496729"/>
                    </a:lnTo>
                    <a:lnTo>
                      <a:pt x="41034" y="427129"/>
                    </a:lnTo>
                    <a:lnTo>
                      <a:pt x="33490" y="416300"/>
                    </a:lnTo>
                    <a:lnTo>
                      <a:pt x="23641" y="405432"/>
                    </a:lnTo>
                    <a:lnTo>
                      <a:pt x="22784" y="403460"/>
                    </a:lnTo>
                    <a:lnTo>
                      <a:pt x="18688" y="396764"/>
                    </a:lnTo>
                    <a:lnTo>
                      <a:pt x="10525" y="386925"/>
                    </a:lnTo>
                    <a:lnTo>
                      <a:pt x="8354" y="380276"/>
                    </a:lnTo>
                    <a:lnTo>
                      <a:pt x="8496" y="375647"/>
                    </a:lnTo>
                    <a:lnTo>
                      <a:pt x="11278" y="366141"/>
                    </a:lnTo>
                    <a:lnTo>
                      <a:pt x="11802" y="362188"/>
                    </a:lnTo>
                    <a:lnTo>
                      <a:pt x="7144" y="348777"/>
                    </a:lnTo>
                    <a:lnTo>
                      <a:pt x="9058" y="341367"/>
                    </a:lnTo>
                    <a:lnTo>
                      <a:pt x="11382" y="336347"/>
                    </a:lnTo>
                    <a:lnTo>
                      <a:pt x="12573" y="331251"/>
                    </a:lnTo>
                    <a:lnTo>
                      <a:pt x="11697" y="325793"/>
                    </a:lnTo>
                    <a:lnTo>
                      <a:pt x="20755" y="320964"/>
                    </a:lnTo>
                    <a:lnTo>
                      <a:pt x="48663" y="301562"/>
                    </a:lnTo>
                    <a:lnTo>
                      <a:pt x="65675" y="286160"/>
                    </a:lnTo>
                    <a:lnTo>
                      <a:pt x="81486" y="268986"/>
                    </a:lnTo>
                    <a:lnTo>
                      <a:pt x="90659" y="253651"/>
                    </a:lnTo>
                    <a:lnTo>
                      <a:pt x="96260" y="241211"/>
                    </a:lnTo>
                    <a:lnTo>
                      <a:pt x="102879" y="229981"/>
                    </a:lnTo>
                    <a:lnTo>
                      <a:pt x="112595" y="220771"/>
                    </a:lnTo>
                    <a:lnTo>
                      <a:pt x="129397" y="208940"/>
                    </a:lnTo>
                    <a:lnTo>
                      <a:pt x="158258" y="195510"/>
                    </a:lnTo>
                    <a:lnTo>
                      <a:pt x="315458" y="144914"/>
                    </a:lnTo>
                    <a:lnTo>
                      <a:pt x="361588" y="123282"/>
                    </a:lnTo>
                    <a:lnTo>
                      <a:pt x="394145" y="100298"/>
                    </a:lnTo>
                    <a:lnTo>
                      <a:pt x="413995" y="81182"/>
                    </a:lnTo>
                    <a:lnTo>
                      <a:pt x="426177" y="62379"/>
                    </a:lnTo>
                    <a:lnTo>
                      <a:pt x="431206" y="49511"/>
                    </a:lnTo>
                    <a:lnTo>
                      <a:pt x="432702" y="40339"/>
                    </a:lnTo>
                    <a:lnTo>
                      <a:pt x="432178" y="34671"/>
                    </a:lnTo>
                    <a:lnTo>
                      <a:pt x="430711" y="30909"/>
                    </a:lnTo>
                    <a:lnTo>
                      <a:pt x="425853" y="23689"/>
                    </a:lnTo>
                    <a:lnTo>
                      <a:pt x="424910" y="20212"/>
                    </a:lnTo>
                    <a:lnTo>
                      <a:pt x="425520" y="16212"/>
                    </a:lnTo>
                    <a:lnTo>
                      <a:pt x="428511" y="14278"/>
                    </a:lnTo>
                    <a:lnTo>
                      <a:pt x="432702" y="13345"/>
                    </a:lnTo>
                    <a:lnTo>
                      <a:pt x="438655" y="13583"/>
                    </a:lnTo>
                    <a:lnTo>
                      <a:pt x="444055" y="14945"/>
                    </a:lnTo>
                    <a:lnTo>
                      <a:pt x="453571" y="19631"/>
                    </a:lnTo>
                    <a:lnTo>
                      <a:pt x="457162" y="20927"/>
                    </a:lnTo>
                    <a:lnTo>
                      <a:pt x="461781" y="21069"/>
                    </a:lnTo>
                    <a:lnTo>
                      <a:pt x="515179" y="714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4" name="Freeform: Shape 43">
                <a:extLst>
                  <a:ext uri="{FF2B5EF4-FFF2-40B4-BE49-F238E27FC236}">
                    <a16:creationId xmlns="" xmlns:a16="http://schemas.microsoft.com/office/drawing/2014/main" id="{A0130252-137A-401F-8533-9E5D13D284BA}"/>
                  </a:ext>
                </a:extLst>
              </p:cNvPr>
              <p:cNvSpPr/>
              <p:nvPr/>
            </p:nvSpPr>
            <p:spPr>
              <a:xfrm>
                <a:off x="7318366" y="6392570"/>
                <a:ext cx="352425" cy="476250"/>
              </a:xfrm>
              <a:custGeom>
                <a:avLst/>
                <a:gdLst>
                  <a:gd name="connsiteX0" fmla="*/ 298209 w 352425"/>
                  <a:gd name="connsiteY0" fmla="*/ 288770 h 476250"/>
                  <a:gd name="connsiteX1" fmla="*/ 295685 w 352425"/>
                  <a:gd name="connsiteY1" fmla="*/ 286703 h 476250"/>
                  <a:gd name="connsiteX2" fmla="*/ 292313 w 352425"/>
                  <a:gd name="connsiteY2" fmla="*/ 285245 h 476250"/>
                  <a:gd name="connsiteX3" fmla="*/ 276473 w 352425"/>
                  <a:gd name="connsiteY3" fmla="*/ 282130 h 476250"/>
                  <a:gd name="connsiteX4" fmla="*/ 268615 w 352425"/>
                  <a:gd name="connsiteY4" fmla="*/ 278978 h 476250"/>
                  <a:gd name="connsiteX5" fmla="*/ 268415 w 352425"/>
                  <a:gd name="connsiteY5" fmla="*/ 283693 h 476250"/>
                  <a:gd name="connsiteX6" fmla="*/ 268615 w 352425"/>
                  <a:gd name="connsiteY6" fmla="*/ 285245 h 476250"/>
                  <a:gd name="connsiteX7" fmla="*/ 265662 w 352425"/>
                  <a:gd name="connsiteY7" fmla="*/ 284245 h 476250"/>
                  <a:gd name="connsiteX8" fmla="*/ 259471 w 352425"/>
                  <a:gd name="connsiteY8" fmla="*/ 283159 h 476250"/>
                  <a:gd name="connsiteX9" fmla="*/ 256623 w 352425"/>
                  <a:gd name="connsiteY9" fmla="*/ 282236 h 476250"/>
                  <a:gd name="connsiteX10" fmla="*/ 256623 w 352425"/>
                  <a:gd name="connsiteY10" fmla="*/ 285245 h 476250"/>
                  <a:gd name="connsiteX11" fmla="*/ 260585 w 352425"/>
                  <a:gd name="connsiteY11" fmla="*/ 289703 h 476250"/>
                  <a:gd name="connsiteX12" fmla="*/ 266929 w 352425"/>
                  <a:gd name="connsiteY12" fmla="*/ 295170 h 476250"/>
                  <a:gd name="connsiteX13" fmla="*/ 274787 w 352425"/>
                  <a:gd name="connsiteY13" fmla="*/ 299447 h 476250"/>
                  <a:gd name="connsiteX14" fmla="*/ 283274 w 352425"/>
                  <a:gd name="connsiteY14" fmla="*/ 300228 h 476250"/>
                  <a:gd name="connsiteX15" fmla="*/ 282550 w 352425"/>
                  <a:gd name="connsiteY15" fmla="*/ 298380 h 476250"/>
                  <a:gd name="connsiteX16" fmla="*/ 282131 w 352425"/>
                  <a:gd name="connsiteY16" fmla="*/ 298085 h 476250"/>
                  <a:gd name="connsiteX17" fmla="*/ 281569 w 352425"/>
                  <a:gd name="connsiteY17" fmla="*/ 298152 h 476250"/>
                  <a:gd name="connsiteX18" fmla="*/ 280311 w 352425"/>
                  <a:gd name="connsiteY18" fmla="*/ 297237 h 476250"/>
                  <a:gd name="connsiteX19" fmla="*/ 284007 w 352425"/>
                  <a:gd name="connsiteY19" fmla="*/ 295590 h 476250"/>
                  <a:gd name="connsiteX20" fmla="*/ 287226 w 352425"/>
                  <a:gd name="connsiteY20" fmla="*/ 295704 h 476250"/>
                  <a:gd name="connsiteX21" fmla="*/ 290008 w 352425"/>
                  <a:gd name="connsiteY21" fmla="*/ 297342 h 476250"/>
                  <a:gd name="connsiteX22" fmla="*/ 292313 w 352425"/>
                  <a:gd name="connsiteY22" fmla="*/ 300238 h 476250"/>
                  <a:gd name="connsiteX23" fmla="*/ 294494 w 352425"/>
                  <a:gd name="connsiteY23" fmla="*/ 299161 h 476250"/>
                  <a:gd name="connsiteX24" fmla="*/ 299171 w 352425"/>
                  <a:gd name="connsiteY24" fmla="*/ 295923 h 476250"/>
                  <a:gd name="connsiteX25" fmla="*/ 301104 w 352425"/>
                  <a:gd name="connsiteY25" fmla="*/ 294227 h 476250"/>
                  <a:gd name="connsiteX26" fmla="*/ 299952 w 352425"/>
                  <a:gd name="connsiteY26" fmla="*/ 291332 h 476250"/>
                  <a:gd name="connsiteX27" fmla="*/ 298209 w 352425"/>
                  <a:gd name="connsiteY27" fmla="*/ 288770 h 476250"/>
                  <a:gd name="connsiteX28" fmla="*/ 320231 w 352425"/>
                  <a:gd name="connsiteY28" fmla="*/ 117853 h 476250"/>
                  <a:gd name="connsiteX29" fmla="*/ 318926 w 352425"/>
                  <a:gd name="connsiteY29" fmla="*/ 112729 h 476250"/>
                  <a:gd name="connsiteX30" fmla="*/ 315830 w 352425"/>
                  <a:gd name="connsiteY30" fmla="*/ 108223 h 476250"/>
                  <a:gd name="connsiteX31" fmla="*/ 309715 w 352425"/>
                  <a:gd name="connsiteY31" fmla="*/ 106452 h 476250"/>
                  <a:gd name="connsiteX32" fmla="*/ 299961 w 352425"/>
                  <a:gd name="connsiteY32" fmla="*/ 104994 h 476250"/>
                  <a:gd name="connsiteX33" fmla="*/ 288846 w 352425"/>
                  <a:gd name="connsiteY33" fmla="*/ 106356 h 476250"/>
                  <a:gd name="connsiteX34" fmla="*/ 285274 w 352425"/>
                  <a:gd name="connsiteY34" fmla="*/ 112366 h 476250"/>
                  <a:gd name="connsiteX35" fmla="*/ 290113 w 352425"/>
                  <a:gd name="connsiteY35" fmla="*/ 115862 h 476250"/>
                  <a:gd name="connsiteX36" fmla="*/ 295342 w 352425"/>
                  <a:gd name="connsiteY36" fmla="*/ 117243 h 476250"/>
                  <a:gd name="connsiteX37" fmla="*/ 297971 w 352425"/>
                  <a:gd name="connsiteY37" fmla="*/ 120282 h 476250"/>
                  <a:gd name="connsiteX38" fmla="*/ 300485 w 352425"/>
                  <a:gd name="connsiteY38" fmla="*/ 123863 h 476250"/>
                  <a:gd name="connsiteX39" fmla="*/ 316182 w 352425"/>
                  <a:gd name="connsiteY39" fmla="*/ 134941 h 476250"/>
                  <a:gd name="connsiteX40" fmla="*/ 323174 w 352425"/>
                  <a:gd name="connsiteY40" fmla="*/ 137179 h 476250"/>
                  <a:gd name="connsiteX41" fmla="*/ 325241 w 352425"/>
                  <a:gd name="connsiteY41" fmla="*/ 131521 h 476250"/>
                  <a:gd name="connsiteX42" fmla="*/ 323555 w 352425"/>
                  <a:gd name="connsiteY42" fmla="*/ 126254 h 476250"/>
                  <a:gd name="connsiteX43" fmla="*/ 320231 w 352425"/>
                  <a:gd name="connsiteY43" fmla="*/ 117853 h 476250"/>
                  <a:gd name="connsiteX44" fmla="*/ 352920 w 352425"/>
                  <a:gd name="connsiteY44" fmla="*/ 92126 h 476250"/>
                  <a:gd name="connsiteX45" fmla="*/ 345129 w 352425"/>
                  <a:gd name="connsiteY45" fmla="*/ 86201 h 476250"/>
                  <a:gd name="connsiteX46" fmla="*/ 338614 w 352425"/>
                  <a:gd name="connsiteY46" fmla="*/ 86001 h 476250"/>
                  <a:gd name="connsiteX47" fmla="*/ 331984 w 352425"/>
                  <a:gd name="connsiteY47" fmla="*/ 78486 h 476250"/>
                  <a:gd name="connsiteX48" fmla="*/ 312858 w 352425"/>
                  <a:gd name="connsiteY48" fmla="*/ 41100 h 476250"/>
                  <a:gd name="connsiteX49" fmla="*/ 312620 w 352425"/>
                  <a:gd name="connsiteY49" fmla="*/ 34871 h 476250"/>
                  <a:gd name="connsiteX50" fmla="*/ 312963 w 352425"/>
                  <a:gd name="connsiteY50" fmla="*/ 28709 h 476250"/>
                  <a:gd name="connsiteX51" fmla="*/ 312554 w 352425"/>
                  <a:gd name="connsiteY51" fmla="*/ 23413 h 476250"/>
                  <a:gd name="connsiteX52" fmla="*/ 309677 w 352425"/>
                  <a:gd name="connsiteY52" fmla="*/ 19774 h 476250"/>
                  <a:gd name="connsiteX53" fmla="*/ 313497 w 352425"/>
                  <a:gd name="connsiteY53" fmla="*/ 16336 h 476250"/>
                  <a:gd name="connsiteX54" fmla="*/ 316459 w 352425"/>
                  <a:gd name="connsiteY54" fmla="*/ 15660 h 476250"/>
                  <a:gd name="connsiteX55" fmla="*/ 316468 w 352425"/>
                  <a:gd name="connsiteY55" fmla="*/ 15660 h 476250"/>
                  <a:gd name="connsiteX56" fmla="*/ 311153 w 352425"/>
                  <a:gd name="connsiteY56" fmla="*/ 11439 h 476250"/>
                  <a:gd name="connsiteX57" fmla="*/ 306353 w 352425"/>
                  <a:gd name="connsiteY57" fmla="*/ 9040 h 476250"/>
                  <a:gd name="connsiteX58" fmla="*/ 298437 w 352425"/>
                  <a:gd name="connsiteY58" fmla="*/ 7248 h 476250"/>
                  <a:gd name="connsiteX59" fmla="*/ 289627 w 352425"/>
                  <a:gd name="connsiteY59" fmla="*/ 7144 h 476250"/>
                  <a:gd name="connsiteX60" fmla="*/ 270310 w 352425"/>
                  <a:gd name="connsiteY60" fmla="*/ 9010 h 476250"/>
                  <a:gd name="connsiteX61" fmla="*/ 252584 w 352425"/>
                  <a:gd name="connsiteY61" fmla="*/ 8011 h 476250"/>
                  <a:gd name="connsiteX62" fmla="*/ 243774 w 352425"/>
                  <a:gd name="connsiteY62" fmla="*/ 8420 h 476250"/>
                  <a:gd name="connsiteX63" fmla="*/ 235325 w 352425"/>
                  <a:gd name="connsiteY63" fmla="*/ 9992 h 476250"/>
                  <a:gd name="connsiteX64" fmla="*/ 226504 w 352425"/>
                  <a:gd name="connsiteY64" fmla="*/ 13354 h 476250"/>
                  <a:gd name="connsiteX65" fmla="*/ 217799 w 352425"/>
                  <a:gd name="connsiteY65" fmla="*/ 18393 h 476250"/>
                  <a:gd name="connsiteX66" fmla="*/ 208112 w 352425"/>
                  <a:gd name="connsiteY66" fmla="*/ 27165 h 476250"/>
                  <a:gd name="connsiteX67" fmla="*/ 195729 w 352425"/>
                  <a:gd name="connsiteY67" fmla="*/ 42596 h 476250"/>
                  <a:gd name="connsiteX68" fmla="*/ 189309 w 352425"/>
                  <a:gd name="connsiteY68" fmla="*/ 47797 h 476250"/>
                  <a:gd name="connsiteX69" fmla="*/ 182985 w 352425"/>
                  <a:gd name="connsiteY69" fmla="*/ 50845 h 476250"/>
                  <a:gd name="connsiteX70" fmla="*/ 167269 w 352425"/>
                  <a:gd name="connsiteY70" fmla="*/ 51473 h 476250"/>
                  <a:gd name="connsiteX71" fmla="*/ 138522 w 352425"/>
                  <a:gd name="connsiteY71" fmla="*/ 76658 h 476250"/>
                  <a:gd name="connsiteX72" fmla="*/ 135055 w 352425"/>
                  <a:gd name="connsiteY72" fmla="*/ 78629 h 476250"/>
                  <a:gd name="connsiteX73" fmla="*/ 131083 w 352425"/>
                  <a:gd name="connsiteY73" fmla="*/ 79534 h 476250"/>
                  <a:gd name="connsiteX74" fmla="*/ 122254 w 352425"/>
                  <a:gd name="connsiteY74" fmla="*/ 79467 h 476250"/>
                  <a:gd name="connsiteX75" fmla="*/ 118186 w 352425"/>
                  <a:gd name="connsiteY75" fmla="*/ 79867 h 476250"/>
                  <a:gd name="connsiteX76" fmla="*/ 114862 w 352425"/>
                  <a:gd name="connsiteY76" fmla="*/ 80934 h 476250"/>
                  <a:gd name="connsiteX77" fmla="*/ 111195 w 352425"/>
                  <a:gd name="connsiteY77" fmla="*/ 82839 h 476250"/>
                  <a:gd name="connsiteX78" fmla="*/ 107528 w 352425"/>
                  <a:gd name="connsiteY78" fmla="*/ 87935 h 476250"/>
                  <a:gd name="connsiteX79" fmla="*/ 103661 w 352425"/>
                  <a:gd name="connsiteY79" fmla="*/ 95974 h 476250"/>
                  <a:gd name="connsiteX80" fmla="*/ 97393 w 352425"/>
                  <a:gd name="connsiteY80" fmla="*/ 114481 h 476250"/>
                  <a:gd name="connsiteX81" fmla="*/ 96850 w 352425"/>
                  <a:gd name="connsiteY81" fmla="*/ 123225 h 476250"/>
                  <a:gd name="connsiteX82" fmla="*/ 97622 w 352425"/>
                  <a:gd name="connsiteY82" fmla="*/ 129740 h 476250"/>
                  <a:gd name="connsiteX83" fmla="*/ 99384 w 352425"/>
                  <a:gd name="connsiteY83" fmla="*/ 133378 h 476250"/>
                  <a:gd name="connsiteX84" fmla="*/ 99251 w 352425"/>
                  <a:gd name="connsiteY84" fmla="*/ 138246 h 476250"/>
                  <a:gd name="connsiteX85" fmla="*/ 97527 w 352425"/>
                  <a:gd name="connsiteY85" fmla="*/ 144580 h 476250"/>
                  <a:gd name="connsiteX86" fmla="*/ 93116 w 352425"/>
                  <a:gd name="connsiteY86" fmla="*/ 154724 h 476250"/>
                  <a:gd name="connsiteX87" fmla="*/ 88725 w 352425"/>
                  <a:gd name="connsiteY87" fmla="*/ 169402 h 476250"/>
                  <a:gd name="connsiteX88" fmla="*/ 85935 w 352425"/>
                  <a:gd name="connsiteY88" fmla="*/ 173488 h 476250"/>
                  <a:gd name="connsiteX89" fmla="*/ 80343 w 352425"/>
                  <a:gd name="connsiteY89" fmla="*/ 175698 h 476250"/>
                  <a:gd name="connsiteX90" fmla="*/ 75047 w 352425"/>
                  <a:gd name="connsiteY90" fmla="*/ 174307 h 476250"/>
                  <a:gd name="connsiteX91" fmla="*/ 59598 w 352425"/>
                  <a:gd name="connsiteY91" fmla="*/ 165668 h 476250"/>
                  <a:gd name="connsiteX92" fmla="*/ 55274 w 352425"/>
                  <a:gd name="connsiteY92" fmla="*/ 164211 h 476250"/>
                  <a:gd name="connsiteX93" fmla="*/ 50949 w 352425"/>
                  <a:gd name="connsiteY93" fmla="*/ 164011 h 476250"/>
                  <a:gd name="connsiteX94" fmla="*/ 46396 w 352425"/>
                  <a:gd name="connsiteY94" fmla="*/ 164735 h 476250"/>
                  <a:gd name="connsiteX95" fmla="*/ 41739 w 352425"/>
                  <a:gd name="connsiteY95" fmla="*/ 166526 h 476250"/>
                  <a:gd name="connsiteX96" fmla="*/ 33995 w 352425"/>
                  <a:gd name="connsiteY96" fmla="*/ 170641 h 476250"/>
                  <a:gd name="connsiteX97" fmla="*/ 30747 w 352425"/>
                  <a:gd name="connsiteY97" fmla="*/ 171469 h 476250"/>
                  <a:gd name="connsiteX98" fmla="*/ 27956 w 352425"/>
                  <a:gd name="connsiteY98" fmla="*/ 171488 h 476250"/>
                  <a:gd name="connsiteX99" fmla="*/ 18412 w 352425"/>
                  <a:gd name="connsiteY99" fmla="*/ 169555 h 476250"/>
                  <a:gd name="connsiteX100" fmla="*/ 15088 w 352425"/>
                  <a:gd name="connsiteY100" fmla="*/ 169840 h 476250"/>
                  <a:gd name="connsiteX101" fmla="*/ 12325 w 352425"/>
                  <a:gd name="connsiteY101" fmla="*/ 172050 h 476250"/>
                  <a:gd name="connsiteX102" fmla="*/ 10001 w 352425"/>
                  <a:gd name="connsiteY102" fmla="*/ 176365 h 476250"/>
                  <a:gd name="connsiteX103" fmla="*/ 8087 w 352425"/>
                  <a:gd name="connsiteY103" fmla="*/ 185376 h 476250"/>
                  <a:gd name="connsiteX104" fmla="*/ 7144 w 352425"/>
                  <a:gd name="connsiteY104" fmla="*/ 201254 h 476250"/>
                  <a:gd name="connsiteX105" fmla="*/ 8763 w 352425"/>
                  <a:gd name="connsiteY105" fmla="*/ 220256 h 476250"/>
                  <a:gd name="connsiteX106" fmla="*/ 14411 w 352425"/>
                  <a:gd name="connsiteY106" fmla="*/ 249336 h 476250"/>
                  <a:gd name="connsiteX107" fmla="*/ 19936 w 352425"/>
                  <a:gd name="connsiteY107" fmla="*/ 251384 h 476250"/>
                  <a:gd name="connsiteX108" fmla="*/ 25422 w 352425"/>
                  <a:gd name="connsiteY108" fmla="*/ 263490 h 476250"/>
                  <a:gd name="connsiteX109" fmla="*/ 30623 w 352425"/>
                  <a:gd name="connsiteY109" fmla="*/ 302905 h 476250"/>
                  <a:gd name="connsiteX110" fmla="*/ 55750 w 352425"/>
                  <a:gd name="connsiteY110" fmla="*/ 313020 h 476250"/>
                  <a:gd name="connsiteX111" fmla="*/ 61989 w 352425"/>
                  <a:gd name="connsiteY111" fmla="*/ 318545 h 476250"/>
                  <a:gd name="connsiteX112" fmla="*/ 69523 w 352425"/>
                  <a:gd name="connsiteY112" fmla="*/ 327870 h 476250"/>
                  <a:gd name="connsiteX113" fmla="*/ 73943 w 352425"/>
                  <a:gd name="connsiteY113" fmla="*/ 337852 h 476250"/>
                  <a:gd name="connsiteX114" fmla="*/ 83668 w 352425"/>
                  <a:gd name="connsiteY114" fmla="*/ 368008 h 476250"/>
                  <a:gd name="connsiteX115" fmla="*/ 91802 w 352425"/>
                  <a:gd name="connsiteY115" fmla="*/ 385629 h 476250"/>
                  <a:gd name="connsiteX116" fmla="*/ 94383 w 352425"/>
                  <a:gd name="connsiteY116" fmla="*/ 393040 h 476250"/>
                  <a:gd name="connsiteX117" fmla="*/ 98803 w 352425"/>
                  <a:gd name="connsiteY117" fmla="*/ 402593 h 476250"/>
                  <a:gd name="connsiteX118" fmla="*/ 104413 w 352425"/>
                  <a:gd name="connsiteY118" fmla="*/ 407461 h 476250"/>
                  <a:gd name="connsiteX119" fmla="*/ 110395 w 352425"/>
                  <a:gd name="connsiteY119" fmla="*/ 410356 h 476250"/>
                  <a:gd name="connsiteX120" fmla="*/ 138513 w 352425"/>
                  <a:gd name="connsiteY120" fmla="*/ 414861 h 476250"/>
                  <a:gd name="connsiteX121" fmla="*/ 165583 w 352425"/>
                  <a:gd name="connsiteY121" fmla="*/ 423015 h 476250"/>
                  <a:gd name="connsiteX122" fmla="*/ 172907 w 352425"/>
                  <a:gd name="connsiteY122" fmla="*/ 427234 h 476250"/>
                  <a:gd name="connsiteX123" fmla="*/ 177117 w 352425"/>
                  <a:gd name="connsiteY123" fmla="*/ 432225 h 476250"/>
                  <a:gd name="connsiteX124" fmla="*/ 179651 w 352425"/>
                  <a:gd name="connsiteY124" fmla="*/ 438074 h 476250"/>
                  <a:gd name="connsiteX125" fmla="*/ 182985 w 352425"/>
                  <a:gd name="connsiteY125" fmla="*/ 452285 h 476250"/>
                  <a:gd name="connsiteX126" fmla="*/ 188176 w 352425"/>
                  <a:gd name="connsiteY126" fmla="*/ 461753 h 476250"/>
                  <a:gd name="connsiteX127" fmla="*/ 193596 w 352425"/>
                  <a:gd name="connsiteY127" fmla="*/ 467040 h 476250"/>
                  <a:gd name="connsiteX128" fmla="*/ 200244 w 352425"/>
                  <a:gd name="connsiteY128" fmla="*/ 471174 h 476250"/>
                  <a:gd name="connsiteX129" fmla="*/ 208779 w 352425"/>
                  <a:gd name="connsiteY129" fmla="*/ 473564 h 476250"/>
                  <a:gd name="connsiteX130" fmla="*/ 224371 w 352425"/>
                  <a:gd name="connsiteY130" fmla="*/ 476002 h 476250"/>
                  <a:gd name="connsiteX131" fmla="*/ 229838 w 352425"/>
                  <a:gd name="connsiteY131" fmla="*/ 476241 h 476250"/>
                  <a:gd name="connsiteX132" fmla="*/ 236230 w 352425"/>
                  <a:gd name="connsiteY132" fmla="*/ 475736 h 476250"/>
                  <a:gd name="connsiteX133" fmla="*/ 238801 w 352425"/>
                  <a:gd name="connsiteY133" fmla="*/ 475231 h 476250"/>
                  <a:gd name="connsiteX134" fmla="*/ 239278 w 352425"/>
                  <a:gd name="connsiteY134" fmla="*/ 465706 h 476250"/>
                  <a:gd name="connsiteX135" fmla="*/ 234096 w 352425"/>
                  <a:gd name="connsiteY135" fmla="*/ 458171 h 476250"/>
                  <a:gd name="connsiteX136" fmla="*/ 234610 w 352425"/>
                  <a:gd name="connsiteY136" fmla="*/ 452209 h 476250"/>
                  <a:gd name="connsiteX137" fmla="*/ 237563 w 352425"/>
                  <a:gd name="connsiteY137" fmla="*/ 446637 h 476250"/>
                  <a:gd name="connsiteX138" fmla="*/ 239287 w 352425"/>
                  <a:gd name="connsiteY138" fmla="*/ 440379 h 476250"/>
                  <a:gd name="connsiteX139" fmla="*/ 236277 w 352425"/>
                  <a:gd name="connsiteY139" fmla="*/ 439779 h 476250"/>
                  <a:gd name="connsiteX140" fmla="*/ 229810 w 352425"/>
                  <a:gd name="connsiteY140" fmla="*/ 446999 h 476250"/>
                  <a:gd name="connsiteX141" fmla="*/ 223523 w 352425"/>
                  <a:gd name="connsiteY141" fmla="*/ 455695 h 476250"/>
                  <a:gd name="connsiteX142" fmla="*/ 221428 w 352425"/>
                  <a:gd name="connsiteY142" fmla="*/ 459705 h 476250"/>
                  <a:gd name="connsiteX143" fmla="*/ 207788 w 352425"/>
                  <a:gd name="connsiteY143" fmla="*/ 457076 h 476250"/>
                  <a:gd name="connsiteX144" fmla="*/ 205292 w 352425"/>
                  <a:gd name="connsiteY144" fmla="*/ 442360 h 476250"/>
                  <a:gd name="connsiteX145" fmla="*/ 210198 w 352425"/>
                  <a:gd name="connsiteY145" fmla="*/ 428101 h 476250"/>
                  <a:gd name="connsiteX146" fmla="*/ 218475 w 352425"/>
                  <a:gd name="connsiteY146" fmla="*/ 426768 h 476250"/>
                  <a:gd name="connsiteX147" fmla="*/ 229353 w 352425"/>
                  <a:gd name="connsiteY147" fmla="*/ 416843 h 476250"/>
                  <a:gd name="connsiteX148" fmla="*/ 236611 w 352425"/>
                  <a:gd name="connsiteY148" fmla="*/ 405232 h 476250"/>
                  <a:gd name="connsiteX149" fmla="*/ 240668 w 352425"/>
                  <a:gd name="connsiteY149" fmla="*/ 392716 h 476250"/>
                  <a:gd name="connsiteX150" fmla="*/ 241973 w 352425"/>
                  <a:gd name="connsiteY150" fmla="*/ 380009 h 476250"/>
                  <a:gd name="connsiteX151" fmla="*/ 239668 w 352425"/>
                  <a:gd name="connsiteY151" fmla="*/ 372971 h 476250"/>
                  <a:gd name="connsiteX152" fmla="*/ 229600 w 352425"/>
                  <a:gd name="connsiteY152" fmla="*/ 363646 h 476250"/>
                  <a:gd name="connsiteX153" fmla="*/ 227276 w 352425"/>
                  <a:gd name="connsiteY153" fmla="*/ 359169 h 476250"/>
                  <a:gd name="connsiteX154" fmla="*/ 229496 w 352425"/>
                  <a:gd name="connsiteY154" fmla="*/ 346882 h 476250"/>
                  <a:gd name="connsiteX155" fmla="*/ 228867 w 352425"/>
                  <a:gd name="connsiteY155" fmla="*/ 345291 h 476250"/>
                  <a:gd name="connsiteX156" fmla="*/ 226867 w 352425"/>
                  <a:gd name="connsiteY156" fmla="*/ 343576 h 476250"/>
                  <a:gd name="connsiteX157" fmla="*/ 221437 w 352425"/>
                  <a:gd name="connsiteY157" fmla="*/ 333280 h 476250"/>
                  <a:gd name="connsiteX158" fmla="*/ 227191 w 352425"/>
                  <a:gd name="connsiteY158" fmla="*/ 325603 h 476250"/>
                  <a:gd name="connsiteX159" fmla="*/ 231248 w 352425"/>
                  <a:gd name="connsiteY159" fmla="*/ 330765 h 476250"/>
                  <a:gd name="connsiteX160" fmla="*/ 235372 w 352425"/>
                  <a:gd name="connsiteY160" fmla="*/ 349577 h 476250"/>
                  <a:gd name="connsiteX161" fmla="*/ 245136 w 352425"/>
                  <a:gd name="connsiteY161" fmla="*/ 375533 h 476250"/>
                  <a:gd name="connsiteX162" fmla="*/ 241973 w 352425"/>
                  <a:gd name="connsiteY162" fmla="*/ 375533 h 476250"/>
                  <a:gd name="connsiteX163" fmla="*/ 246926 w 352425"/>
                  <a:gd name="connsiteY163" fmla="*/ 390535 h 476250"/>
                  <a:gd name="connsiteX164" fmla="*/ 244288 w 352425"/>
                  <a:gd name="connsiteY164" fmla="*/ 422510 h 476250"/>
                  <a:gd name="connsiteX165" fmla="*/ 247822 w 352425"/>
                  <a:gd name="connsiteY165" fmla="*/ 435740 h 476250"/>
                  <a:gd name="connsiteX166" fmla="*/ 249317 w 352425"/>
                  <a:gd name="connsiteY166" fmla="*/ 434797 h 476250"/>
                  <a:gd name="connsiteX167" fmla="*/ 252460 w 352425"/>
                  <a:gd name="connsiteY167" fmla="*/ 433683 h 476250"/>
                  <a:gd name="connsiteX168" fmla="*/ 253927 w 352425"/>
                  <a:gd name="connsiteY168" fmla="*/ 432749 h 476250"/>
                  <a:gd name="connsiteX169" fmla="*/ 257613 w 352425"/>
                  <a:gd name="connsiteY169" fmla="*/ 438255 h 476250"/>
                  <a:gd name="connsiteX170" fmla="*/ 263538 w 352425"/>
                  <a:gd name="connsiteY170" fmla="*/ 441417 h 476250"/>
                  <a:gd name="connsiteX171" fmla="*/ 270615 w 352425"/>
                  <a:gd name="connsiteY171" fmla="*/ 441808 h 476250"/>
                  <a:gd name="connsiteX172" fmla="*/ 277625 w 352425"/>
                  <a:gd name="connsiteY172" fmla="*/ 438998 h 476250"/>
                  <a:gd name="connsiteX173" fmla="*/ 277625 w 352425"/>
                  <a:gd name="connsiteY173" fmla="*/ 435731 h 476250"/>
                  <a:gd name="connsiteX174" fmla="*/ 271853 w 352425"/>
                  <a:gd name="connsiteY174" fmla="*/ 433416 h 476250"/>
                  <a:gd name="connsiteX175" fmla="*/ 267596 w 352425"/>
                  <a:gd name="connsiteY175" fmla="*/ 428559 h 476250"/>
                  <a:gd name="connsiteX176" fmla="*/ 265471 w 352425"/>
                  <a:gd name="connsiteY176" fmla="*/ 422024 h 476250"/>
                  <a:gd name="connsiteX177" fmla="*/ 265671 w 352425"/>
                  <a:gd name="connsiteY177" fmla="*/ 414747 h 476250"/>
                  <a:gd name="connsiteX178" fmla="*/ 273015 w 352425"/>
                  <a:gd name="connsiteY178" fmla="*/ 408756 h 476250"/>
                  <a:gd name="connsiteX179" fmla="*/ 273015 w 352425"/>
                  <a:gd name="connsiteY179" fmla="*/ 407270 h 476250"/>
                  <a:gd name="connsiteX180" fmla="*/ 274444 w 352425"/>
                  <a:gd name="connsiteY180" fmla="*/ 399507 h 476250"/>
                  <a:gd name="connsiteX181" fmla="*/ 274444 w 352425"/>
                  <a:gd name="connsiteY181" fmla="*/ 396754 h 476250"/>
                  <a:gd name="connsiteX182" fmla="*/ 262204 w 352425"/>
                  <a:gd name="connsiteY182" fmla="*/ 388277 h 476250"/>
                  <a:gd name="connsiteX183" fmla="*/ 258299 w 352425"/>
                  <a:gd name="connsiteY183" fmla="*/ 383600 h 476250"/>
                  <a:gd name="connsiteX184" fmla="*/ 245993 w 352425"/>
                  <a:gd name="connsiteY184" fmla="*/ 360245 h 476250"/>
                  <a:gd name="connsiteX185" fmla="*/ 243135 w 352425"/>
                  <a:gd name="connsiteY185" fmla="*/ 352559 h 476250"/>
                  <a:gd name="connsiteX186" fmla="*/ 241449 w 352425"/>
                  <a:gd name="connsiteY186" fmla="*/ 334280 h 476250"/>
                  <a:gd name="connsiteX187" fmla="*/ 241973 w 352425"/>
                  <a:gd name="connsiteY187" fmla="*/ 330527 h 476250"/>
                  <a:gd name="connsiteX188" fmla="*/ 246926 w 352425"/>
                  <a:gd name="connsiteY188" fmla="*/ 325784 h 476250"/>
                  <a:gd name="connsiteX189" fmla="*/ 248688 w 352425"/>
                  <a:gd name="connsiteY189" fmla="*/ 321898 h 476250"/>
                  <a:gd name="connsiteX190" fmla="*/ 246488 w 352425"/>
                  <a:gd name="connsiteY190" fmla="*/ 316745 h 476250"/>
                  <a:gd name="connsiteX191" fmla="*/ 243278 w 352425"/>
                  <a:gd name="connsiteY191" fmla="*/ 312801 h 476250"/>
                  <a:gd name="connsiteX192" fmla="*/ 242621 w 352425"/>
                  <a:gd name="connsiteY192" fmla="*/ 311001 h 476250"/>
                  <a:gd name="connsiteX193" fmla="*/ 242802 w 352425"/>
                  <a:gd name="connsiteY193" fmla="*/ 309553 h 476250"/>
                  <a:gd name="connsiteX194" fmla="*/ 241992 w 352425"/>
                  <a:gd name="connsiteY194" fmla="*/ 306543 h 476250"/>
                  <a:gd name="connsiteX195" fmla="*/ 241335 w 352425"/>
                  <a:gd name="connsiteY195" fmla="*/ 300761 h 476250"/>
                  <a:gd name="connsiteX196" fmla="*/ 239068 w 352425"/>
                  <a:gd name="connsiteY196" fmla="*/ 297361 h 476250"/>
                  <a:gd name="connsiteX197" fmla="*/ 233163 w 352425"/>
                  <a:gd name="connsiteY197" fmla="*/ 294256 h 476250"/>
                  <a:gd name="connsiteX198" fmla="*/ 233315 w 352425"/>
                  <a:gd name="connsiteY198" fmla="*/ 294542 h 476250"/>
                  <a:gd name="connsiteX199" fmla="*/ 230467 w 352425"/>
                  <a:gd name="connsiteY199" fmla="*/ 297266 h 476250"/>
                  <a:gd name="connsiteX200" fmla="*/ 232153 w 352425"/>
                  <a:gd name="connsiteY200" fmla="*/ 292094 h 476250"/>
                  <a:gd name="connsiteX201" fmla="*/ 236544 w 352425"/>
                  <a:gd name="connsiteY201" fmla="*/ 291103 h 476250"/>
                  <a:gd name="connsiteX202" fmla="*/ 247850 w 352425"/>
                  <a:gd name="connsiteY202" fmla="*/ 294247 h 476250"/>
                  <a:gd name="connsiteX203" fmla="*/ 244764 w 352425"/>
                  <a:gd name="connsiteY203" fmla="*/ 289570 h 476250"/>
                  <a:gd name="connsiteX204" fmla="*/ 241068 w 352425"/>
                  <a:gd name="connsiteY204" fmla="*/ 285093 h 476250"/>
                  <a:gd name="connsiteX205" fmla="*/ 239278 w 352425"/>
                  <a:gd name="connsiteY205" fmla="*/ 279931 h 476250"/>
                  <a:gd name="connsiteX206" fmla="*/ 242002 w 352425"/>
                  <a:gd name="connsiteY206" fmla="*/ 273253 h 476250"/>
                  <a:gd name="connsiteX207" fmla="*/ 233582 w 352425"/>
                  <a:gd name="connsiteY207" fmla="*/ 268072 h 476250"/>
                  <a:gd name="connsiteX208" fmla="*/ 229676 w 352425"/>
                  <a:gd name="connsiteY208" fmla="*/ 264814 h 476250"/>
                  <a:gd name="connsiteX209" fmla="*/ 227305 w 352425"/>
                  <a:gd name="connsiteY209" fmla="*/ 260985 h 476250"/>
                  <a:gd name="connsiteX210" fmla="*/ 229629 w 352425"/>
                  <a:gd name="connsiteY210" fmla="*/ 262709 h 476250"/>
                  <a:gd name="connsiteX211" fmla="*/ 239325 w 352425"/>
                  <a:gd name="connsiteY211" fmla="*/ 266976 h 476250"/>
                  <a:gd name="connsiteX212" fmla="*/ 243507 w 352425"/>
                  <a:gd name="connsiteY212" fmla="*/ 255146 h 476250"/>
                  <a:gd name="connsiteX213" fmla="*/ 245164 w 352425"/>
                  <a:gd name="connsiteY213" fmla="*/ 252251 h 476250"/>
                  <a:gd name="connsiteX214" fmla="*/ 247841 w 352425"/>
                  <a:gd name="connsiteY214" fmla="*/ 252251 h 476250"/>
                  <a:gd name="connsiteX215" fmla="*/ 252803 w 352425"/>
                  <a:gd name="connsiteY215" fmla="*/ 254584 h 476250"/>
                  <a:gd name="connsiteX216" fmla="*/ 255327 w 352425"/>
                  <a:gd name="connsiteY216" fmla="*/ 252165 h 476250"/>
                  <a:gd name="connsiteX217" fmla="*/ 255241 w 352425"/>
                  <a:gd name="connsiteY217" fmla="*/ 248288 h 476250"/>
                  <a:gd name="connsiteX218" fmla="*/ 249755 w 352425"/>
                  <a:gd name="connsiteY218" fmla="*/ 244630 h 476250"/>
                  <a:gd name="connsiteX219" fmla="*/ 246288 w 352425"/>
                  <a:gd name="connsiteY219" fmla="*/ 240764 h 476250"/>
                  <a:gd name="connsiteX220" fmla="*/ 243269 w 352425"/>
                  <a:gd name="connsiteY220" fmla="*/ 236201 h 476250"/>
                  <a:gd name="connsiteX221" fmla="*/ 242002 w 352425"/>
                  <a:gd name="connsiteY221" fmla="*/ 232467 h 476250"/>
                  <a:gd name="connsiteX222" fmla="*/ 241697 w 352425"/>
                  <a:gd name="connsiteY222" fmla="*/ 222875 h 476250"/>
                  <a:gd name="connsiteX223" fmla="*/ 240011 w 352425"/>
                  <a:gd name="connsiteY223" fmla="*/ 212341 h 476250"/>
                  <a:gd name="connsiteX224" fmla="*/ 235601 w 352425"/>
                  <a:gd name="connsiteY224" fmla="*/ 205454 h 476250"/>
                  <a:gd name="connsiteX225" fmla="*/ 227305 w 352425"/>
                  <a:gd name="connsiteY225" fmla="*/ 206940 h 476250"/>
                  <a:gd name="connsiteX226" fmla="*/ 224485 w 352425"/>
                  <a:gd name="connsiteY226" fmla="*/ 202111 h 476250"/>
                  <a:gd name="connsiteX227" fmla="*/ 217722 w 352425"/>
                  <a:gd name="connsiteY227" fmla="*/ 194853 h 476250"/>
                  <a:gd name="connsiteX228" fmla="*/ 215580 w 352425"/>
                  <a:gd name="connsiteY228" fmla="*/ 188919 h 476250"/>
                  <a:gd name="connsiteX229" fmla="*/ 218513 w 352425"/>
                  <a:gd name="connsiteY229" fmla="*/ 188919 h 476250"/>
                  <a:gd name="connsiteX230" fmla="*/ 219942 w 352425"/>
                  <a:gd name="connsiteY230" fmla="*/ 189995 h 476250"/>
                  <a:gd name="connsiteX231" fmla="*/ 224380 w 352425"/>
                  <a:gd name="connsiteY231" fmla="*/ 191919 h 476250"/>
                  <a:gd name="connsiteX232" fmla="*/ 222952 w 352425"/>
                  <a:gd name="connsiteY232" fmla="*/ 189976 h 476250"/>
                  <a:gd name="connsiteX233" fmla="*/ 220618 w 352425"/>
                  <a:gd name="connsiteY233" fmla="*/ 185214 h 476250"/>
                  <a:gd name="connsiteX234" fmla="*/ 218513 w 352425"/>
                  <a:gd name="connsiteY234" fmla="*/ 182632 h 476250"/>
                  <a:gd name="connsiteX235" fmla="*/ 230781 w 352425"/>
                  <a:gd name="connsiteY235" fmla="*/ 180747 h 476250"/>
                  <a:gd name="connsiteX236" fmla="*/ 243850 w 352425"/>
                  <a:gd name="connsiteY236" fmla="*/ 189005 h 476250"/>
                  <a:gd name="connsiteX237" fmla="*/ 262509 w 352425"/>
                  <a:gd name="connsiteY237" fmla="*/ 209921 h 476250"/>
                  <a:gd name="connsiteX238" fmla="*/ 268205 w 352425"/>
                  <a:gd name="connsiteY238" fmla="*/ 220856 h 476250"/>
                  <a:gd name="connsiteX239" fmla="*/ 272596 w 352425"/>
                  <a:gd name="connsiteY239" fmla="*/ 226029 h 476250"/>
                  <a:gd name="connsiteX240" fmla="*/ 279025 w 352425"/>
                  <a:gd name="connsiteY240" fmla="*/ 228200 h 476250"/>
                  <a:gd name="connsiteX241" fmla="*/ 284045 w 352425"/>
                  <a:gd name="connsiteY241" fmla="*/ 224237 h 476250"/>
                  <a:gd name="connsiteX242" fmla="*/ 286884 w 352425"/>
                  <a:gd name="connsiteY242" fmla="*/ 216827 h 476250"/>
                  <a:gd name="connsiteX243" fmla="*/ 289827 w 352425"/>
                  <a:gd name="connsiteY243" fmla="*/ 212808 h 476250"/>
                  <a:gd name="connsiteX244" fmla="*/ 295037 w 352425"/>
                  <a:gd name="connsiteY244" fmla="*/ 218923 h 476250"/>
                  <a:gd name="connsiteX245" fmla="*/ 298218 w 352425"/>
                  <a:gd name="connsiteY245" fmla="*/ 215961 h 476250"/>
                  <a:gd name="connsiteX246" fmla="*/ 295037 w 352425"/>
                  <a:gd name="connsiteY246" fmla="*/ 212950 h 476250"/>
                  <a:gd name="connsiteX247" fmla="*/ 299904 w 352425"/>
                  <a:gd name="connsiteY247" fmla="*/ 208293 h 476250"/>
                  <a:gd name="connsiteX248" fmla="*/ 295913 w 352425"/>
                  <a:gd name="connsiteY248" fmla="*/ 202216 h 476250"/>
                  <a:gd name="connsiteX249" fmla="*/ 288198 w 352425"/>
                  <a:gd name="connsiteY249" fmla="*/ 196901 h 476250"/>
                  <a:gd name="connsiteX250" fmla="*/ 281845 w 352425"/>
                  <a:gd name="connsiteY250" fmla="*/ 194624 h 476250"/>
                  <a:gd name="connsiteX251" fmla="*/ 279511 w 352425"/>
                  <a:gd name="connsiteY251" fmla="*/ 193110 h 476250"/>
                  <a:gd name="connsiteX252" fmla="*/ 277692 w 352425"/>
                  <a:gd name="connsiteY252" fmla="*/ 189519 h 476250"/>
                  <a:gd name="connsiteX253" fmla="*/ 277359 w 352425"/>
                  <a:gd name="connsiteY253" fmla="*/ 185109 h 476250"/>
                  <a:gd name="connsiteX254" fmla="*/ 281683 w 352425"/>
                  <a:gd name="connsiteY254" fmla="*/ 176051 h 476250"/>
                  <a:gd name="connsiteX255" fmla="*/ 279454 w 352425"/>
                  <a:gd name="connsiteY255" fmla="*/ 172374 h 476250"/>
                  <a:gd name="connsiteX256" fmla="*/ 258404 w 352425"/>
                  <a:gd name="connsiteY256" fmla="*/ 158505 h 476250"/>
                  <a:gd name="connsiteX257" fmla="*/ 253175 w 352425"/>
                  <a:gd name="connsiteY257" fmla="*/ 152867 h 476250"/>
                  <a:gd name="connsiteX258" fmla="*/ 251031 w 352425"/>
                  <a:gd name="connsiteY258" fmla="*/ 144932 h 476250"/>
                  <a:gd name="connsiteX259" fmla="*/ 253441 w 352425"/>
                  <a:gd name="connsiteY259" fmla="*/ 138294 h 476250"/>
                  <a:gd name="connsiteX260" fmla="*/ 257432 w 352425"/>
                  <a:gd name="connsiteY260" fmla="*/ 131007 h 476250"/>
                  <a:gd name="connsiteX261" fmla="*/ 258261 w 352425"/>
                  <a:gd name="connsiteY261" fmla="*/ 125054 h 476250"/>
                  <a:gd name="connsiteX262" fmla="*/ 251031 w 352425"/>
                  <a:gd name="connsiteY262" fmla="*/ 122520 h 476250"/>
                  <a:gd name="connsiteX263" fmla="*/ 251031 w 352425"/>
                  <a:gd name="connsiteY263" fmla="*/ 125845 h 476250"/>
                  <a:gd name="connsiteX264" fmla="*/ 253965 w 352425"/>
                  <a:gd name="connsiteY264" fmla="*/ 125845 h 476250"/>
                  <a:gd name="connsiteX265" fmla="*/ 253965 w 352425"/>
                  <a:gd name="connsiteY265" fmla="*/ 128540 h 476250"/>
                  <a:gd name="connsiteX266" fmla="*/ 249184 w 352425"/>
                  <a:gd name="connsiteY266" fmla="*/ 129893 h 476250"/>
                  <a:gd name="connsiteX267" fmla="*/ 247364 w 352425"/>
                  <a:gd name="connsiteY267" fmla="*/ 133969 h 476250"/>
                  <a:gd name="connsiteX268" fmla="*/ 246621 w 352425"/>
                  <a:gd name="connsiteY268" fmla="*/ 139103 h 476250"/>
                  <a:gd name="connsiteX269" fmla="*/ 245183 w 352425"/>
                  <a:gd name="connsiteY269" fmla="*/ 143599 h 476250"/>
                  <a:gd name="connsiteX270" fmla="*/ 242021 w 352425"/>
                  <a:gd name="connsiteY270" fmla="*/ 143599 h 476250"/>
                  <a:gd name="connsiteX271" fmla="*/ 242202 w 352425"/>
                  <a:gd name="connsiteY271" fmla="*/ 141551 h 476250"/>
                  <a:gd name="connsiteX272" fmla="*/ 241611 w 352425"/>
                  <a:gd name="connsiteY272" fmla="*/ 141008 h 476250"/>
                  <a:gd name="connsiteX273" fmla="*/ 240554 w 352425"/>
                  <a:gd name="connsiteY273" fmla="*/ 141018 h 476250"/>
                  <a:gd name="connsiteX274" fmla="*/ 239344 w 352425"/>
                  <a:gd name="connsiteY274" fmla="*/ 140580 h 476250"/>
                  <a:gd name="connsiteX275" fmla="*/ 239344 w 352425"/>
                  <a:gd name="connsiteY275" fmla="*/ 136417 h 476250"/>
                  <a:gd name="connsiteX276" fmla="*/ 237801 w 352425"/>
                  <a:gd name="connsiteY276" fmla="*/ 129274 h 476250"/>
                  <a:gd name="connsiteX277" fmla="*/ 237411 w 352425"/>
                  <a:gd name="connsiteY277" fmla="*/ 122520 h 476250"/>
                  <a:gd name="connsiteX278" fmla="*/ 240659 w 352425"/>
                  <a:gd name="connsiteY278" fmla="*/ 119539 h 476250"/>
                  <a:gd name="connsiteX279" fmla="*/ 239201 w 352425"/>
                  <a:gd name="connsiteY279" fmla="*/ 102422 h 476250"/>
                  <a:gd name="connsiteX280" fmla="*/ 239354 w 352425"/>
                  <a:gd name="connsiteY280" fmla="*/ 98250 h 476250"/>
                  <a:gd name="connsiteX281" fmla="*/ 251641 w 352425"/>
                  <a:gd name="connsiteY281" fmla="*/ 80343 h 476250"/>
                  <a:gd name="connsiteX282" fmla="*/ 255365 w 352425"/>
                  <a:gd name="connsiteY282" fmla="*/ 77486 h 476250"/>
                  <a:gd name="connsiteX283" fmla="*/ 261023 w 352425"/>
                  <a:gd name="connsiteY283" fmla="*/ 75038 h 476250"/>
                  <a:gd name="connsiteX284" fmla="*/ 267110 w 352425"/>
                  <a:gd name="connsiteY284" fmla="*/ 69238 h 476250"/>
                  <a:gd name="connsiteX285" fmla="*/ 277692 w 352425"/>
                  <a:gd name="connsiteY285" fmla="*/ 56159 h 476250"/>
                  <a:gd name="connsiteX286" fmla="*/ 281874 w 352425"/>
                  <a:gd name="connsiteY286" fmla="*/ 52264 h 476250"/>
                  <a:gd name="connsiteX287" fmla="*/ 296675 w 352425"/>
                  <a:gd name="connsiteY287" fmla="*/ 42482 h 476250"/>
                  <a:gd name="connsiteX288" fmla="*/ 298704 w 352425"/>
                  <a:gd name="connsiteY288" fmla="*/ 39110 h 476250"/>
                  <a:gd name="connsiteX289" fmla="*/ 299256 w 352425"/>
                  <a:gd name="connsiteY289" fmla="*/ 35643 h 476250"/>
                  <a:gd name="connsiteX290" fmla="*/ 300733 w 352425"/>
                  <a:gd name="connsiteY290" fmla="*/ 32909 h 476250"/>
                  <a:gd name="connsiteX291" fmla="*/ 305476 w 352425"/>
                  <a:gd name="connsiteY291" fmla="*/ 31814 h 476250"/>
                  <a:gd name="connsiteX292" fmla="*/ 307048 w 352425"/>
                  <a:gd name="connsiteY292" fmla="*/ 33757 h 476250"/>
                  <a:gd name="connsiteX293" fmla="*/ 307048 w 352425"/>
                  <a:gd name="connsiteY293" fmla="*/ 47149 h 476250"/>
                  <a:gd name="connsiteX294" fmla="*/ 309791 w 352425"/>
                  <a:gd name="connsiteY294" fmla="*/ 52550 h 476250"/>
                  <a:gd name="connsiteX295" fmla="*/ 317307 w 352425"/>
                  <a:gd name="connsiteY295" fmla="*/ 62551 h 476250"/>
                  <a:gd name="connsiteX296" fmla="*/ 318792 w 352425"/>
                  <a:gd name="connsiteY296" fmla="*/ 69561 h 476250"/>
                  <a:gd name="connsiteX297" fmla="*/ 316945 w 352425"/>
                  <a:gd name="connsiteY297" fmla="*/ 73571 h 476250"/>
                  <a:gd name="connsiteX298" fmla="*/ 312925 w 352425"/>
                  <a:gd name="connsiteY298" fmla="*/ 76029 h 476250"/>
                  <a:gd name="connsiteX299" fmla="*/ 308896 w 352425"/>
                  <a:gd name="connsiteY299" fmla="*/ 77562 h 476250"/>
                  <a:gd name="connsiteX300" fmla="*/ 307048 w 352425"/>
                  <a:gd name="connsiteY300" fmla="*/ 78867 h 476250"/>
                  <a:gd name="connsiteX301" fmla="*/ 306010 w 352425"/>
                  <a:gd name="connsiteY301" fmla="*/ 81144 h 476250"/>
                  <a:gd name="connsiteX302" fmla="*/ 298257 w 352425"/>
                  <a:gd name="connsiteY302" fmla="*/ 92240 h 476250"/>
                  <a:gd name="connsiteX303" fmla="*/ 303486 w 352425"/>
                  <a:gd name="connsiteY303" fmla="*/ 92250 h 476250"/>
                  <a:gd name="connsiteX304" fmla="*/ 307477 w 352425"/>
                  <a:gd name="connsiteY304" fmla="*/ 93936 h 476250"/>
                  <a:gd name="connsiteX305" fmla="*/ 310429 w 352425"/>
                  <a:gd name="connsiteY305" fmla="*/ 97060 h 476250"/>
                  <a:gd name="connsiteX306" fmla="*/ 312944 w 352425"/>
                  <a:gd name="connsiteY306" fmla="*/ 101537 h 476250"/>
                  <a:gd name="connsiteX307" fmla="*/ 314630 w 352425"/>
                  <a:gd name="connsiteY307" fmla="*/ 97612 h 476250"/>
                  <a:gd name="connsiteX308" fmla="*/ 315221 w 352425"/>
                  <a:gd name="connsiteY308" fmla="*/ 93869 h 476250"/>
                  <a:gd name="connsiteX309" fmla="*/ 314630 w 352425"/>
                  <a:gd name="connsiteY309" fmla="*/ 90135 h 476250"/>
                  <a:gd name="connsiteX310" fmla="*/ 312944 w 352425"/>
                  <a:gd name="connsiteY310" fmla="*/ 86211 h 476250"/>
                  <a:gd name="connsiteX311" fmla="*/ 317745 w 352425"/>
                  <a:gd name="connsiteY311" fmla="*/ 87049 h 476250"/>
                  <a:gd name="connsiteX312" fmla="*/ 321450 w 352425"/>
                  <a:gd name="connsiteY312" fmla="*/ 86516 h 476250"/>
                  <a:gd name="connsiteX313" fmla="*/ 323860 w 352425"/>
                  <a:gd name="connsiteY313" fmla="*/ 84363 h 476250"/>
                  <a:gd name="connsiteX314" fmla="*/ 324660 w 352425"/>
                  <a:gd name="connsiteY314" fmla="*/ 80191 h 476250"/>
                  <a:gd name="connsiteX315" fmla="*/ 333508 w 352425"/>
                  <a:gd name="connsiteY315" fmla="*/ 95508 h 476250"/>
                  <a:gd name="connsiteX316" fmla="*/ 333508 w 352425"/>
                  <a:gd name="connsiteY316" fmla="*/ 98250 h 476250"/>
                  <a:gd name="connsiteX317" fmla="*/ 325993 w 352425"/>
                  <a:gd name="connsiteY317" fmla="*/ 105194 h 476250"/>
                  <a:gd name="connsiteX318" fmla="*/ 324660 w 352425"/>
                  <a:gd name="connsiteY318" fmla="*/ 106004 h 476250"/>
                  <a:gd name="connsiteX319" fmla="*/ 325355 w 352425"/>
                  <a:gd name="connsiteY319" fmla="*/ 110757 h 476250"/>
                  <a:gd name="connsiteX320" fmla="*/ 326965 w 352425"/>
                  <a:gd name="connsiteY320" fmla="*/ 112919 h 476250"/>
                  <a:gd name="connsiteX321" fmla="*/ 328879 w 352425"/>
                  <a:gd name="connsiteY321" fmla="*/ 114176 h 476250"/>
                  <a:gd name="connsiteX322" fmla="*/ 330565 w 352425"/>
                  <a:gd name="connsiteY322" fmla="*/ 116300 h 476250"/>
                  <a:gd name="connsiteX323" fmla="*/ 336023 w 352425"/>
                  <a:gd name="connsiteY323" fmla="*/ 129302 h 476250"/>
                  <a:gd name="connsiteX324" fmla="*/ 340452 w 352425"/>
                  <a:gd name="connsiteY324" fmla="*/ 134284 h 476250"/>
                  <a:gd name="connsiteX325" fmla="*/ 345215 w 352425"/>
                  <a:gd name="connsiteY325" fmla="*/ 131559 h 476250"/>
                  <a:gd name="connsiteX326" fmla="*/ 345672 w 352425"/>
                  <a:gd name="connsiteY326" fmla="*/ 126073 h 476250"/>
                  <a:gd name="connsiteX327" fmla="*/ 344196 w 352425"/>
                  <a:gd name="connsiteY327" fmla="*/ 108080 h 476250"/>
                  <a:gd name="connsiteX328" fmla="*/ 345215 w 352425"/>
                  <a:gd name="connsiteY328" fmla="*/ 101527 h 476250"/>
                  <a:gd name="connsiteX329" fmla="*/ 347767 w 352425"/>
                  <a:gd name="connsiteY329" fmla="*/ 99279 h 476250"/>
                  <a:gd name="connsiteX330" fmla="*/ 350692 w 352425"/>
                  <a:gd name="connsiteY330" fmla="*/ 98479 h 476250"/>
                  <a:gd name="connsiteX331" fmla="*/ 353225 w 352425"/>
                  <a:gd name="connsiteY331" fmla="*/ 97298 h 476250"/>
                  <a:gd name="connsiteX332" fmla="*/ 354264 w 352425"/>
                  <a:gd name="connsiteY332" fmla="*/ 93869 h 476250"/>
                  <a:gd name="connsiteX333" fmla="*/ 352920 w 352425"/>
                  <a:gd name="connsiteY333" fmla="*/ 9212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352425" h="476250">
                    <a:moveTo>
                      <a:pt x="298209" y="288770"/>
                    </a:moveTo>
                    <a:lnTo>
                      <a:pt x="295685" y="286703"/>
                    </a:lnTo>
                    <a:lnTo>
                      <a:pt x="292313" y="285245"/>
                    </a:lnTo>
                    <a:lnTo>
                      <a:pt x="276473" y="282130"/>
                    </a:lnTo>
                    <a:lnTo>
                      <a:pt x="268615" y="278978"/>
                    </a:lnTo>
                    <a:lnTo>
                      <a:pt x="268415" y="283693"/>
                    </a:lnTo>
                    <a:lnTo>
                      <a:pt x="268615" y="285245"/>
                    </a:lnTo>
                    <a:lnTo>
                      <a:pt x="265662" y="284245"/>
                    </a:lnTo>
                    <a:lnTo>
                      <a:pt x="259471" y="283159"/>
                    </a:lnTo>
                    <a:lnTo>
                      <a:pt x="256623" y="282236"/>
                    </a:lnTo>
                    <a:lnTo>
                      <a:pt x="256623" y="285245"/>
                    </a:lnTo>
                    <a:lnTo>
                      <a:pt x="260585" y="289703"/>
                    </a:lnTo>
                    <a:lnTo>
                      <a:pt x="266929" y="295170"/>
                    </a:lnTo>
                    <a:lnTo>
                      <a:pt x="274787" y="299447"/>
                    </a:lnTo>
                    <a:lnTo>
                      <a:pt x="283274" y="300228"/>
                    </a:lnTo>
                    <a:lnTo>
                      <a:pt x="282550" y="298380"/>
                    </a:lnTo>
                    <a:lnTo>
                      <a:pt x="282131" y="298085"/>
                    </a:lnTo>
                    <a:lnTo>
                      <a:pt x="281569" y="298152"/>
                    </a:lnTo>
                    <a:lnTo>
                      <a:pt x="280311" y="297237"/>
                    </a:lnTo>
                    <a:lnTo>
                      <a:pt x="284007" y="295590"/>
                    </a:lnTo>
                    <a:lnTo>
                      <a:pt x="287226" y="295704"/>
                    </a:lnTo>
                    <a:lnTo>
                      <a:pt x="290008" y="297342"/>
                    </a:lnTo>
                    <a:lnTo>
                      <a:pt x="292313" y="300238"/>
                    </a:lnTo>
                    <a:lnTo>
                      <a:pt x="294494" y="299161"/>
                    </a:lnTo>
                    <a:lnTo>
                      <a:pt x="299171" y="295923"/>
                    </a:lnTo>
                    <a:lnTo>
                      <a:pt x="301104" y="294227"/>
                    </a:lnTo>
                    <a:lnTo>
                      <a:pt x="299952" y="291332"/>
                    </a:lnTo>
                    <a:lnTo>
                      <a:pt x="298209" y="288770"/>
                    </a:lnTo>
                    <a:close/>
                    <a:moveTo>
                      <a:pt x="320231" y="117853"/>
                    </a:moveTo>
                    <a:lnTo>
                      <a:pt x="318926" y="112729"/>
                    </a:lnTo>
                    <a:lnTo>
                      <a:pt x="315830" y="108223"/>
                    </a:lnTo>
                    <a:lnTo>
                      <a:pt x="309715" y="106452"/>
                    </a:lnTo>
                    <a:lnTo>
                      <a:pt x="299961" y="104994"/>
                    </a:lnTo>
                    <a:lnTo>
                      <a:pt x="288846" y="106356"/>
                    </a:lnTo>
                    <a:lnTo>
                      <a:pt x="285274" y="112366"/>
                    </a:lnTo>
                    <a:lnTo>
                      <a:pt x="290113" y="115862"/>
                    </a:lnTo>
                    <a:lnTo>
                      <a:pt x="295342" y="117243"/>
                    </a:lnTo>
                    <a:lnTo>
                      <a:pt x="297971" y="120282"/>
                    </a:lnTo>
                    <a:lnTo>
                      <a:pt x="300485" y="123863"/>
                    </a:lnTo>
                    <a:lnTo>
                      <a:pt x="316182" y="134941"/>
                    </a:lnTo>
                    <a:lnTo>
                      <a:pt x="323174" y="137179"/>
                    </a:lnTo>
                    <a:lnTo>
                      <a:pt x="325241" y="131521"/>
                    </a:lnTo>
                    <a:lnTo>
                      <a:pt x="323555" y="126254"/>
                    </a:lnTo>
                    <a:lnTo>
                      <a:pt x="320231" y="117853"/>
                    </a:lnTo>
                    <a:close/>
                    <a:moveTo>
                      <a:pt x="352920" y="92126"/>
                    </a:moveTo>
                    <a:lnTo>
                      <a:pt x="345129" y="86201"/>
                    </a:lnTo>
                    <a:lnTo>
                      <a:pt x="338614" y="86001"/>
                    </a:lnTo>
                    <a:lnTo>
                      <a:pt x="331984" y="78486"/>
                    </a:lnTo>
                    <a:lnTo>
                      <a:pt x="312858" y="41100"/>
                    </a:lnTo>
                    <a:lnTo>
                      <a:pt x="312620" y="34871"/>
                    </a:lnTo>
                    <a:lnTo>
                      <a:pt x="312963" y="28709"/>
                    </a:lnTo>
                    <a:lnTo>
                      <a:pt x="312554" y="23413"/>
                    </a:lnTo>
                    <a:lnTo>
                      <a:pt x="309677" y="19774"/>
                    </a:lnTo>
                    <a:lnTo>
                      <a:pt x="313497" y="16336"/>
                    </a:lnTo>
                    <a:lnTo>
                      <a:pt x="316459" y="15660"/>
                    </a:lnTo>
                    <a:lnTo>
                      <a:pt x="316468" y="15660"/>
                    </a:lnTo>
                    <a:lnTo>
                      <a:pt x="311153" y="11439"/>
                    </a:lnTo>
                    <a:lnTo>
                      <a:pt x="306353" y="9040"/>
                    </a:lnTo>
                    <a:lnTo>
                      <a:pt x="298437" y="7248"/>
                    </a:lnTo>
                    <a:lnTo>
                      <a:pt x="289627" y="7144"/>
                    </a:lnTo>
                    <a:lnTo>
                      <a:pt x="270310" y="9010"/>
                    </a:lnTo>
                    <a:lnTo>
                      <a:pt x="252584" y="8011"/>
                    </a:lnTo>
                    <a:lnTo>
                      <a:pt x="243774" y="8420"/>
                    </a:lnTo>
                    <a:lnTo>
                      <a:pt x="235325" y="9992"/>
                    </a:lnTo>
                    <a:lnTo>
                      <a:pt x="226504" y="13354"/>
                    </a:lnTo>
                    <a:lnTo>
                      <a:pt x="217799" y="18393"/>
                    </a:lnTo>
                    <a:lnTo>
                      <a:pt x="208112" y="27165"/>
                    </a:lnTo>
                    <a:lnTo>
                      <a:pt x="195729" y="42596"/>
                    </a:lnTo>
                    <a:lnTo>
                      <a:pt x="189309" y="47797"/>
                    </a:lnTo>
                    <a:lnTo>
                      <a:pt x="182985" y="50845"/>
                    </a:lnTo>
                    <a:lnTo>
                      <a:pt x="167269" y="51473"/>
                    </a:lnTo>
                    <a:lnTo>
                      <a:pt x="138522" y="76658"/>
                    </a:lnTo>
                    <a:lnTo>
                      <a:pt x="135055" y="78629"/>
                    </a:lnTo>
                    <a:lnTo>
                      <a:pt x="131083" y="79534"/>
                    </a:lnTo>
                    <a:lnTo>
                      <a:pt x="122254" y="79467"/>
                    </a:lnTo>
                    <a:lnTo>
                      <a:pt x="118186" y="79867"/>
                    </a:lnTo>
                    <a:lnTo>
                      <a:pt x="114862" y="80934"/>
                    </a:lnTo>
                    <a:lnTo>
                      <a:pt x="111195" y="82839"/>
                    </a:lnTo>
                    <a:lnTo>
                      <a:pt x="107528" y="87935"/>
                    </a:lnTo>
                    <a:lnTo>
                      <a:pt x="103661" y="95974"/>
                    </a:lnTo>
                    <a:lnTo>
                      <a:pt x="97393" y="114481"/>
                    </a:lnTo>
                    <a:lnTo>
                      <a:pt x="96850" y="123225"/>
                    </a:lnTo>
                    <a:lnTo>
                      <a:pt x="97622" y="129740"/>
                    </a:lnTo>
                    <a:lnTo>
                      <a:pt x="99384" y="133378"/>
                    </a:lnTo>
                    <a:lnTo>
                      <a:pt x="99251" y="138246"/>
                    </a:lnTo>
                    <a:lnTo>
                      <a:pt x="97527" y="144580"/>
                    </a:lnTo>
                    <a:lnTo>
                      <a:pt x="93116" y="154724"/>
                    </a:lnTo>
                    <a:lnTo>
                      <a:pt x="88725" y="169402"/>
                    </a:lnTo>
                    <a:lnTo>
                      <a:pt x="85935" y="173488"/>
                    </a:lnTo>
                    <a:lnTo>
                      <a:pt x="80343" y="175698"/>
                    </a:lnTo>
                    <a:lnTo>
                      <a:pt x="75047" y="174307"/>
                    </a:lnTo>
                    <a:lnTo>
                      <a:pt x="59598" y="165668"/>
                    </a:lnTo>
                    <a:lnTo>
                      <a:pt x="55274" y="164211"/>
                    </a:lnTo>
                    <a:lnTo>
                      <a:pt x="50949" y="164011"/>
                    </a:lnTo>
                    <a:lnTo>
                      <a:pt x="46396" y="164735"/>
                    </a:lnTo>
                    <a:lnTo>
                      <a:pt x="41739" y="166526"/>
                    </a:lnTo>
                    <a:lnTo>
                      <a:pt x="33995" y="170641"/>
                    </a:lnTo>
                    <a:lnTo>
                      <a:pt x="30747" y="171469"/>
                    </a:lnTo>
                    <a:lnTo>
                      <a:pt x="27956" y="171488"/>
                    </a:lnTo>
                    <a:lnTo>
                      <a:pt x="18412" y="169555"/>
                    </a:lnTo>
                    <a:lnTo>
                      <a:pt x="15088" y="169840"/>
                    </a:lnTo>
                    <a:lnTo>
                      <a:pt x="12325" y="172050"/>
                    </a:lnTo>
                    <a:lnTo>
                      <a:pt x="10001" y="176365"/>
                    </a:lnTo>
                    <a:lnTo>
                      <a:pt x="8087" y="185376"/>
                    </a:lnTo>
                    <a:lnTo>
                      <a:pt x="7144" y="201254"/>
                    </a:lnTo>
                    <a:lnTo>
                      <a:pt x="8763" y="220256"/>
                    </a:lnTo>
                    <a:lnTo>
                      <a:pt x="14411" y="249336"/>
                    </a:lnTo>
                    <a:lnTo>
                      <a:pt x="19936" y="251384"/>
                    </a:lnTo>
                    <a:lnTo>
                      <a:pt x="25422" y="263490"/>
                    </a:lnTo>
                    <a:lnTo>
                      <a:pt x="30623" y="302905"/>
                    </a:lnTo>
                    <a:lnTo>
                      <a:pt x="55750" y="313020"/>
                    </a:lnTo>
                    <a:lnTo>
                      <a:pt x="61989" y="318545"/>
                    </a:lnTo>
                    <a:lnTo>
                      <a:pt x="69523" y="327870"/>
                    </a:lnTo>
                    <a:lnTo>
                      <a:pt x="73943" y="337852"/>
                    </a:lnTo>
                    <a:lnTo>
                      <a:pt x="83668" y="368008"/>
                    </a:lnTo>
                    <a:lnTo>
                      <a:pt x="91802" y="385629"/>
                    </a:lnTo>
                    <a:lnTo>
                      <a:pt x="94383" y="393040"/>
                    </a:lnTo>
                    <a:lnTo>
                      <a:pt x="98803" y="402593"/>
                    </a:lnTo>
                    <a:lnTo>
                      <a:pt x="104413" y="407461"/>
                    </a:lnTo>
                    <a:lnTo>
                      <a:pt x="110395" y="410356"/>
                    </a:lnTo>
                    <a:lnTo>
                      <a:pt x="138513" y="414861"/>
                    </a:lnTo>
                    <a:lnTo>
                      <a:pt x="165583" y="423015"/>
                    </a:lnTo>
                    <a:lnTo>
                      <a:pt x="172907" y="427234"/>
                    </a:lnTo>
                    <a:lnTo>
                      <a:pt x="177117" y="432225"/>
                    </a:lnTo>
                    <a:lnTo>
                      <a:pt x="179651" y="438074"/>
                    </a:lnTo>
                    <a:lnTo>
                      <a:pt x="182985" y="452285"/>
                    </a:lnTo>
                    <a:lnTo>
                      <a:pt x="188176" y="461753"/>
                    </a:lnTo>
                    <a:lnTo>
                      <a:pt x="193596" y="467040"/>
                    </a:lnTo>
                    <a:lnTo>
                      <a:pt x="200244" y="471174"/>
                    </a:lnTo>
                    <a:lnTo>
                      <a:pt x="208779" y="473564"/>
                    </a:lnTo>
                    <a:lnTo>
                      <a:pt x="224371" y="476002"/>
                    </a:lnTo>
                    <a:lnTo>
                      <a:pt x="229838" y="476241"/>
                    </a:lnTo>
                    <a:lnTo>
                      <a:pt x="236230" y="475736"/>
                    </a:lnTo>
                    <a:lnTo>
                      <a:pt x="238801" y="475231"/>
                    </a:lnTo>
                    <a:lnTo>
                      <a:pt x="239278" y="465706"/>
                    </a:lnTo>
                    <a:lnTo>
                      <a:pt x="234096" y="458171"/>
                    </a:lnTo>
                    <a:lnTo>
                      <a:pt x="234610" y="452209"/>
                    </a:lnTo>
                    <a:lnTo>
                      <a:pt x="237563" y="446637"/>
                    </a:lnTo>
                    <a:lnTo>
                      <a:pt x="239287" y="440379"/>
                    </a:lnTo>
                    <a:lnTo>
                      <a:pt x="236277" y="439779"/>
                    </a:lnTo>
                    <a:lnTo>
                      <a:pt x="229810" y="446999"/>
                    </a:lnTo>
                    <a:lnTo>
                      <a:pt x="223523" y="455695"/>
                    </a:lnTo>
                    <a:lnTo>
                      <a:pt x="221428" y="459705"/>
                    </a:lnTo>
                    <a:lnTo>
                      <a:pt x="207788" y="457076"/>
                    </a:lnTo>
                    <a:lnTo>
                      <a:pt x="205292" y="442360"/>
                    </a:lnTo>
                    <a:lnTo>
                      <a:pt x="210198" y="428101"/>
                    </a:lnTo>
                    <a:lnTo>
                      <a:pt x="218475" y="426768"/>
                    </a:lnTo>
                    <a:lnTo>
                      <a:pt x="229353" y="416843"/>
                    </a:lnTo>
                    <a:lnTo>
                      <a:pt x="236611" y="405232"/>
                    </a:lnTo>
                    <a:lnTo>
                      <a:pt x="240668" y="392716"/>
                    </a:lnTo>
                    <a:lnTo>
                      <a:pt x="241973" y="380009"/>
                    </a:lnTo>
                    <a:lnTo>
                      <a:pt x="239668" y="372971"/>
                    </a:lnTo>
                    <a:lnTo>
                      <a:pt x="229600" y="363646"/>
                    </a:lnTo>
                    <a:lnTo>
                      <a:pt x="227276" y="359169"/>
                    </a:lnTo>
                    <a:lnTo>
                      <a:pt x="229496" y="346882"/>
                    </a:lnTo>
                    <a:lnTo>
                      <a:pt x="228867" y="345291"/>
                    </a:lnTo>
                    <a:lnTo>
                      <a:pt x="226867" y="343576"/>
                    </a:lnTo>
                    <a:lnTo>
                      <a:pt x="221437" y="333280"/>
                    </a:lnTo>
                    <a:lnTo>
                      <a:pt x="227191" y="325603"/>
                    </a:lnTo>
                    <a:lnTo>
                      <a:pt x="231248" y="330765"/>
                    </a:lnTo>
                    <a:lnTo>
                      <a:pt x="235372" y="349577"/>
                    </a:lnTo>
                    <a:lnTo>
                      <a:pt x="245136" y="375533"/>
                    </a:lnTo>
                    <a:lnTo>
                      <a:pt x="241973" y="375533"/>
                    </a:lnTo>
                    <a:lnTo>
                      <a:pt x="246926" y="390535"/>
                    </a:lnTo>
                    <a:lnTo>
                      <a:pt x="244288" y="422510"/>
                    </a:lnTo>
                    <a:lnTo>
                      <a:pt x="247822" y="435740"/>
                    </a:lnTo>
                    <a:lnTo>
                      <a:pt x="249317" y="434797"/>
                    </a:lnTo>
                    <a:lnTo>
                      <a:pt x="252460" y="433683"/>
                    </a:lnTo>
                    <a:lnTo>
                      <a:pt x="253927" y="432749"/>
                    </a:lnTo>
                    <a:lnTo>
                      <a:pt x="257613" y="438255"/>
                    </a:lnTo>
                    <a:lnTo>
                      <a:pt x="263538" y="441417"/>
                    </a:lnTo>
                    <a:lnTo>
                      <a:pt x="270615" y="441808"/>
                    </a:lnTo>
                    <a:lnTo>
                      <a:pt x="277625" y="438998"/>
                    </a:lnTo>
                    <a:lnTo>
                      <a:pt x="277625" y="435731"/>
                    </a:lnTo>
                    <a:lnTo>
                      <a:pt x="271853" y="433416"/>
                    </a:lnTo>
                    <a:lnTo>
                      <a:pt x="267596" y="428559"/>
                    </a:lnTo>
                    <a:lnTo>
                      <a:pt x="265471" y="422024"/>
                    </a:lnTo>
                    <a:lnTo>
                      <a:pt x="265671" y="414747"/>
                    </a:lnTo>
                    <a:lnTo>
                      <a:pt x="273015" y="408756"/>
                    </a:lnTo>
                    <a:lnTo>
                      <a:pt x="273015" y="407270"/>
                    </a:lnTo>
                    <a:lnTo>
                      <a:pt x="274444" y="399507"/>
                    </a:lnTo>
                    <a:lnTo>
                      <a:pt x="274444" y="396754"/>
                    </a:lnTo>
                    <a:lnTo>
                      <a:pt x="262204" y="388277"/>
                    </a:lnTo>
                    <a:lnTo>
                      <a:pt x="258299" y="383600"/>
                    </a:lnTo>
                    <a:lnTo>
                      <a:pt x="245993" y="360245"/>
                    </a:lnTo>
                    <a:lnTo>
                      <a:pt x="243135" y="352559"/>
                    </a:lnTo>
                    <a:lnTo>
                      <a:pt x="241449" y="334280"/>
                    </a:lnTo>
                    <a:lnTo>
                      <a:pt x="241973" y="330527"/>
                    </a:lnTo>
                    <a:lnTo>
                      <a:pt x="246926" y="325784"/>
                    </a:lnTo>
                    <a:lnTo>
                      <a:pt x="248688" y="321898"/>
                    </a:lnTo>
                    <a:lnTo>
                      <a:pt x="246488" y="316745"/>
                    </a:lnTo>
                    <a:lnTo>
                      <a:pt x="243278" y="312801"/>
                    </a:lnTo>
                    <a:lnTo>
                      <a:pt x="242621" y="311001"/>
                    </a:lnTo>
                    <a:lnTo>
                      <a:pt x="242802" y="309553"/>
                    </a:lnTo>
                    <a:lnTo>
                      <a:pt x="241992" y="306543"/>
                    </a:lnTo>
                    <a:lnTo>
                      <a:pt x="241335" y="300761"/>
                    </a:lnTo>
                    <a:lnTo>
                      <a:pt x="239068" y="297361"/>
                    </a:lnTo>
                    <a:lnTo>
                      <a:pt x="233163" y="294256"/>
                    </a:lnTo>
                    <a:lnTo>
                      <a:pt x="233315" y="294542"/>
                    </a:lnTo>
                    <a:lnTo>
                      <a:pt x="230467" y="297266"/>
                    </a:lnTo>
                    <a:lnTo>
                      <a:pt x="232153" y="292094"/>
                    </a:lnTo>
                    <a:lnTo>
                      <a:pt x="236544" y="291103"/>
                    </a:lnTo>
                    <a:lnTo>
                      <a:pt x="247850" y="294247"/>
                    </a:lnTo>
                    <a:lnTo>
                      <a:pt x="244764" y="289570"/>
                    </a:lnTo>
                    <a:lnTo>
                      <a:pt x="241068" y="285093"/>
                    </a:lnTo>
                    <a:lnTo>
                      <a:pt x="239278" y="279931"/>
                    </a:lnTo>
                    <a:lnTo>
                      <a:pt x="242002" y="273253"/>
                    </a:lnTo>
                    <a:lnTo>
                      <a:pt x="233582" y="268072"/>
                    </a:lnTo>
                    <a:lnTo>
                      <a:pt x="229676" y="264814"/>
                    </a:lnTo>
                    <a:lnTo>
                      <a:pt x="227305" y="260985"/>
                    </a:lnTo>
                    <a:lnTo>
                      <a:pt x="229629" y="262709"/>
                    </a:lnTo>
                    <a:lnTo>
                      <a:pt x="239325" y="266976"/>
                    </a:lnTo>
                    <a:lnTo>
                      <a:pt x="243507" y="255146"/>
                    </a:lnTo>
                    <a:lnTo>
                      <a:pt x="245164" y="252251"/>
                    </a:lnTo>
                    <a:lnTo>
                      <a:pt x="247841" y="252251"/>
                    </a:lnTo>
                    <a:lnTo>
                      <a:pt x="252803" y="254584"/>
                    </a:lnTo>
                    <a:lnTo>
                      <a:pt x="255327" y="252165"/>
                    </a:lnTo>
                    <a:lnTo>
                      <a:pt x="255241" y="248288"/>
                    </a:lnTo>
                    <a:lnTo>
                      <a:pt x="249755" y="244630"/>
                    </a:lnTo>
                    <a:lnTo>
                      <a:pt x="246288" y="240764"/>
                    </a:lnTo>
                    <a:lnTo>
                      <a:pt x="243269" y="236201"/>
                    </a:lnTo>
                    <a:lnTo>
                      <a:pt x="242002" y="232467"/>
                    </a:lnTo>
                    <a:lnTo>
                      <a:pt x="241697" y="222875"/>
                    </a:lnTo>
                    <a:lnTo>
                      <a:pt x="240011" y="212341"/>
                    </a:lnTo>
                    <a:lnTo>
                      <a:pt x="235601" y="205454"/>
                    </a:lnTo>
                    <a:lnTo>
                      <a:pt x="227305" y="206940"/>
                    </a:lnTo>
                    <a:lnTo>
                      <a:pt x="224485" y="202111"/>
                    </a:lnTo>
                    <a:lnTo>
                      <a:pt x="217722" y="194853"/>
                    </a:lnTo>
                    <a:lnTo>
                      <a:pt x="215580" y="188919"/>
                    </a:lnTo>
                    <a:lnTo>
                      <a:pt x="218513" y="188919"/>
                    </a:lnTo>
                    <a:lnTo>
                      <a:pt x="219942" y="189995"/>
                    </a:lnTo>
                    <a:lnTo>
                      <a:pt x="224380" y="191919"/>
                    </a:lnTo>
                    <a:lnTo>
                      <a:pt x="222952" y="189976"/>
                    </a:lnTo>
                    <a:lnTo>
                      <a:pt x="220618" y="185214"/>
                    </a:lnTo>
                    <a:lnTo>
                      <a:pt x="218513" y="182632"/>
                    </a:lnTo>
                    <a:lnTo>
                      <a:pt x="230781" y="180747"/>
                    </a:lnTo>
                    <a:lnTo>
                      <a:pt x="243850" y="189005"/>
                    </a:lnTo>
                    <a:lnTo>
                      <a:pt x="262509" y="209921"/>
                    </a:lnTo>
                    <a:lnTo>
                      <a:pt x="268205" y="220856"/>
                    </a:lnTo>
                    <a:lnTo>
                      <a:pt x="272596" y="226029"/>
                    </a:lnTo>
                    <a:lnTo>
                      <a:pt x="279025" y="228200"/>
                    </a:lnTo>
                    <a:lnTo>
                      <a:pt x="284045" y="224237"/>
                    </a:lnTo>
                    <a:lnTo>
                      <a:pt x="286884" y="216827"/>
                    </a:lnTo>
                    <a:lnTo>
                      <a:pt x="289827" y="212808"/>
                    </a:lnTo>
                    <a:lnTo>
                      <a:pt x="295037" y="218923"/>
                    </a:lnTo>
                    <a:lnTo>
                      <a:pt x="298218" y="215961"/>
                    </a:lnTo>
                    <a:lnTo>
                      <a:pt x="295037" y="212950"/>
                    </a:lnTo>
                    <a:lnTo>
                      <a:pt x="299904" y="208293"/>
                    </a:lnTo>
                    <a:lnTo>
                      <a:pt x="295913" y="202216"/>
                    </a:lnTo>
                    <a:lnTo>
                      <a:pt x="288198" y="196901"/>
                    </a:lnTo>
                    <a:lnTo>
                      <a:pt x="281845" y="194624"/>
                    </a:lnTo>
                    <a:lnTo>
                      <a:pt x="279511" y="193110"/>
                    </a:lnTo>
                    <a:lnTo>
                      <a:pt x="277692" y="189519"/>
                    </a:lnTo>
                    <a:lnTo>
                      <a:pt x="277359" y="185109"/>
                    </a:lnTo>
                    <a:lnTo>
                      <a:pt x="281683" y="176051"/>
                    </a:lnTo>
                    <a:lnTo>
                      <a:pt x="279454" y="172374"/>
                    </a:lnTo>
                    <a:lnTo>
                      <a:pt x="258404" y="158505"/>
                    </a:lnTo>
                    <a:lnTo>
                      <a:pt x="253175" y="152867"/>
                    </a:lnTo>
                    <a:lnTo>
                      <a:pt x="251031" y="144932"/>
                    </a:lnTo>
                    <a:lnTo>
                      <a:pt x="253441" y="138294"/>
                    </a:lnTo>
                    <a:lnTo>
                      <a:pt x="257432" y="131007"/>
                    </a:lnTo>
                    <a:lnTo>
                      <a:pt x="258261" y="125054"/>
                    </a:lnTo>
                    <a:lnTo>
                      <a:pt x="251031" y="122520"/>
                    </a:lnTo>
                    <a:lnTo>
                      <a:pt x="251031" y="125845"/>
                    </a:lnTo>
                    <a:lnTo>
                      <a:pt x="253965" y="125845"/>
                    </a:lnTo>
                    <a:lnTo>
                      <a:pt x="253965" y="128540"/>
                    </a:lnTo>
                    <a:lnTo>
                      <a:pt x="249184" y="129893"/>
                    </a:lnTo>
                    <a:lnTo>
                      <a:pt x="247364" y="133969"/>
                    </a:lnTo>
                    <a:lnTo>
                      <a:pt x="246621" y="139103"/>
                    </a:lnTo>
                    <a:lnTo>
                      <a:pt x="245183" y="143599"/>
                    </a:lnTo>
                    <a:lnTo>
                      <a:pt x="242021" y="143599"/>
                    </a:lnTo>
                    <a:lnTo>
                      <a:pt x="242202" y="141551"/>
                    </a:lnTo>
                    <a:lnTo>
                      <a:pt x="241611" y="141008"/>
                    </a:lnTo>
                    <a:lnTo>
                      <a:pt x="240554" y="141018"/>
                    </a:lnTo>
                    <a:lnTo>
                      <a:pt x="239344" y="140580"/>
                    </a:lnTo>
                    <a:lnTo>
                      <a:pt x="239344" y="136417"/>
                    </a:lnTo>
                    <a:lnTo>
                      <a:pt x="237801" y="129274"/>
                    </a:lnTo>
                    <a:lnTo>
                      <a:pt x="237411" y="122520"/>
                    </a:lnTo>
                    <a:lnTo>
                      <a:pt x="240659" y="119539"/>
                    </a:lnTo>
                    <a:lnTo>
                      <a:pt x="239201" y="102422"/>
                    </a:lnTo>
                    <a:lnTo>
                      <a:pt x="239354" y="98250"/>
                    </a:lnTo>
                    <a:lnTo>
                      <a:pt x="251641" y="80343"/>
                    </a:lnTo>
                    <a:lnTo>
                      <a:pt x="255365" y="77486"/>
                    </a:lnTo>
                    <a:lnTo>
                      <a:pt x="261023" y="75038"/>
                    </a:lnTo>
                    <a:lnTo>
                      <a:pt x="267110" y="69238"/>
                    </a:lnTo>
                    <a:lnTo>
                      <a:pt x="277692" y="56159"/>
                    </a:lnTo>
                    <a:lnTo>
                      <a:pt x="281874" y="52264"/>
                    </a:lnTo>
                    <a:lnTo>
                      <a:pt x="296675" y="42482"/>
                    </a:lnTo>
                    <a:lnTo>
                      <a:pt x="298704" y="39110"/>
                    </a:lnTo>
                    <a:lnTo>
                      <a:pt x="299256" y="35643"/>
                    </a:lnTo>
                    <a:lnTo>
                      <a:pt x="300733" y="32909"/>
                    </a:lnTo>
                    <a:lnTo>
                      <a:pt x="305476" y="31814"/>
                    </a:lnTo>
                    <a:lnTo>
                      <a:pt x="307048" y="33757"/>
                    </a:lnTo>
                    <a:lnTo>
                      <a:pt x="307048" y="47149"/>
                    </a:lnTo>
                    <a:lnTo>
                      <a:pt x="309791" y="52550"/>
                    </a:lnTo>
                    <a:lnTo>
                      <a:pt x="317307" y="62551"/>
                    </a:lnTo>
                    <a:lnTo>
                      <a:pt x="318792" y="69561"/>
                    </a:lnTo>
                    <a:lnTo>
                      <a:pt x="316945" y="73571"/>
                    </a:lnTo>
                    <a:lnTo>
                      <a:pt x="312925" y="76029"/>
                    </a:lnTo>
                    <a:lnTo>
                      <a:pt x="308896" y="77562"/>
                    </a:lnTo>
                    <a:lnTo>
                      <a:pt x="307048" y="78867"/>
                    </a:lnTo>
                    <a:lnTo>
                      <a:pt x="306010" y="81144"/>
                    </a:lnTo>
                    <a:lnTo>
                      <a:pt x="298257" y="92240"/>
                    </a:lnTo>
                    <a:lnTo>
                      <a:pt x="303486" y="92250"/>
                    </a:lnTo>
                    <a:lnTo>
                      <a:pt x="307477" y="93936"/>
                    </a:lnTo>
                    <a:lnTo>
                      <a:pt x="310429" y="97060"/>
                    </a:lnTo>
                    <a:lnTo>
                      <a:pt x="312944" y="101537"/>
                    </a:lnTo>
                    <a:lnTo>
                      <a:pt x="314630" y="97612"/>
                    </a:lnTo>
                    <a:lnTo>
                      <a:pt x="315221" y="93869"/>
                    </a:lnTo>
                    <a:lnTo>
                      <a:pt x="314630" y="90135"/>
                    </a:lnTo>
                    <a:lnTo>
                      <a:pt x="312944" y="86211"/>
                    </a:lnTo>
                    <a:lnTo>
                      <a:pt x="317745" y="87049"/>
                    </a:lnTo>
                    <a:lnTo>
                      <a:pt x="321450" y="86516"/>
                    </a:lnTo>
                    <a:lnTo>
                      <a:pt x="323860" y="84363"/>
                    </a:lnTo>
                    <a:lnTo>
                      <a:pt x="324660" y="80191"/>
                    </a:lnTo>
                    <a:lnTo>
                      <a:pt x="333508" y="95508"/>
                    </a:lnTo>
                    <a:lnTo>
                      <a:pt x="333508" y="98250"/>
                    </a:lnTo>
                    <a:lnTo>
                      <a:pt x="325993" y="105194"/>
                    </a:lnTo>
                    <a:lnTo>
                      <a:pt x="324660" y="106004"/>
                    </a:lnTo>
                    <a:lnTo>
                      <a:pt x="325355" y="110757"/>
                    </a:lnTo>
                    <a:lnTo>
                      <a:pt x="326965" y="112919"/>
                    </a:lnTo>
                    <a:lnTo>
                      <a:pt x="328879" y="114176"/>
                    </a:lnTo>
                    <a:lnTo>
                      <a:pt x="330565" y="116300"/>
                    </a:lnTo>
                    <a:lnTo>
                      <a:pt x="336023" y="129302"/>
                    </a:lnTo>
                    <a:lnTo>
                      <a:pt x="340452" y="134284"/>
                    </a:lnTo>
                    <a:lnTo>
                      <a:pt x="345215" y="131559"/>
                    </a:lnTo>
                    <a:lnTo>
                      <a:pt x="345672" y="126073"/>
                    </a:lnTo>
                    <a:lnTo>
                      <a:pt x="344196" y="108080"/>
                    </a:lnTo>
                    <a:lnTo>
                      <a:pt x="345215" y="101527"/>
                    </a:lnTo>
                    <a:lnTo>
                      <a:pt x="347767" y="99279"/>
                    </a:lnTo>
                    <a:lnTo>
                      <a:pt x="350692" y="98479"/>
                    </a:lnTo>
                    <a:lnTo>
                      <a:pt x="353225" y="97298"/>
                    </a:lnTo>
                    <a:lnTo>
                      <a:pt x="354264" y="93869"/>
                    </a:lnTo>
                    <a:lnTo>
                      <a:pt x="352920" y="92126"/>
                    </a:lnTo>
                    <a:close/>
                  </a:path>
                </a:pathLst>
              </a:custGeom>
              <a:solidFill>
                <a:srgbClr val="D9D9D9"/>
              </a:solidFill>
              <a:ln w="9525" cap="flat">
                <a:noFill/>
                <a:prstDash val="solid"/>
                <a:miter/>
              </a:ln>
            </p:spPr>
            <p:txBody>
              <a:bodyPr rtlCol="0" anchor="ctr"/>
              <a:lstStyle/>
              <a:p>
                <a:endParaRPr lang="en-US" sz="600"/>
              </a:p>
            </p:txBody>
          </p:sp>
          <p:sp>
            <p:nvSpPr>
              <p:cNvPr id="45" name="Freeform: Shape 44">
                <a:extLst>
                  <a:ext uri="{FF2B5EF4-FFF2-40B4-BE49-F238E27FC236}">
                    <a16:creationId xmlns="" xmlns:a16="http://schemas.microsoft.com/office/drawing/2014/main" id="{853C2367-1857-4789-ADE7-F8C2D8F75CFB}"/>
                  </a:ext>
                </a:extLst>
              </p:cNvPr>
              <p:cNvSpPr/>
              <p:nvPr/>
            </p:nvSpPr>
            <p:spPr>
              <a:xfrm>
                <a:off x="6723950" y="6634743"/>
                <a:ext cx="628650" cy="495300"/>
              </a:xfrm>
              <a:custGeom>
                <a:avLst/>
                <a:gdLst>
                  <a:gd name="connsiteX0" fmla="*/ 625069 w 628650"/>
                  <a:gd name="connsiteY0" fmla="*/ 60713 h 495300"/>
                  <a:gd name="connsiteX1" fmla="*/ 618439 w 628650"/>
                  <a:gd name="connsiteY1" fmla="*/ 67199 h 495300"/>
                  <a:gd name="connsiteX2" fmla="*/ 614581 w 628650"/>
                  <a:gd name="connsiteY2" fmla="*/ 72038 h 495300"/>
                  <a:gd name="connsiteX3" fmla="*/ 611124 w 628650"/>
                  <a:gd name="connsiteY3" fmla="*/ 78600 h 495300"/>
                  <a:gd name="connsiteX4" fmla="*/ 609638 w 628650"/>
                  <a:gd name="connsiteY4" fmla="*/ 86306 h 495300"/>
                  <a:gd name="connsiteX5" fmla="*/ 610638 w 628650"/>
                  <a:gd name="connsiteY5" fmla="*/ 95108 h 495300"/>
                  <a:gd name="connsiteX6" fmla="*/ 612648 w 628650"/>
                  <a:gd name="connsiteY6" fmla="*/ 102823 h 495300"/>
                  <a:gd name="connsiteX7" fmla="*/ 613705 w 628650"/>
                  <a:gd name="connsiteY7" fmla="*/ 112376 h 495300"/>
                  <a:gd name="connsiteX8" fmla="*/ 608790 w 628650"/>
                  <a:gd name="connsiteY8" fmla="*/ 152038 h 495300"/>
                  <a:gd name="connsiteX9" fmla="*/ 589921 w 628650"/>
                  <a:gd name="connsiteY9" fmla="*/ 210864 h 495300"/>
                  <a:gd name="connsiteX10" fmla="*/ 590931 w 628650"/>
                  <a:gd name="connsiteY10" fmla="*/ 224133 h 495300"/>
                  <a:gd name="connsiteX11" fmla="*/ 594331 w 628650"/>
                  <a:gd name="connsiteY11" fmla="*/ 232086 h 495300"/>
                  <a:gd name="connsiteX12" fmla="*/ 598513 w 628650"/>
                  <a:gd name="connsiteY12" fmla="*/ 237611 h 495300"/>
                  <a:gd name="connsiteX13" fmla="*/ 605999 w 628650"/>
                  <a:gd name="connsiteY13" fmla="*/ 245116 h 495300"/>
                  <a:gd name="connsiteX14" fmla="*/ 608524 w 628650"/>
                  <a:gd name="connsiteY14" fmla="*/ 249003 h 495300"/>
                  <a:gd name="connsiteX15" fmla="*/ 610257 w 628650"/>
                  <a:gd name="connsiteY15" fmla="*/ 253413 h 495300"/>
                  <a:gd name="connsiteX16" fmla="*/ 609638 w 628650"/>
                  <a:gd name="connsiteY16" fmla="*/ 260042 h 495300"/>
                  <a:gd name="connsiteX17" fmla="*/ 606457 w 628650"/>
                  <a:gd name="connsiteY17" fmla="*/ 268548 h 495300"/>
                  <a:gd name="connsiteX18" fmla="*/ 597398 w 628650"/>
                  <a:gd name="connsiteY18" fmla="*/ 280721 h 495300"/>
                  <a:gd name="connsiteX19" fmla="*/ 582139 w 628650"/>
                  <a:gd name="connsiteY19" fmla="*/ 293942 h 495300"/>
                  <a:gd name="connsiteX20" fmla="*/ 578205 w 628650"/>
                  <a:gd name="connsiteY20" fmla="*/ 298190 h 495300"/>
                  <a:gd name="connsiteX21" fmla="*/ 576872 w 628650"/>
                  <a:gd name="connsiteY21" fmla="*/ 304505 h 495300"/>
                  <a:gd name="connsiteX22" fmla="*/ 576872 w 628650"/>
                  <a:gd name="connsiteY22" fmla="*/ 309477 h 495300"/>
                  <a:gd name="connsiteX23" fmla="*/ 582530 w 628650"/>
                  <a:gd name="connsiteY23" fmla="*/ 331575 h 495300"/>
                  <a:gd name="connsiteX24" fmla="*/ 578720 w 628650"/>
                  <a:gd name="connsiteY24" fmla="*/ 337614 h 495300"/>
                  <a:gd name="connsiteX25" fmla="*/ 573653 w 628650"/>
                  <a:gd name="connsiteY25" fmla="*/ 350511 h 495300"/>
                  <a:gd name="connsiteX26" fmla="*/ 570186 w 628650"/>
                  <a:gd name="connsiteY26" fmla="*/ 355454 h 495300"/>
                  <a:gd name="connsiteX27" fmla="*/ 565452 w 628650"/>
                  <a:gd name="connsiteY27" fmla="*/ 357340 h 495300"/>
                  <a:gd name="connsiteX28" fmla="*/ 558403 w 628650"/>
                  <a:gd name="connsiteY28" fmla="*/ 354968 h 495300"/>
                  <a:gd name="connsiteX29" fmla="*/ 546087 w 628650"/>
                  <a:gd name="connsiteY29" fmla="*/ 348558 h 495300"/>
                  <a:gd name="connsiteX30" fmla="*/ 536800 w 628650"/>
                  <a:gd name="connsiteY30" fmla="*/ 347492 h 495300"/>
                  <a:gd name="connsiteX31" fmla="*/ 482155 w 628650"/>
                  <a:gd name="connsiteY31" fmla="*/ 349187 h 495300"/>
                  <a:gd name="connsiteX32" fmla="*/ 473221 w 628650"/>
                  <a:gd name="connsiteY32" fmla="*/ 351025 h 495300"/>
                  <a:gd name="connsiteX33" fmla="*/ 462696 w 628650"/>
                  <a:gd name="connsiteY33" fmla="*/ 356140 h 495300"/>
                  <a:gd name="connsiteX34" fmla="*/ 456628 w 628650"/>
                  <a:gd name="connsiteY34" fmla="*/ 361826 h 495300"/>
                  <a:gd name="connsiteX35" fmla="*/ 453171 w 628650"/>
                  <a:gd name="connsiteY35" fmla="*/ 367160 h 495300"/>
                  <a:gd name="connsiteX36" fmla="*/ 451294 w 628650"/>
                  <a:gd name="connsiteY36" fmla="*/ 374152 h 495300"/>
                  <a:gd name="connsiteX37" fmla="*/ 450894 w 628650"/>
                  <a:gd name="connsiteY37" fmla="*/ 381953 h 495300"/>
                  <a:gd name="connsiteX38" fmla="*/ 451618 w 628650"/>
                  <a:gd name="connsiteY38" fmla="*/ 389706 h 495300"/>
                  <a:gd name="connsiteX39" fmla="*/ 454142 w 628650"/>
                  <a:gd name="connsiteY39" fmla="*/ 396650 h 495300"/>
                  <a:gd name="connsiteX40" fmla="*/ 460524 w 628650"/>
                  <a:gd name="connsiteY40" fmla="*/ 407956 h 495300"/>
                  <a:gd name="connsiteX41" fmla="*/ 461620 w 628650"/>
                  <a:gd name="connsiteY41" fmla="*/ 412509 h 495300"/>
                  <a:gd name="connsiteX42" fmla="*/ 460362 w 628650"/>
                  <a:gd name="connsiteY42" fmla="*/ 417186 h 495300"/>
                  <a:gd name="connsiteX43" fmla="*/ 455695 w 628650"/>
                  <a:gd name="connsiteY43" fmla="*/ 422615 h 495300"/>
                  <a:gd name="connsiteX44" fmla="*/ 447351 w 628650"/>
                  <a:gd name="connsiteY44" fmla="*/ 429826 h 495300"/>
                  <a:gd name="connsiteX45" fmla="*/ 436616 w 628650"/>
                  <a:gd name="connsiteY45" fmla="*/ 437455 h 495300"/>
                  <a:gd name="connsiteX46" fmla="*/ 423758 w 628650"/>
                  <a:gd name="connsiteY46" fmla="*/ 444408 h 495300"/>
                  <a:gd name="connsiteX47" fmla="*/ 410642 w 628650"/>
                  <a:gd name="connsiteY47" fmla="*/ 449428 h 495300"/>
                  <a:gd name="connsiteX48" fmla="*/ 392354 w 628650"/>
                  <a:gd name="connsiteY48" fmla="*/ 452285 h 495300"/>
                  <a:gd name="connsiteX49" fmla="*/ 381695 w 628650"/>
                  <a:gd name="connsiteY49" fmla="*/ 455352 h 495300"/>
                  <a:gd name="connsiteX50" fmla="*/ 372770 w 628650"/>
                  <a:gd name="connsiteY50" fmla="*/ 460677 h 495300"/>
                  <a:gd name="connsiteX51" fmla="*/ 366989 w 628650"/>
                  <a:gd name="connsiteY51" fmla="*/ 467268 h 495300"/>
                  <a:gd name="connsiteX52" fmla="*/ 355911 w 628650"/>
                  <a:gd name="connsiteY52" fmla="*/ 482870 h 495300"/>
                  <a:gd name="connsiteX53" fmla="*/ 349787 w 628650"/>
                  <a:gd name="connsiteY53" fmla="*/ 487852 h 495300"/>
                  <a:gd name="connsiteX54" fmla="*/ 344519 w 628650"/>
                  <a:gd name="connsiteY54" fmla="*/ 489566 h 495300"/>
                  <a:gd name="connsiteX55" fmla="*/ 340652 w 628650"/>
                  <a:gd name="connsiteY55" fmla="*/ 488833 h 495300"/>
                  <a:gd name="connsiteX56" fmla="*/ 338861 w 628650"/>
                  <a:gd name="connsiteY56" fmla="*/ 486223 h 495300"/>
                  <a:gd name="connsiteX57" fmla="*/ 338709 w 628650"/>
                  <a:gd name="connsiteY57" fmla="*/ 483413 h 495300"/>
                  <a:gd name="connsiteX58" fmla="*/ 339385 w 628650"/>
                  <a:gd name="connsiteY58" fmla="*/ 480089 h 495300"/>
                  <a:gd name="connsiteX59" fmla="*/ 340062 w 628650"/>
                  <a:gd name="connsiteY59" fmla="*/ 472002 h 495300"/>
                  <a:gd name="connsiteX60" fmla="*/ 339719 w 628650"/>
                  <a:gd name="connsiteY60" fmla="*/ 465544 h 495300"/>
                  <a:gd name="connsiteX61" fmla="*/ 338709 w 628650"/>
                  <a:gd name="connsiteY61" fmla="*/ 459963 h 495300"/>
                  <a:gd name="connsiteX62" fmla="*/ 335851 w 628650"/>
                  <a:gd name="connsiteY62" fmla="*/ 454409 h 495300"/>
                  <a:gd name="connsiteX63" fmla="*/ 329841 w 628650"/>
                  <a:gd name="connsiteY63" fmla="*/ 449780 h 495300"/>
                  <a:gd name="connsiteX64" fmla="*/ 320526 w 628650"/>
                  <a:gd name="connsiteY64" fmla="*/ 446608 h 495300"/>
                  <a:gd name="connsiteX65" fmla="*/ 211503 w 628650"/>
                  <a:gd name="connsiteY65" fmla="*/ 440731 h 495300"/>
                  <a:gd name="connsiteX66" fmla="*/ 198815 w 628650"/>
                  <a:gd name="connsiteY66" fmla="*/ 438721 h 495300"/>
                  <a:gd name="connsiteX67" fmla="*/ 183575 w 628650"/>
                  <a:gd name="connsiteY67" fmla="*/ 434826 h 495300"/>
                  <a:gd name="connsiteX68" fmla="*/ 168697 w 628650"/>
                  <a:gd name="connsiteY68" fmla="*/ 427644 h 495300"/>
                  <a:gd name="connsiteX69" fmla="*/ 148447 w 628650"/>
                  <a:gd name="connsiteY69" fmla="*/ 420244 h 495300"/>
                  <a:gd name="connsiteX70" fmla="*/ 112900 w 628650"/>
                  <a:gd name="connsiteY70" fmla="*/ 402346 h 495300"/>
                  <a:gd name="connsiteX71" fmla="*/ 94297 w 628650"/>
                  <a:gd name="connsiteY71" fmla="*/ 400050 h 495300"/>
                  <a:gd name="connsiteX72" fmla="*/ 87725 w 628650"/>
                  <a:gd name="connsiteY72" fmla="*/ 400355 h 495300"/>
                  <a:gd name="connsiteX73" fmla="*/ 82772 w 628650"/>
                  <a:gd name="connsiteY73" fmla="*/ 398888 h 495300"/>
                  <a:gd name="connsiteX74" fmla="*/ 79448 w 628650"/>
                  <a:gd name="connsiteY74" fmla="*/ 395907 h 495300"/>
                  <a:gd name="connsiteX75" fmla="*/ 77162 w 628650"/>
                  <a:gd name="connsiteY75" fmla="*/ 389868 h 495300"/>
                  <a:gd name="connsiteX76" fmla="*/ 76990 w 628650"/>
                  <a:gd name="connsiteY76" fmla="*/ 385382 h 495300"/>
                  <a:gd name="connsiteX77" fmla="*/ 77962 w 628650"/>
                  <a:gd name="connsiteY77" fmla="*/ 381734 h 495300"/>
                  <a:gd name="connsiteX78" fmla="*/ 79781 w 628650"/>
                  <a:gd name="connsiteY78" fmla="*/ 379267 h 495300"/>
                  <a:gd name="connsiteX79" fmla="*/ 83772 w 628650"/>
                  <a:gd name="connsiteY79" fmla="*/ 375495 h 495300"/>
                  <a:gd name="connsiteX80" fmla="*/ 85039 w 628650"/>
                  <a:gd name="connsiteY80" fmla="*/ 373562 h 495300"/>
                  <a:gd name="connsiteX81" fmla="*/ 85439 w 628650"/>
                  <a:gd name="connsiteY81" fmla="*/ 371190 h 495300"/>
                  <a:gd name="connsiteX82" fmla="*/ 83696 w 628650"/>
                  <a:gd name="connsiteY82" fmla="*/ 367294 h 495300"/>
                  <a:gd name="connsiteX83" fmla="*/ 79391 w 628650"/>
                  <a:gd name="connsiteY83" fmla="*/ 363760 h 495300"/>
                  <a:gd name="connsiteX84" fmla="*/ 70456 w 628650"/>
                  <a:gd name="connsiteY84" fmla="*/ 360607 h 495300"/>
                  <a:gd name="connsiteX85" fmla="*/ 62379 w 628650"/>
                  <a:gd name="connsiteY85" fmla="*/ 358712 h 495300"/>
                  <a:gd name="connsiteX86" fmla="*/ 57578 w 628650"/>
                  <a:gd name="connsiteY86" fmla="*/ 357017 h 495300"/>
                  <a:gd name="connsiteX87" fmla="*/ 54835 w 628650"/>
                  <a:gd name="connsiteY87" fmla="*/ 353483 h 495300"/>
                  <a:gd name="connsiteX88" fmla="*/ 54397 w 628650"/>
                  <a:gd name="connsiteY88" fmla="*/ 350197 h 495300"/>
                  <a:gd name="connsiteX89" fmla="*/ 54797 w 628650"/>
                  <a:gd name="connsiteY89" fmla="*/ 342052 h 495300"/>
                  <a:gd name="connsiteX90" fmla="*/ 54654 w 628650"/>
                  <a:gd name="connsiteY90" fmla="*/ 339138 h 495300"/>
                  <a:gd name="connsiteX91" fmla="*/ 54121 w 628650"/>
                  <a:gd name="connsiteY91" fmla="*/ 336938 h 495300"/>
                  <a:gd name="connsiteX92" fmla="*/ 53121 w 628650"/>
                  <a:gd name="connsiteY92" fmla="*/ 334899 h 495300"/>
                  <a:gd name="connsiteX93" fmla="*/ 50940 w 628650"/>
                  <a:gd name="connsiteY93" fmla="*/ 333537 h 495300"/>
                  <a:gd name="connsiteX94" fmla="*/ 47596 w 628650"/>
                  <a:gd name="connsiteY94" fmla="*/ 332880 h 495300"/>
                  <a:gd name="connsiteX95" fmla="*/ 35585 w 628650"/>
                  <a:gd name="connsiteY95" fmla="*/ 333185 h 495300"/>
                  <a:gd name="connsiteX96" fmla="*/ 19145 w 628650"/>
                  <a:gd name="connsiteY96" fmla="*/ 330604 h 495300"/>
                  <a:gd name="connsiteX97" fmla="*/ 18669 w 628650"/>
                  <a:gd name="connsiteY97" fmla="*/ 322069 h 495300"/>
                  <a:gd name="connsiteX98" fmla="*/ 17021 w 628650"/>
                  <a:gd name="connsiteY98" fmla="*/ 317754 h 495300"/>
                  <a:gd name="connsiteX99" fmla="*/ 14126 w 628650"/>
                  <a:gd name="connsiteY99" fmla="*/ 311934 h 495300"/>
                  <a:gd name="connsiteX100" fmla="*/ 7601 w 628650"/>
                  <a:gd name="connsiteY100" fmla="*/ 303562 h 495300"/>
                  <a:gd name="connsiteX101" fmla="*/ 7144 w 628650"/>
                  <a:gd name="connsiteY101" fmla="*/ 298257 h 495300"/>
                  <a:gd name="connsiteX102" fmla="*/ 8801 w 628650"/>
                  <a:gd name="connsiteY102" fmla="*/ 291722 h 495300"/>
                  <a:gd name="connsiteX103" fmla="*/ 17135 w 628650"/>
                  <a:gd name="connsiteY103" fmla="*/ 275168 h 495300"/>
                  <a:gd name="connsiteX104" fmla="*/ 23050 w 628650"/>
                  <a:gd name="connsiteY104" fmla="*/ 268253 h 495300"/>
                  <a:gd name="connsiteX105" fmla="*/ 27346 w 628650"/>
                  <a:gd name="connsiteY105" fmla="*/ 264129 h 495300"/>
                  <a:gd name="connsiteX106" fmla="*/ 54330 w 628650"/>
                  <a:gd name="connsiteY106" fmla="*/ 249231 h 495300"/>
                  <a:gd name="connsiteX107" fmla="*/ 67294 w 628650"/>
                  <a:gd name="connsiteY107" fmla="*/ 252603 h 495300"/>
                  <a:gd name="connsiteX108" fmla="*/ 71866 w 628650"/>
                  <a:gd name="connsiteY108" fmla="*/ 252860 h 495300"/>
                  <a:gd name="connsiteX109" fmla="*/ 77124 w 628650"/>
                  <a:gd name="connsiteY109" fmla="*/ 252442 h 495300"/>
                  <a:gd name="connsiteX110" fmla="*/ 86449 w 628650"/>
                  <a:gd name="connsiteY110" fmla="*/ 250231 h 495300"/>
                  <a:gd name="connsiteX111" fmla="*/ 91249 w 628650"/>
                  <a:gd name="connsiteY111" fmla="*/ 248021 h 495300"/>
                  <a:gd name="connsiteX112" fmla="*/ 96993 w 628650"/>
                  <a:gd name="connsiteY112" fmla="*/ 243354 h 495300"/>
                  <a:gd name="connsiteX113" fmla="*/ 102317 w 628650"/>
                  <a:gd name="connsiteY113" fmla="*/ 239849 h 495300"/>
                  <a:gd name="connsiteX114" fmla="*/ 109566 w 628650"/>
                  <a:gd name="connsiteY114" fmla="*/ 237640 h 495300"/>
                  <a:gd name="connsiteX115" fmla="*/ 122777 w 628650"/>
                  <a:gd name="connsiteY115" fmla="*/ 235820 h 495300"/>
                  <a:gd name="connsiteX116" fmla="*/ 128644 w 628650"/>
                  <a:gd name="connsiteY116" fmla="*/ 233820 h 495300"/>
                  <a:gd name="connsiteX117" fmla="*/ 153829 w 628650"/>
                  <a:gd name="connsiteY117" fmla="*/ 216913 h 495300"/>
                  <a:gd name="connsiteX118" fmla="*/ 176889 w 628650"/>
                  <a:gd name="connsiteY118" fmla="*/ 195968 h 495300"/>
                  <a:gd name="connsiteX119" fmla="*/ 179479 w 628650"/>
                  <a:gd name="connsiteY119" fmla="*/ 191920 h 495300"/>
                  <a:gd name="connsiteX120" fmla="*/ 181889 w 628650"/>
                  <a:gd name="connsiteY120" fmla="*/ 185443 h 495300"/>
                  <a:gd name="connsiteX121" fmla="*/ 184280 w 628650"/>
                  <a:gd name="connsiteY121" fmla="*/ 182861 h 495300"/>
                  <a:gd name="connsiteX122" fmla="*/ 188147 w 628650"/>
                  <a:gd name="connsiteY122" fmla="*/ 181137 h 495300"/>
                  <a:gd name="connsiteX123" fmla="*/ 195167 w 628650"/>
                  <a:gd name="connsiteY123" fmla="*/ 179947 h 495300"/>
                  <a:gd name="connsiteX124" fmla="*/ 199558 w 628650"/>
                  <a:gd name="connsiteY124" fmla="*/ 180385 h 495300"/>
                  <a:gd name="connsiteX125" fmla="*/ 202692 w 628650"/>
                  <a:gd name="connsiteY125" fmla="*/ 181546 h 495300"/>
                  <a:gd name="connsiteX126" fmla="*/ 204159 w 628650"/>
                  <a:gd name="connsiteY126" fmla="*/ 183690 h 495300"/>
                  <a:gd name="connsiteX127" fmla="*/ 204749 w 628650"/>
                  <a:gd name="connsiteY127" fmla="*/ 185957 h 495300"/>
                  <a:gd name="connsiteX128" fmla="*/ 205492 w 628650"/>
                  <a:gd name="connsiteY128" fmla="*/ 192443 h 495300"/>
                  <a:gd name="connsiteX129" fmla="*/ 206073 w 628650"/>
                  <a:gd name="connsiteY129" fmla="*/ 195168 h 495300"/>
                  <a:gd name="connsiteX130" fmla="*/ 207159 w 628650"/>
                  <a:gd name="connsiteY130" fmla="*/ 197473 h 495300"/>
                  <a:gd name="connsiteX131" fmla="*/ 208436 w 628650"/>
                  <a:gd name="connsiteY131" fmla="*/ 199216 h 495300"/>
                  <a:gd name="connsiteX132" fmla="*/ 209759 w 628650"/>
                  <a:gd name="connsiteY132" fmla="*/ 200559 h 495300"/>
                  <a:gd name="connsiteX133" fmla="*/ 215141 w 628650"/>
                  <a:gd name="connsiteY133" fmla="*/ 204435 h 495300"/>
                  <a:gd name="connsiteX134" fmla="*/ 218084 w 628650"/>
                  <a:gd name="connsiteY134" fmla="*/ 206131 h 495300"/>
                  <a:gd name="connsiteX135" fmla="*/ 221142 w 628650"/>
                  <a:gd name="connsiteY135" fmla="*/ 206712 h 495300"/>
                  <a:gd name="connsiteX136" fmla="*/ 224199 w 628650"/>
                  <a:gd name="connsiteY136" fmla="*/ 206597 h 495300"/>
                  <a:gd name="connsiteX137" fmla="*/ 238887 w 628650"/>
                  <a:gd name="connsiteY137" fmla="*/ 204159 h 495300"/>
                  <a:gd name="connsiteX138" fmla="*/ 245411 w 628650"/>
                  <a:gd name="connsiteY138" fmla="*/ 202197 h 495300"/>
                  <a:gd name="connsiteX139" fmla="*/ 257899 w 628650"/>
                  <a:gd name="connsiteY139" fmla="*/ 200216 h 495300"/>
                  <a:gd name="connsiteX140" fmla="*/ 262223 w 628650"/>
                  <a:gd name="connsiteY140" fmla="*/ 200006 h 495300"/>
                  <a:gd name="connsiteX141" fmla="*/ 266681 w 628650"/>
                  <a:gd name="connsiteY141" fmla="*/ 200930 h 495300"/>
                  <a:gd name="connsiteX142" fmla="*/ 270338 w 628650"/>
                  <a:gd name="connsiteY142" fmla="*/ 202768 h 495300"/>
                  <a:gd name="connsiteX143" fmla="*/ 272948 w 628650"/>
                  <a:gd name="connsiteY143" fmla="*/ 205454 h 495300"/>
                  <a:gd name="connsiteX144" fmla="*/ 274329 w 628650"/>
                  <a:gd name="connsiteY144" fmla="*/ 208960 h 495300"/>
                  <a:gd name="connsiteX145" fmla="*/ 274539 w 628650"/>
                  <a:gd name="connsiteY145" fmla="*/ 213170 h 495300"/>
                  <a:gd name="connsiteX146" fmla="*/ 274139 w 628650"/>
                  <a:gd name="connsiteY146" fmla="*/ 218018 h 495300"/>
                  <a:gd name="connsiteX147" fmla="*/ 274577 w 628650"/>
                  <a:gd name="connsiteY147" fmla="*/ 223561 h 495300"/>
                  <a:gd name="connsiteX148" fmla="*/ 276453 w 628650"/>
                  <a:gd name="connsiteY148" fmla="*/ 228134 h 495300"/>
                  <a:gd name="connsiteX149" fmla="*/ 279597 w 628650"/>
                  <a:gd name="connsiteY149" fmla="*/ 231048 h 495300"/>
                  <a:gd name="connsiteX150" fmla="*/ 284607 w 628650"/>
                  <a:gd name="connsiteY150" fmla="*/ 231820 h 495300"/>
                  <a:gd name="connsiteX151" fmla="*/ 298866 w 628650"/>
                  <a:gd name="connsiteY151" fmla="*/ 229572 h 495300"/>
                  <a:gd name="connsiteX152" fmla="*/ 303581 w 628650"/>
                  <a:gd name="connsiteY152" fmla="*/ 230200 h 495300"/>
                  <a:gd name="connsiteX153" fmla="*/ 306724 w 628650"/>
                  <a:gd name="connsiteY153" fmla="*/ 232096 h 495300"/>
                  <a:gd name="connsiteX154" fmla="*/ 308848 w 628650"/>
                  <a:gd name="connsiteY154" fmla="*/ 234744 h 495300"/>
                  <a:gd name="connsiteX155" fmla="*/ 310458 w 628650"/>
                  <a:gd name="connsiteY155" fmla="*/ 237325 h 495300"/>
                  <a:gd name="connsiteX156" fmla="*/ 313058 w 628650"/>
                  <a:gd name="connsiteY156" fmla="*/ 239706 h 495300"/>
                  <a:gd name="connsiteX157" fmla="*/ 315258 w 628650"/>
                  <a:gd name="connsiteY157" fmla="*/ 241373 h 495300"/>
                  <a:gd name="connsiteX158" fmla="*/ 319783 w 628650"/>
                  <a:gd name="connsiteY158" fmla="*/ 239639 h 495300"/>
                  <a:gd name="connsiteX159" fmla="*/ 326650 w 628650"/>
                  <a:gd name="connsiteY159" fmla="*/ 234211 h 495300"/>
                  <a:gd name="connsiteX160" fmla="*/ 341919 w 628650"/>
                  <a:gd name="connsiteY160" fmla="*/ 218599 h 495300"/>
                  <a:gd name="connsiteX161" fmla="*/ 350301 w 628650"/>
                  <a:gd name="connsiteY161" fmla="*/ 205912 h 495300"/>
                  <a:gd name="connsiteX162" fmla="*/ 354444 w 628650"/>
                  <a:gd name="connsiteY162" fmla="*/ 193577 h 495300"/>
                  <a:gd name="connsiteX163" fmla="*/ 353616 w 628650"/>
                  <a:gd name="connsiteY163" fmla="*/ 185900 h 495300"/>
                  <a:gd name="connsiteX164" fmla="*/ 356025 w 628650"/>
                  <a:gd name="connsiteY164" fmla="*/ 174346 h 495300"/>
                  <a:gd name="connsiteX165" fmla="*/ 353911 w 628650"/>
                  <a:gd name="connsiteY165" fmla="*/ 166526 h 495300"/>
                  <a:gd name="connsiteX166" fmla="*/ 351168 w 628650"/>
                  <a:gd name="connsiteY166" fmla="*/ 164411 h 495300"/>
                  <a:gd name="connsiteX167" fmla="*/ 347224 w 628650"/>
                  <a:gd name="connsiteY167" fmla="*/ 163002 h 495300"/>
                  <a:gd name="connsiteX168" fmla="*/ 343719 w 628650"/>
                  <a:gd name="connsiteY168" fmla="*/ 160697 h 495300"/>
                  <a:gd name="connsiteX169" fmla="*/ 342176 w 628650"/>
                  <a:gd name="connsiteY169" fmla="*/ 155925 h 495300"/>
                  <a:gd name="connsiteX170" fmla="*/ 340500 w 628650"/>
                  <a:gd name="connsiteY170" fmla="*/ 152658 h 495300"/>
                  <a:gd name="connsiteX171" fmla="*/ 330203 w 628650"/>
                  <a:gd name="connsiteY171" fmla="*/ 142285 h 495300"/>
                  <a:gd name="connsiteX172" fmla="*/ 326069 w 628650"/>
                  <a:gd name="connsiteY172" fmla="*/ 136846 h 495300"/>
                  <a:gd name="connsiteX173" fmla="*/ 324793 w 628650"/>
                  <a:gd name="connsiteY173" fmla="*/ 133617 h 495300"/>
                  <a:gd name="connsiteX174" fmla="*/ 323840 w 628650"/>
                  <a:gd name="connsiteY174" fmla="*/ 122540 h 495300"/>
                  <a:gd name="connsiteX175" fmla="*/ 322221 w 628650"/>
                  <a:gd name="connsiteY175" fmla="*/ 120044 h 495300"/>
                  <a:gd name="connsiteX176" fmla="*/ 319516 w 628650"/>
                  <a:gd name="connsiteY176" fmla="*/ 118586 h 495300"/>
                  <a:gd name="connsiteX177" fmla="*/ 315554 w 628650"/>
                  <a:gd name="connsiteY177" fmla="*/ 115281 h 495300"/>
                  <a:gd name="connsiteX178" fmla="*/ 311610 w 628650"/>
                  <a:gd name="connsiteY178" fmla="*/ 112100 h 495300"/>
                  <a:gd name="connsiteX179" fmla="*/ 309943 w 628650"/>
                  <a:gd name="connsiteY179" fmla="*/ 111862 h 495300"/>
                  <a:gd name="connsiteX180" fmla="*/ 309572 w 628650"/>
                  <a:gd name="connsiteY180" fmla="*/ 110690 h 495300"/>
                  <a:gd name="connsiteX181" fmla="*/ 309658 w 628650"/>
                  <a:gd name="connsiteY181" fmla="*/ 104680 h 495300"/>
                  <a:gd name="connsiteX182" fmla="*/ 310458 w 628650"/>
                  <a:gd name="connsiteY182" fmla="*/ 100136 h 495300"/>
                  <a:gd name="connsiteX183" fmla="*/ 314296 w 628650"/>
                  <a:gd name="connsiteY183" fmla="*/ 90154 h 495300"/>
                  <a:gd name="connsiteX184" fmla="*/ 315554 w 628650"/>
                  <a:gd name="connsiteY184" fmla="*/ 85040 h 495300"/>
                  <a:gd name="connsiteX185" fmla="*/ 318468 w 628650"/>
                  <a:gd name="connsiteY185" fmla="*/ 85040 h 495300"/>
                  <a:gd name="connsiteX186" fmla="*/ 322221 w 628650"/>
                  <a:gd name="connsiteY186" fmla="*/ 87087 h 495300"/>
                  <a:gd name="connsiteX187" fmla="*/ 326688 w 628650"/>
                  <a:gd name="connsiteY187" fmla="*/ 84001 h 495300"/>
                  <a:gd name="connsiteX188" fmla="*/ 332232 w 628650"/>
                  <a:gd name="connsiteY188" fmla="*/ 79229 h 495300"/>
                  <a:gd name="connsiteX189" fmla="*/ 339261 w 628650"/>
                  <a:gd name="connsiteY189" fmla="*/ 76038 h 495300"/>
                  <a:gd name="connsiteX190" fmla="*/ 356883 w 628650"/>
                  <a:gd name="connsiteY190" fmla="*/ 78648 h 495300"/>
                  <a:gd name="connsiteX191" fmla="*/ 365103 w 628650"/>
                  <a:gd name="connsiteY191" fmla="*/ 77277 h 495300"/>
                  <a:gd name="connsiteX192" fmla="*/ 366646 w 628650"/>
                  <a:gd name="connsiteY192" fmla="*/ 73562 h 495300"/>
                  <a:gd name="connsiteX193" fmla="*/ 371113 w 628650"/>
                  <a:gd name="connsiteY193" fmla="*/ 70323 h 495300"/>
                  <a:gd name="connsiteX194" fmla="*/ 375628 w 628650"/>
                  <a:gd name="connsiteY194" fmla="*/ 66856 h 495300"/>
                  <a:gd name="connsiteX195" fmla="*/ 379838 w 628650"/>
                  <a:gd name="connsiteY195" fmla="*/ 65066 h 495300"/>
                  <a:gd name="connsiteX196" fmla="*/ 386048 w 628650"/>
                  <a:gd name="connsiteY196" fmla="*/ 64904 h 495300"/>
                  <a:gd name="connsiteX197" fmla="*/ 398364 w 628650"/>
                  <a:gd name="connsiteY197" fmla="*/ 67752 h 495300"/>
                  <a:gd name="connsiteX198" fmla="*/ 407508 w 628650"/>
                  <a:gd name="connsiteY198" fmla="*/ 68161 h 495300"/>
                  <a:gd name="connsiteX199" fmla="*/ 411642 w 628650"/>
                  <a:gd name="connsiteY199" fmla="*/ 69323 h 495300"/>
                  <a:gd name="connsiteX200" fmla="*/ 414976 w 628650"/>
                  <a:gd name="connsiteY200" fmla="*/ 71047 h 495300"/>
                  <a:gd name="connsiteX201" fmla="*/ 417557 w 628650"/>
                  <a:gd name="connsiteY201" fmla="*/ 71847 h 495300"/>
                  <a:gd name="connsiteX202" fmla="*/ 420291 w 628650"/>
                  <a:gd name="connsiteY202" fmla="*/ 71295 h 495300"/>
                  <a:gd name="connsiteX203" fmla="*/ 422815 w 628650"/>
                  <a:gd name="connsiteY203" fmla="*/ 68466 h 495300"/>
                  <a:gd name="connsiteX204" fmla="*/ 423958 w 628650"/>
                  <a:gd name="connsiteY204" fmla="*/ 61265 h 495300"/>
                  <a:gd name="connsiteX205" fmla="*/ 425148 w 628650"/>
                  <a:gd name="connsiteY205" fmla="*/ 57541 h 495300"/>
                  <a:gd name="connsiteX206" fmla="*/ 428882 w 628650"/>
                  <a:gd name="connsiteY206" fmla="*/ 53531 h 495300"/>
                  <a:gd name="connsiteX207" fmla="*/ 435245 w 628650"/>
                  <a:gd name="connsiteY207" fmla="*/ 49369 h 495300"/>
                  <a:gd name="connsiteX208" fmla="*/ 448103 w 628650"/>
                  <a:gd name="connsiteY208" fmla="*/ 42882 h 495300"/>
                  <a:gd name="connsiteX209" fmla="*/ 454695 w 628650"/>
                  <a:gd name="connsiteY209" fmla="*/ 38043 h 495300"/>
                  <a:gd name="connsiteX210" fmla="*/ 460638 w 628650"/>
                  <a:gd name="connsiteY210" fmla="*/ 35053 h 495300"/>
                  <a:gd name="connsiteX211" fmla="*/ 466211 w 628650"/>
                  <a:gd name="connsiteY211" fmla="*/ 34414 h 495300"/>
                  <a:gd name="connsiteX212" fmla="*/ 484279 w 628650"/>
                  <a:gd name="connsiteY212" fmla="*/ 37586 h 495300"/>
                  <a:gd name="connsiteX213" fmla="*/ 491880 w 628650"/>
                  <a:gd name="connsiteY213" fmla="*/ 36881 h 495300"/>
                  <a:gd name="connsiteX214" fmla="*/ 499167 w 628650"/>
                  <a:gd name="connsiteY214" fmla="*/ 33147 h 495300"/>
                  <a:gd name="connsiteX215" fmla="*/ 524161 w 628650"/>
                  <a:gd name="connsiteY215" fmla="*/ 11706 h 495300"/>
                  <a:gd name="connsiteX216" fmla="*/ 530666 w 628650"/>
                  <a:gd name="connsiteY216" fmla="*/ 9106 h 495300"/>
                  <a:gd name="connsiteX217" fmla="*/ 537677 w 628650"/>
                  <a:gd name="connsiteY217" fmla="*/ 8344 h 495300"/>
                  <a:gd name="connsiteX218" fmla="*/ 546525 w 628650"/>
                  <a:gd name="connsiteY218" fmla="*/ 10621 h 495300"/>
                  <a:gd name="connsiteX219" fmla="*/ 567804 w 628650"/>
                  <a:gd name="connsiteY219" fmla="*/ 19660 h 495300"/>
                  <a:gd name="connsiteX220" fmla="*/ 575386 w 628650"/>
                  <a:gd name="connsiteY220" fmla="*/ 21041 h 495300"/>
                  <a:gd name="connsiteX221" fmla="*/ 583844 w 628650"/>
                  <a:gd name="connsiteY221" fmla="*/ 19736 h 495300"/>
                  <a:gd name="connsiteX222" fmla="*/ 590579 w 628650"/>
                  <a:gd name="connsiteY222" fmla="*/ 17879 h 495300"/>
                  <a:gd name="connsiteX223" fmla="*/ 608847 w 628650"/>
                  <a:gd name="connsiteY223" fmla="*/ 7144 h 495300"/>
                  <a:gd name="connsiteX224" fmla="*/ 614381 w 628650"/>
                  <a:gd name="connsiteY224" fmla="*/ 9183 h 495300"/>
                  <a:gd name="connsiteX225" fmla="*/ 619868 w 628650"/>
                  <a:gd name="connsiteY225" fmla="*/ 21298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28650" h="495300">
                    <a:moveTo>
                      <a:pt x="625069" y="60713"/>
                    </a:moveTo>
                    <a:lnTo>
                      <a:pt x="618439" y="67199"/>
                    </a:lnTo>
                    <a:lnTo>
                      <a:pt x="614581" y="72038"/>
                    </a:lnTo>
                    <a:lnTo>
                      <a:pt x="611124" y="78600"/>
                    </a:lnTo>
                    <a:lnTo>
                      <a:pt x="609638" y="86306"/>
                    </a:lnTo>
                    <a:lnTo>
                      <a:pt x="610638" y="95108"/>
                    </a:lnTo>
                    <a:lnTo>
                      <a:pt x="612648" y="102823"/>
                    </a:lnTo>
                    <a:lnTo>
                      <a:pt x="613705" y="112376"/>
                    </a:lnTo>
                    <a:lnTo>
                      <a:pt x="608790" y="152038"/>
                    </a:lnTo>
                    <a:lnTo>
                      <a:pt x="589921" y="210864"/>
                    </a:lnTo>
                    <a:lnTo>
                      <a:pt x="590931" y="224133"/>
                    </a:lnTo>
                    <a:lnTo>
                      <a:pt x="594331" y="232086"/>
                    </a:lnTo>
                    <a:lnTo>
                      <a:pt x="598513" y="237611"/>
                    </a:lnTo>
                    <a:lnTo>
                      <a:pt x="605999" y="245116"/>
                    </a:lnTo>
                    <a:lnTo>
                      <a:pt x="608524" y="249003"/>
                    </a:lnTo>
                    <a:lnTo>
                      <a:pt x="610257" y="253413"/>
                    </a:lnTo>
                    <a:lnTo>
                      <a:pt x="609638" y="260042"/>
                    </a:lnTo>
                    <a:lnTo>
                      <a:pt x="606457" y="268548"/>
                    </a:lnTo>
                    <a:lnTo>
                      <a:pt x="597398" y="280721"/>
                    </a:lnTo>
                    <a:lnTo>
                      <a:pt x="582139" y="293942"/>
                    </a:lnTo>
                    <a:lnTo>
                      <a:pt x="578205" y="298190"/>
                    </a:lnTo>
                    <a:lnTo>
                      <a:pt x="576872" y="304505"/>
                    </a:lnTo>
                    <a:lnTo>
                      <a:pt x="576872" y="309477"/>
                    </a:lnTo>
                    <a:lnTo>
                      <a:pt x="582530" y="331575"/>
                    </a:lnTo>
                    <a:lnTo>
                      <a:pt x="578720" y="337614"/>
                    </a:lnTo>
                    <a:lnTo>
                      <a:pt x="573653" y="350511"/>
                    </a:lnTo>
                    <a:lnTo>
                      <a:pt x="570186" y="355454"/>
                    </a:lnTo>
                    <a:lnTo>
                      <a:pt x="565452" y="357340"/>
                    </a:lnTo>
                    <a:lnTo>
                      <a:pt x="558403" y="354968"/>
                    </a:lnTo>
                    <a:lnTo>
                      <a:pt x="546087" y="348558"/>
                    </a:lnTo>
                    <a:lnTo>
                      <a:pt x="536800" y="347492"/>
                    </a:lnTo>
                    <a:lnTo>
                      <a:pt x="482155" y="349187"/>
                    </a:lnTo>
                    <a:lnTo>
                      <a:pt x="473221" y="351025"/>
                    </a:lnTo>
                    <a:lnTo>
                      <a:pt x="462696" y="356140"/>
                    </a:lnTo>
                    <a:lnTo>
                      <a:pt x="456628" y="361826"/>
                    </a:lnTo>
                    <a:lnTo>
                      <a:pt x="453171" y="367160"/>
                    </a:lnTo>
                    <a:lnTo>
                      <a:pt x="451294" y="374152"/>
                    </a:lnTo>
                    <a:lnTo>
                      <a:pt x="450894" y="381953"/>
                    </a:lnTo>
                    <a:lnTo>
                      <a:pt x="451618" y="389706"/>
                    </a:lnTo>
                    <a:lnTo>
                      <a:pt x="454142" y="396650"/>
                    </a:lnTo>
                    <a:lnTo>
                      <a:pt x="460524" y="407956"/>
                    </a:lnTo>
                    <a:lnTo>
                      <a:pt x="461620" y="412509"/>
                    </a:lnTo>
                    <a:lnTo>
                      <a:pt x="460362" y="417186"/>
                    </a:lnTo>
                    <a:lnTo>
                      <a:pt x="455695" y="422615"/>
                    </a:lnTo>
                    <a:lnTo>
                      <a:pt x="447351" y="429826"/>
                    </a:lnTo>
                    <a:lnTo>
                      <a:pt x="436616" y="437455"/>
                    </a:lnTo>
                    <a:lnTo>
                      <a:pt x="423758" y="444408"/>
                    </a:lnTo>
                    <a:lnTo>
                      <a:pt x="410642" y="449428"/>
                    </a:lnTo>
                    <a:lnTo>
                      <a:pt x="392354" y="452285"/>
                    </a:lnTo>
                    <a:lnTo>
                      <a:pt x="381695" y="455352"/>
                    </a:lnTo>
                    <a:lnTo>
                      <a:pt x="372770" y="460677"/>
                    </a:lnTo>
                    <a:lnTo>
                      <a:pt x="366989" y="467268"/>
                    </a:lnTo>
                    <a:lnTo>
                      <a:pt x="355911" y="482870"/>
                    </a:lnTo>
                    <a:lnTo>
                      <a:pt x="349787" y="487852"/>
                    </a:lnTo>
                    <a:lnTo>
                      <a:pt x="344519" y="489566"/>
                    </a:lnTo>
                    <a:lnTo>
                      <a:pt x="340652" y="488833"/>
                    </a:lnTo>
                    <a:lnTo>
                      <a:pt x="338861" y="486223"/>
                    </a:lnTo>
                    <a:lnTo>
                      <a:pt x="338709" y="483413"/>
                    </a:lnTo>
                    <a:lnTo>
                      <a:pt x="339385" y="480089"/>
                    </a:lnTo>
                    <a:lnTo>
                      <a:pt x="340062" y="472002"/>
                    </a:lnTo>
                    <a:lnTo>
                      <a:pt x="339719" y="465544"/>
                    </a:lnTo>
                    <a:lnTo>
                      <a:pt x="338709" y="459963"/>
                    </a:lnTo>
                    <a:lnTo>
                      <a:pt x="335851" y="454409"/>
                    </a:lnTo>
                    <a:lnTo>
                      <a:pt x="329841" y="449780"/>
                    </a:lnTo>
                    <a:lnTo>
                      <a:pt x="320526" y="446608"/>
                    </a:lnTo>
                    <a:lnTo>
                      <a:pt x="211503" y="440731"/>
                    </a:lnTo>
                    <a:lnTo>
                      <a:pt x="198815" y="438721"/>
                    </a:lnTo>
                    <a:lnTo>
                      <a:pt x="183575" y="434826"/>
                    </a:lnTo>
                    <a:lnTo>
                      <a:pt x="168697" y="427644"/>
                    </a:lnTo>
                    <a:lnTo>
                      <a:pt x="148447" y="420244"/>
                    </a:lnTo>
                    <a:lnTo>
                      <a:pt x="112900" y="402346"/>
                    </a:lnTo>
                    <a:lnTo>
                      <a:pt x="94297" y="400050"/>
                    </a:lnTo>
                    <a:lnTo>
                      <a:pt x="87725" y="400355"/>
                    </a:lnTo>
                    <a:lnTo>
                      <a:pt x="82772" y="398888"/>
                    </a:lnTo>
                    <a:lnTo>
                      <a:pt x="79448" y="395907"/>
                    </a:lnTo>
                    <a:lnTo>
                      <a:pt x="77162" y="389868"/>
                    </a:lnTo>
                    <a:lnTo>
                      <a:pt x="76990" y="385382"/>
                    </a:lnTo>
                    <a:lnTo>
                      <a:pt x="77962" y="381734"/>
                    </a:lnTo>
                    <a:lnTo>
                      <a:pt x="79781" y="379267"/>
                    </a:lnTo>
                    <a:lnTo>
                      <a:pt x="83772" y="375495"/>
                    </a:lnTo>
                    <a:lnTo>
                      <a:pt x="85039" y="373562"/>
                    </a:lnTo>
                    <a:lnTo>
                      <a:pt x="85439" y="371190"/>
                    </a:lnTo>
                    <a:lnTo>
                      <a:pt x="83696" y="367294"/>
                    </a:lnTo>
                    <a:lnTo>
                      <a:pt x="79391" y="363760"/>
                    </a:lnTo>
                    <a:lnTo>
                      <a:pt x="70456" y="360607"/>
                    </a:lnTo>
                    <a:lnTo>
                      <a:pt x="62379" y="358712"/>
                    </a:lnTo>
                    <a:lnTo>
                      <a:pt x="57578" y="357017"/>
                    </a:lnTo>
                    <a:lnTo>
                      <a:pt x="54835" y="353483"/>
                    </a:lnTo>
                    <a:lnTo>
                      <a:pt x="54397" y="350197"/>
                    </a:lnTo>
                    <a:lnTo>
                      <a:pt x="54797" y="342052"/>
                    </a:lnTo>
                    <a:lnTo>
                      <a:pt x="54654" y="339138"/>
                    </a:lnTo>
                    <a:lnTo>
                      <a:pt x="54121" y="336938"/>
                    </a:lnTo>
                    <a:lnTo>
                      <a:pt x="53121" y="334899"/>
                    </a:lnTo>
                    <a:lnTo>
                      <a:pt x="50940" y="333537"/>
                    </a:lnTo>
                    <a:lnTo>
                      <a:pt x="47596" y="332880"/>
                    </a:lnTo>
                    <a:lnTo>
                      <a:pt x="35585" y="333185"/>
                    </a:lnTo>
                    <a:lnTo>
                      <a:pt x="19145" y="330604"/>
                    </a:lnTo>
                    <a:lnTo>
                      <a:pt x="18669" y="322069"/>
                    </a:lnTo>
                    <a:lnTo>
                      <a:pt x="17021" y="317754"/>
                    </a:lnTo>
                    <a:lnTo>
                      <a:pt x="14126" y="311934"/>
                    </a:lnTo>
                    <a:lnTo>
                      <a:pt x="7601" y="303562"/>
                    </a:lnTo>
                    <a:lnTo>
                      <a:pt x="7144" y="298257"/>
                    </a:lnTo>
                    <a:lnTo>
                      <a:pt x="8801" y="291722"/>
                    </a:lnTo>
                    <a:lnTo>
                      <a:pt x="17135" y="275168"/>
                    </a:lnTo>
                    <a:lnTo>
                      <a:pt x="23050" y="268253"/>
                    </a:lnTo>
                    <a:lnTo>
                      <a:pt x="27346" y="264129"/>
                    </a:lnTo>
                    <a:lnTo>
                      <a:pt x="54330" y="249231"/>
                    </a:lnTo>
                    <a:lnTo>
                      <a:pt x="67294" y="252603"/>
                    </a:lnTo>
                    <a:lnTo>
                      <a:pt x="71866" y="252860"/>
                    </a:lnTo>
                    <a:lnTo>
                      <a:pt x="77124" y="252442"/>
                    </a:lnTo>
                    <a:lnTo>
                      <a:pt x="86449" y="250231"/>
                    </a:lnTo>
                    <a:lnTo>
                      <a:pt x="91249" y="248021"/>
                    </a:lnTo>
                    <a:lnTo>
                      <a:pt x="96993" y="243354"/>
                    </a:lnTo>
                    <a:lnTo>
                      <a:pt x="102317" y="239849"/>
                    </a:lnTo>
                    <a:lnTo>
                      <a:pt x="109566" y="237640"/>
                    </a:lnTo>
                    <a:lnTo>
                      <a:pt x="122777" y="235820"/>
                    </a:lnTo>
                    <a:lnTo>
                      <a:pt x="128644" y="233820"/>
                    </a:lnTo>
                    <a:lnTo>
                      <a:pt x="153829" y="216913"/>
                    </a:lnTo>
                    <a:lnTo>
                      <a:pt x="176889" y="195968"/>
                    </a:lnTo>
                    <a:lnTo>
                      <a:pt x="179479" y="191920"/>
                    </a:lnTo>
                    <a:lnTo>
                      <a:pt x="181889" y="185443"/>
                    </a:lnTo>
                    <a:lnTo>
                      <a:pt x="184280" y="182861"/>
                    </a:lnTo>
                    <a:lnTo>
                      <a:pt x="188147" y="181137"/>
                    </a:lnTo>
                    <a:lnTo>
                      <a:pt x="195167" y="179947"/>
                    </a:lnTo>
                    <a:lnTo>
                      <a:pt x="199558" y="180385"/>
                    </a:lnTo>
                    <a:lnTo>
                      <a:pt x="202692" y="181546"/>
                    </a:lnTo>
                    <a:lnTo>
                      <a:pt x="204159" y="183690"/>
                    </a:lnTo>
                    <a:lnTo>
                      <a:pt x="204749" y="185957"/>
                    </a:lnTo>
                    <a:lnTo>
                      <a:pt x="205492" y="192443"/>
                    </a:lnTo>
                    <a:lnTo>
                      <a:pt x="206073" y="195168"/>
                    </a:lnTo>
                    <a:lnTo>
                      <a:pt x="207159" y="197473"/>
                    </a:lnTo>
                    <a:lnTo>
                      <a:pt x="208436" y="199216"/>
                    </a:lnTo>
                    <a:lnTo>
                      <a:pt x="209759" y="200559"/>
                    </a:lnTo>
                    <a:lnTo>
                      <a:pt x="215141" y="204435"/>
                    </a:lnTo>
                    <a:lnTo>
                      <a:pt x="218084" y="206131"/>
                    </a:lnTo>
                    <a:lnTo>
                      <a:pt x="221142" y="206712"/>
                    </a:lnTo>
                    <a:lnTo>
                      <a:pt x="224199" y="206597"/>
                    </a:lnTo>
                    <a:lnTo>
                      <a:pt x="238887" y="204159"/>
                    </a:lnTo>
                    <a:lnTo>
                      <a:pt x="245411" y="202197"/>
                    </a:lnTo>
                    <a:lnTo>
                      <a:pt x="257899" y="200216"/>
                    </a:lnTo>
                    <a:lnTo>
                      <a:pt x="262223" y="200006"/>
                    </a:lnTo>
                    <a:lnTo>
                      <a:pt x="266681" y="200930"/>
                    </a:lnTo>
                    <a:lnTo>
                      <a:pt x="270338" y="202768"/>
                    </a:lnTo>
                    <a:lnTo>
                      <a:pt x="272948" y="205454"/>
                    </a:lnTo>
                    <a:lnTo>
                      <a:pt x="274329" y="208960"/>
                    </a:lnTo>
                    <a:lnTo>
                      <a:pt x="274539" y="213170"/>
                    </a:lnTo>
                    <a:lnTo>
                      <a:pt x="274139" y="218018"/>
                    </a:lnTo>
                    <a:lnTo>
                      <a:pt x="274577" y="223561"/>
                    </a:lnTo>
                    <a:lnTo>
                      <a:pt x="276453" y="228134"/>
                    </a:lnTo>
                    <a:lnTo>
                      <a:pt x="279597" y="231048"/>
                    </a:lnTo>
                    <a:lnTo>
                      <a:pt x="284607" y="231820"/>
                    </a:lnTo>
                    <a:lnTo>
                      <a:pt x="298866" y="229572"/>
                    </a:lnTo>
                    <a:lnTo>
                      <a:pt x="303581" y="230200"/>
                    </a:lnTo>
                    <a:lnTo>
                      <a:pt x="306724" y="232096"/>
                    </a:lnTo>
                    <a:lnTo>
                      <a:pt x="308848" y="234744"/>
                    </a:lnTo>
                    <a:lnTo>
                      <a:pt x="310458" y="237325"/>
                    </a:lnTo>
                    <a:lnTo>
                      <a:pt x="313058" y="239706"/>
                    </a:lnTo>
                    <a:lnTo>
                      <a:pt x="315258" y="241373"/>
                    </a:lnTo>
                    <a:lnTo>
                      <a:pt x="319783" y="239639"/>
                    </a:lnTo>
                    <a:lnTo>
                      <a:pt x="326650" y="234211"/>
                    </a:lnTo>
                    <a:lnTo>
                      <a:pt x="341919" y="218599"/>
                    </a:lnTo>
                    <a:lnTo>
                      <a:pt x="350301" y="205912"/>
                    </a:lnTo>
                    <a:lnTo>
                      <a:pt x="354444" y="193577"/>
                    </a:lnTo>
                    <a:lnTo>
                      <a:pt x="353616" y="185900"/>
                    </a:lnTo>
                    <a:lnTo>
                      <a:pt x="356025" y="174346"/>
                    </a:lnTo>
                    <a:lnTo>
                      <a:pt x="353911" y="166526"/>
                    </a:lnTo>
                    <a:lnTo>
                      <a:pt x="351168" y="164411"/>
                    </a:lnTo>
                    <a:lnTo>
                      <a:pt x="347224" y="163002"/>
                    </a:lnTo>
                    <a:lnTo>
                      <a:pt x="343719" y="160697"/>
                    </a:lnTo>
                    <a:lnTo>
                      <a:pt x="342176" y="155925"/>
                    </a:lnTo>
                    <a:lnTo>
                      <a:pt x="340500" y="152658"/>
                    </a:lnTo>
                    <a:lnTo>
                      <a:pt x="330203" y="142285"/>
                    </a:lnTo>
                    <a:lnTo>
                      <a:pt x="326069" y="136846"/>
                    </a:lnTo>
                    <a:lnTo>
                      <a:pt x="324793" y="133617"/>
                    </a:lnTo>
                    <a:lnTo>
                      <a:pt x="323840" y="122540"/>
                    </a:lnTo>
                    <a:lnTo>
                      <a:pt x="322221" y="120044"/>
                    </a:lnTo>
                    <a:lnTo>
                      <a:pt x="319516" y="118586"/>
                    </a:lnTo>
                    <a:lnTo>
                      <a:pt x="315554" y="115281"/>
                    </a:lnTo>
                    <a:lnTo>
                      <a:pt x="311610" y="112100"/>
                    </a:lnTo>
                    <a:lnTo>
                      <a:pt x="309943" y="111862"/>
                    </a:lnTo>
                    <a:lnTo>
                      <a:pt x="309572" y="110690"/>
                    </a:lnTo>
                    <a:lnTo>
                      <a:pt x="309658" y="104680"/>
                    </a:lnTo>
                    <a:lnTo>
                      <a:pt x="310458" y="100136"/>
                    </a:lnTo>
                    <a:lnTo>
                      <a:pt x="314296" y="90154"/>
                    </a:lnTo>
                    <a:lnTo>
                      <a:pt x="315554" y="85040"/>
                    </a:lnTo>
                    <a:lnTo>
                      <a:pt x="318468" y="85040"/>
                    </a:lnTo>
                    <a:lnTo>
                      <a:pt x="322221" y="87087"/>
                    </a:lnTo>
                    <a:lnTo>
                      <a:pt x="326688" y="84001"/>
                    </a:lnTo>
                    <a:lnTo>
                      <a:pt x="332232" y="79229"/>
                    </a:lnTo>
                    <a:lnTo>
                      <a:pt x="339261" y="76038"/>
                    </a:lnTo>
                    <a:lnTo>
                      <a:pt x="356883" y="78648"/>
                    </a:lnTo>
                    <a:lnTo>
                      <a:pt x="365103" y="77277"/>
                    </a:lnTo>
                    <a:lnTo>
                      <a:pt x="366646" y="73562"/>
                    </a:lnTo>
                    <a:lnTo>
                      <a:pt x="371113" y="70323"/>
                    </a:lnTo>
                    <a:lnTo>
                      <a:pt x="375628" y="66856"/>
                    </a:lnTo>
                    <a:lnTo>
                      <a:pt x="379838" y="65066"/>
                    </a:lnTo>
                    <a:lnTo>
                      <a:pt x="386048" y="64904"/>
                    </a:lnTo>
                    <a:lnTo>
                      <a:pt x="398364" y="67752"/>
                    </a:lnTo>
                    <a:lnTo>
                      <a:pt x="407508" y="68161"/>
                    </a:lnTo>
                    <a:lnTo>
                      <a:pt x="411642" y="69323"/>
                    </a:lnTo>
                    <a:lnTo>
                      <a:pt x="414976" y="71047"/>
                    </a:lnTo>
                    <a:lnTo>
                      <a:pt x="417557" y="71847"/>
                    </a:lnTo>
                    <a:lnTo>
                      <a:pt x="420291" y="71295"/>
                    </a:lnTo>
                    <a:lnTo>
                      <a:pt x="422815" y="68466"/>
                    </a:lnTo>
                    <a:lnTo>
                      <a:pt x="423958" y="61265"/>
                    </a:lnTo>
                    <a:lnTo>
                      <a:pt x="425148" y="57541"/>
                    </a:lnTo>
                    <a:lnTo>
                      <a:pt x="428882" y="53531"/>
                    </a:lnTo>
                    <a:lnTo>
                      <a:pt x="435245" y="49369"/>
                    </a:lnTo>
                    <a:lnTo>
                      <a:pt x="448103" y="42882"/>
                    </a:lnTo>
                    <a:lnTo>
                      <a:pt x="454695" y="38043"/>
                    </a:lnTo>
                    <a:lnTo>
                      <a:pt x="460638" y="35053"/>
                    </a:lnTo>
                    <a:lnTo>
                      <a:pt x="466211" y="34414"/>
                    </a:lnTo>
                    <a:lnTo>
                      <a:pt x="484279" y="37586"/>
                    </a:lnTo>
                    <a:lnTo>
                      <a:pt x="491880" y="36881"/>
                    </a:lnTo>
                    <a:lnTo>
                      <a:pt x="499167" y="33147"/>
                    </a:lnTo>
                    <a:lnTo>
                      <a:pt x="524161" y="11706"/>
                    </a:lnTo>
                    <a:lnTo>
                      <a:pt x="530666" y="9106"/>
                    </a:lnTo>
                    <a:lnTo>
                      <a:pt x="537677" y="8344"/>
                    </a:lnTo>
                    <a:lnTo>
                      <a:pt x="546525" y="10621"/>
                    </a:lnTo>
                    <a:lnTo>
                      <a:pt x="567804" y="19660"/>
                    </a:lnTo>
                    <a:lnTo>
                      <a:pt x="575386" y="21041"/>
                    </a:lnTo>
                    <a:lnTo>
                      <a:pt x="583844" y="19736"/>
                    </a:lnTo>
                    <a:lnTo>
                      <a:pt x="590579" y="17879"/>
                    </a:lnTo>
                    <a:lnTo>
                      <a:pt x="608847" y="7144"/>
                    </a:lnTo>
                    <a:lnTo>
                      <a:pt x="614381" y="9183"/>
                    </a:lnTo>
                    <a:lnTo>
                      <a:pt x="619868" y="21298"/>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6" name="Freeform: Shape 45">
                <a:extLst>
                  <a:ext uri="{FF2B5EF4-FFF2-40B4-BE49-F238E27FC236}">
                    <a16:creationId xmlns="" xmlns:a16="http://schemas.microsoft.com/office/drawing/2014/main" id="{CB889A26-9719-4662-83D0-DE35AF315960}"/>
                  </a:ext>
                </a:extLst>
              </p:cNvPr>
              <p:cNvSpPr/>
              <p:nvPr/>
            </p:nvSpPr>
            <p:spPr>
              <a:xfrm>
                <a:off x="7293678" y="6688312"/>
                <a:ext cx="285750" cy="390525"/>
              </a:xfrm>
              <a:custGeom>
                <a:avLst/>
                <a:gdLst>
                  <a:gd name="connsiteX0" fmla="*/ 254546 w 285750"/>
                  <a:gd name="connsiteY0" fmla="*/ 180470 h 390525"/>
                  <a:gd name="connsiteX1" fmla="*/ 260937 w 285750"/>
                  <a:gd name="connsiteY1" fmla="*/ 179965 h 390525"/>
                  <a:gd name="connsiteX2" fmla="*/ 263500 w 285750"/>
                  <a:gd name="connsiteY2" fmla="*/ 179461 h 390525"/>
                  <a:gd name="connsiteX3" fmla="*/ 263395 w 285750"/>
                  <a:gd name="connsiteY3" fmla="*/ 181270 h 390525"/>
                  <a:gd name="connsiteX4" fmla="*/ 280292 w 285750"/>
                  <a:gd name="connsiteY4" fmla="*/ 202711 h 390525"/>
                  <a:gd name="connsiteX5" fmla="*/ 275672 w 285750"/>
                  <a:gd name="connsiteY5" fmla="*/ 212131 h 390525"/>
                  <a:gd name="connsiteX6" fmla="*/ 272491 w 285750"/>
                  <a:gd name="connsiteY6" fmla="*/ 208874 h 390525"/>
                  <a:gd name="connsiteX7" fmla="*/ 269500 w 285750"/>
                  <a:gd name="connsiteY7" fmla="*/ 212188 h 390525"/>
                  <a:gd name="connsiteX8" fmla="*/ 265719 w 285750"/>
                  <a:gd name="connsiteY8" fmla="*/ 221142 h 390525"/>
                  <a:gd name="connsiteX9" fmla="*/ 258099 w 285750"/>
                  <a:gd name="connsiteY9" fmla="*/ 230667 h 390525"/>
                  <a:gd name="connsiteX10" fmla="*/ 257032 w 285750"/>
                  <a:gd name="connsiteY10" fmla="*/ 234477 h 390525"/>
                  <a:gd name="connsiteX11" fmla="*/ 256832 w 285750"/>
                  <a:gd name="connsiteY11" fmla="*/ 238849 h 390525"/>
                  <a:gd name="connsiteX12" fmla="*/ 255118 w 285750"/>
                  <a:gd name="connsiteY12" fmla="*/ 245345 h 390525"/>
                  <a:gd name="connsiteX13" fmla="*/ 252641 w 285750"/>
                  <a:gd name="connsiteY13" fmla="*/ 248336 h 390525"/>
                  <a:gd name="connsiteX14" fmla="*/ 244850 w 285750"/>
                  <a:gd name="connsiteY14" fmla="*/ 255013 h 390525"/>
                  <a:gd name="connsiteX15" fmla="*/ 243164 w 285750"/>
                  <a:gd name="connsiteY15" fmla="*/ 258556 h 390525"/>
                  <a:gd name="connsiteX16" fmla="*/ 242116 w 285750"/>
                  <a:gd name="connsiteY16" fmla="*/ 263538 h 390525"/>
                  <a:gd name="connsiteX17" fmla="*/ 239630 w 285750"/>
                  <a:gd name="connsiteY17" fmla="*/ 268310 h 390525"/>
                  <a:gd name="connsiteX18" fmla="*/ 234344 w 285750"/>
                  <a:gd name="connsiteY18" fmla="*/ 275282 h 390525"/>
                  <a:gd name="connsiteX19" fmla="*/ 231419 w 285750"/>
                  <a:gd name="connsiteY19" fmla="*/ 275282 h 390525"/>
                  <a:gd name="connsiteX20" fmla="*/ 226305 w 285750"/>
                  <a:gd name="connsiteY20" fmla="*/ 270872 h 390525"/>
                  <a:gd name="connsiteX21" fmla="*/ 219989 w 285750"/>
                  <a:gd name="connsiteY21" fmla="*/ 270539 h 390525"/>
                  <a:gd name="connsiteX22" fmla="*/ 212769 w 285750"/>
                  <a:gd name="connsiteY22" fmla="*/ 271091 h 390525"/>
                  <a:gd name="connsiteX23" fmla="*/ 204740 w 285750"/>
                  <a:gd name="connsiteY23" fmla="*/ 269320 h 390525"/>
                  <a:gd name="connsiteX24" fmla="*/ 199863 w 285750"/>
                  <a:gd name="connsiteY24" fmla="*/ 263700 h 390525"/>
                  <a:gd name="connsiteX25" fmla="*/ 196605 w 285750"/>
                  <a:gd name="connsiteY25" fmla="*/ 248469 h 390525"/>
                  <a:gd name="connsiteX26" fmla="*/ 194615 w 285750"/>
                  <a:gd name="connsiteY26" fmla="*/ 245345 h 390525"/>
                  <a:gd name="connsiteX27" fmla="*/ 184652 w 285750"/>
                  <a:gd name="connsiteY27" fmla="*/ 247841 h 390525"/>
                  <a:gd name="connsiteX28" fmla="*/ 185290 w 285750"/>
                  <a:gd name="connsiteY28" fmla="*/ 253308 h 390525"/>
                  <a:gd name="connsiteX29" fmla="*/ 190205 w 285750"/>
                  <a:gd name="connsiteY29" fmla="*/ 258861 h 390525"/>
                  <a:gd name="connsiteX30" fmla="*/ 193291 w 285750"/>
                  <a:gd name="connsiteY30" fmla="*/ 261557 h 390525"/>
                  <a:gd name="connsiteX31" fmla="*/ 192405 w 285750"/>
                  <a:gd name="connsiteY31" fmla="*/ 267595 h 390525"/>
                  <a:gd name="connsiteX32" fmla="*/ 190824 w 285750"/>
                  <a:gd name="connsiteY32" fmla="*/ 273558 h 390525"/>
                  <a:gd name="connsiteX33" fmla="*/ 190557 w 285750"/>
                  <a:gd name="connsiteY33" fmla="*/ 279959 h 390525"/>
                  <a:gd name="connsiteX34" fmla="*/ 193291 w 285750"/>
                  <a:gd name="connsiteY34" fmla="*/ 287264 h 390525"/>
                  <a:gd name="connsiteX35" fmla="*/ 184232 w 285750"/>
                  <a:gd name="connsiteY35" fmla="*/ 287503 h 390525"/>
                  <a:gd name="connsiteX36" fmla="*/ 181289 w 285750"/>
                  <a:gd name="connsiteY36" fmla="*/ 287264 h 390525"/>
                  <a:gd name="connsiteX37" fmla="*/ 187909 w 285750"/>
                  <a:gd name="connsiteY37" fmla="*/ 298409 h 390525"/>
                  <a:gd name="connsiteX38" fmla="*/ 188119 w 285750"/>
                  <a:gd name="connsiteY38" fmla="*/ 317335 h 390525"/>
                  <a:gd name="connsiteX39" fmla="*/ 184232 w 285750"/>
                  <a:gd name="connsiteY39" fmla="*/ 347120 h 390525"/>
                  <a:gd name="connsiteX40" fmla="*/ 185594 w 285750"/>
                  <a:gd name="connsiteY40" fmla="*/ 364074 h 390525"/>
                  <a:gd name="connsiteX41" fmla="*/ 183709 w 285750"/>
                  <a:gd name="connsiteY41" fmla="*/ 369198 h 390525"/>
                  <a:gd name="connsiteX42" fmla="*/ 178375 w 285750"/>
                  <a:gd name="connsiteY42" fmla="*/ 374571 h 390525"/>
                  <a:gd name="connsiteX43" fmla="*/ 167678 w 285750"/>
                  <a:gd name="connsiteY43" fmla="*/ 383305 h 390525"/>
                  <a:gd name="connsiteX44" fmla="*/ 161363 w 285750"/>
                  <a:gd name="connsiteY44" fmla="*/ 387229 h 390525"/>
                  <a:gd name="connsiteX45" fmla="*/ 155181 w 285750"/>
                  <a:gd name="connsiteY45" fmla="*/ 389268 h 390525"/>
                  <a:gd name="connsiteX46" fmla="*/ 147314 w 285750"/>
                  <a:gd name="connsiteY46" fmla="*/ 388791 h 390525"/>
                  <a:gd name="connsiteX47" fmla="*/ 135550 w 285750"/>
                  <a:gd name="connsiteY47" fmla="*/ 383457 h 390525"/>
                  <a:gd name="connsiteX48" fmla="*/ 135550 w 285750"/>
                  <a:gd name="connsiteY48" fmla="*/ 383391 h 390525"/>
                  <a:gd name="connsiteX49" fmla="*/ 134569 w 285750"/>
                  <a:gd name="connsiteY49" fmla="*/ 377085 h 390525"/>
                  <a:gd name="connsiteX50" fmla="*/ 132464 w 285750"/>
                  <a:gd name="connsiteY50" fmla="*/ 370884 h 390525"/>
                  <a:gd name="connsiteX51" fmla="*/ 127102 w 285750"/>
                  <a:gd name="connsiteY51" fmla="*/ 362407 h 390525"/>
                  <a:gd name="connsiteX52" fmla="*/ 119205 w 285750"/>
                  <a:gd name="connsiteY52" fmla="*/ 355149 h 390525"/>
                  <a:gd name="connsiteX53" fmla="*/ 107442 w 285750"/>
                  <a:gd name="connsiteY53" fmla="*/ 350072 h 390525"/>
                  <a:gd name="connsiteX54" fmla="*/ 98917 w 285750"/>
                  <a:gd name="connsiteY54" fmla="*/ 348615 h 390525"/>
                  <a:gd name="connsiteX55" fmla="*/ 85439 w 285750"/>
                  <a:gd name="connsiteY55" fmla="*/ 349625 h 390525"/>
                  <a:gd name="connsiteX56" fmla="*/ 80848 w 285750"/>
                  <a:gd name="connsiteY56" fmla="*/ 349025 h 390525"/>
                  <a:gd name="connsiteX57" fmla="*/ 77962 w 285750"/>
                  <a:gd name="connsiteY57" fmla="*/ 346481 h 390525"/>
                  <a:gd name="connsiteX58" fmla="*/ 76248 w 285750"/>
                  <a:gd name="connsiteY58" fmla="*/ 341281 h 390525"/>
                  <a:gd name="connsiteX59" fmla="*/ 75171 w 285750"/>
                  <a:gd name="connsiteY59" fmla="*/ 328869 h 390525"/>
                  <a:gd name="connsiteX60" fmla="*/ 74104 w 285750"/>
                  <a:gd name="connsiteY60" fmla="*/ 324202 h 390525"/>
                  <a:gd name="connsiteX61" fmla="*/ 71247 w 285750"/>
                  <a:gd name="connsiteY61" fmla="*/ 321269 h 390525"/>
                  <a:gd name="connsiteX62" fmla="*/ 60398 w 285750"/>
                  <a:gd name="connsiteY62" fmla="*/ 318421 h 390525"/>
                  <a:gd name="connsiteX63" fmla="*/ 56331 w 285750"/>
                  <a:gd name="connsiteY63" fmla="*/ 316306 h 390525"/>
                  <a:gd name="connsiteX64" fmla="*/ 53607 w 285750"/>
                  <a:gd name="connsiteY64" fmla="*/ 312068 h 390525"/>
                  <a:gd name="connsiteX65" fmla="*/ 52388 w 285750"/>
                  <a:gd name="connsiteY65" fmla="*/ 307210 h 390525"/>
                  <a:gd name="connsiteX66" fmla="*/ 50854 w 285750"/>
                  <a:gd name="connsiteY66" fmla="*/ 295199 h 390525"/>
                  <a:gd name="connsiteX67" fmla="*/ 49196 w 285750"/>
                  <a:gd name="connsiteY67" fmla="*/ 289970 h 390525"/>
                  <a:gd name="connsiteX68" fmla="*/ 45796 w 285750"/>
                  <a:gd name="connsiteY68" fmla="*/ 285122 h 390525"/>
                  <a:gd name="connsiteX69" fmla="*/ 39653 w 285750"/>
                  <a:gd name="connsiteY69" fmla="*/ 281397 h 390525"/>
                  <a:gd name="connsiteX70" fmla="*/ 32861 w 285750"/>
                  <a:gd name="connsiteY70" fmla="*/ 278511 h 390525"/>
                  <a:gd name="connsiteX71" fmla="*/ 12802 w 285750"/>
                  <a:gd name="connsiteY71" fmla="*/ 278006 h 390525"/>
                  <a:gd name="connsiteX72" fmla="*/ 7144 w 285750"/>
                  <a:gd name="connsiteY72" fmla="*/ 255908 h 390525"/>
                  <a:gd name="connsiteX73" fmla="*/ 7144 w 285750"/>
                  <a:gd name="connsiteY73" fmla="*/ 250936 h 390525"/>
                  <a:gd name="connsiteX74" fmla="*/ 8477 w 285750"/>
                  <a:gd name="connsiteY74" fmla="*/ 244621 h 390525"/>
                  <a:gd name="connsiteX75" fmla="*/ 12411 w 285750"/>
                  <a:gd name="connsiteY75" fmla="*/ 240373 h 390525"/>
                  <a:gd name="connsiteX76" fmla="*/ 27670 w 285750"/>
                  <a:gd name="connsiteY76" fmla="*/ 227152 h 390525"/>
                  <a:gd name="connsiteX77" fmla="*/ 36728 w 285750"/>
                  <a:gd name="connsiteY77" fmla="*/ 214979 h 390525"/>
                  <a:gd name="connsiteX78" fmla="*/ 39910 w 285750"/>
                  <a:gd name="connsiteY78" fmla="*/ 206473 h 390525"/>
                  <a:gd name="connsiteX79" fmla="*/ 40529 w 285750"/>
                  <a:gd name="connsiteY79" fmla="*/ 199844 h 390525"/>
                  <a:gd name="connsiteX80" fmla="*/ 38795 w 285750"/>
                  <a:gd name="connsiteY80" fmla="*/ 195434 h 390525"/>
                  <a:gd name="connsiteX81" fmla="*/ 36271 w 285750"/>
                  <a:gd name="connsiteY81" fmla="*/ 191548 h 390525"/>
                  <a:gd name="connsiteX82" fmla="*/ 28785 w 285750"/>
                  <a:gd name="connsiteY82" fmla="*/ 184042 h 390525"/>
                  <a:gd name="connsiteX83" fmla="*/ 24603 w 285750"/>
                  <a:gd name="connsiteY83" fmla="*/ 178518 h 390525"/>
                  <a:gd name="connsiteX84" fmla="*/ 21202 w 285750"/>
                  <a:gd name="connsiteY84" fmla="*/ 170564 h 390525"/>
                  <a:gd name="connsiteX85" fmla="*/ 20193 w 285750"/>
                  <a:gd name="connsiteY85" fmla="*/ 157296 h 390525"/>
                  <a:gd name="connsiteX86" fmla="*/ 39062 w 285750"/>
                  <a:gd name="connsiteY86" fmla="*/ 98470 h 390525"/>
                  <a:gd name="connsiteX87" fmla="*/ 43977 w 285750"/>
                  <a:gd name="connsiteY87" fmla="*/ 58807 h 390525"/>
                  <a:gd name="connsiteX88" fmla="*/ 42919 w 285750"/>
                  <a:gd name="connsiteY88" fmla="*/ 49254 h 390525"/>
                  <a:gd name="connsiteX89" fmla="*/ 40910 w 285750"/>
                  <a:gd name="connsiteY89" fmla="*/ 41539 h 390525"/>
                  <a:gd name="connsiteX90" fmla="*/ 39910 w 285750"/>
                  <a:gd name="connsiteY90" fmla="*/ 32738 h 390525"/>
                  <a:gd name="connsiteX91" fmla="*/ 41395 w 285750"/>
                  <a:gd name="connsiteY91" fmla="*/ 25032 h 390525"/>
                  <a:gd name="connsiteX92" fmla="*/ 44853 w 285750"/>
                  <a:gd name="connsiteY92" fmla="*/ 18469 h 390525"/>
                  <a:gd name="connsiteX93" fmla="*/ 48711 w 285750"/>
                  <a:gd name="connsiteY93" fmla="*/ 13631 h 390525"/>
                  <a:gd name="connsiteX94" fmla="*/ 55340 w 285750"/>
                  <a:gd name="connsiteY94" fmla="*/ 7144 h 390525"/>
                  <a:gd name="connsiteX95" fmla="*/ 80458 w 285750"/>
                  <a:gd name="connsiteY95" fmla="*/ 17250 h 390525"/>
                  <a:gd name="connsiteX96" fmla="*/ 86706 w 285750"/>
                  <a:gd name="connsiteY96" fmla="*/ 22774 h 390525"/>
                  <a:gd name="connsiteX97" fmla="*/ 94240 w 285750"/>
                  <a:gd name="connsiteY97" fmla="*/ 32099 h 390525"/>
                  <a:gd name="connsiteX98" fmla="*/ 98650 w 285750"/>
                  <a:gd name="connsiteY98" fmla="*/ 42082 h 390525"/>
                  <a:gd name="connsiteX99" fmla="*/ 108375 w 285750"/>
                  <a:gd name="connsiteY99" fmla="*/ 72228 h 390525"/>
                  <a:gd name="connsiteX100" fmla="*/ 116500 w 285750"/>
                  <a:gd name="connsiteY100" fmla="*/ 89849 h 390525"/>
                  <a:gd name="connsiteX101" fmla="*/ 119091 w 285750"/>
                  <a:gd name="connsiteY101" fmla="*/ 97260 h 390525"/>
                  <a:gd name="connsiteX102" fmla="*/ 123510 w 285750"/>
                  <a:gd name="connsiteY102" fmla="*/ 106813 h 390525"/>
                  <a:gd name="connsiteX103" fmla="*/ 129121 w 285750"/>
                  <a:gd name="connsiteY103" fmla="*/ 111680 h 390525"/>
                  <a:gd name="connsiteX104" fmla="*/ 135103 w 285750"/>
                  <a:gd name="connsiteY104" fmla="*/ 114576 h 390525"/>
                  <a:gd name="connsiteX105" fmla="*/ 163220 w 285750"/>
                  <a:gd name="connsiteY105" fmla="*/ 119082 h 390525"/>
                  <a:gd name="connsiteX106" fmla="*/ 190290 w 285750"/>
                  <a:gd name="connsiteY106" fmla="*/ 127235 h 390525"/>
                  <a:gd name="connsiteX107" fmla="*/ 197606 w 285750"/>
                  <a:gd name="connsiteY107" fmla="*/ 131455 h 390525"/>
                  <a:gd name="connsiteX108" fmla="*/ 201825 w 285750"/>
                  <a:gd name="connsiteY108" fmla="*/ 136455 h 390525"/>
                  <a:gd name="connsiteX109" fmla="*/ 204349 w 285750"/>
                  <a:gd name="connsiteY109" fmla="*/ 142304 h 390525"/>
                  <a:gd name="connsiteX110" fmla="*/ 207683 w 285750"/>
                  <a:gd name="connsiteY110" fmla="*/ 156515 h 390525"/>
                  <a:gd name="connsiteX111" fmla="*/ 212874 w 285750"/>
                  <a:gd name="connsiteY111" fmla="*/ 165983 h 390525"/>
                  <a:gd name="connsiteX112" fmla="*/ 218294 w 285750"/>
                  <a:gd name="connsiteY112" fmla="*/ 171269 h 390525"/>
                  <a:gd name="connsiteX113" fmla="*/ 224942 w 285750"/>
                  <a:gd name="connsiteY113" fmla="*/ 175403 h 390525"/>
                  <a:gd name="connsiteX114" fmla="*/ 233486 w 285750"/>
                  <a:gd name="connsiteY114" fmla="*/ 177794 h 390525"/>
                  <a:gd name="connsiteX115" fmla="*/ 249069 w 285750"/>
                  <a:gd name="connsiteY115" fmla="*/ 180223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85750" h="390525">
                    <a:moveTo>
                      <a:pt x="254546" y="180470"/>
                    </a:moveTo>
                    <a:lnTo>
                      <a:pt x="260937" y="179965"/>
                    </a:lnTo>
                    <a:lnTo>
                      <a:pt x="263500" y="179461"/>
                    </a:lnTo>
                    <a:lnTo>
                      <a:pt x="263395" y="181270"/>
                    </a:lnTo>
                    <a:lnTo>
                      <a:pt x="280292" y="202711"/>
                    </a:lnTo>
                    <a:lnTo>
                      <a:pt x="275672" y="212131"/>
                    </a:lnTo>
                    <a:lnTo>
                      <a:pt x="272491" y="208874"/>
                    </a:lnTo>
                    <a:lnTo>
                      <a:pt x="269500" y="212188"/>
                    </a:lnTo>
                    <a:lnTo>
                      <a:pt x="265719" y="221142"/>
                    </a:lnTo>
                    <a:lnTo>
                      <a:pt x="258099" y="230667"/>
                    </a:lnTo>
                    <a:lnTo>
                      <a:pt x="257032" y="234477"/>
                    </a:lnTo>
                    <a:lnTo>
                      <a:pt x="256832" y="238849"/>
                    </a:lnTo>
                    <a:lnTo>
                      <a:pt x="255118" y="245345"/>
                    </a:lnTo>
                    <a:lnTo>
                      <a:pt x="252641" y="248336"/>
                    </a:lnTo>
                    <a:lnTo>
                      <a:pt x="244850" y="255013"/>
                    </a:lnTo>
                    <a:lnTo>
                      <a:pt x="243164" y="258556"/>
                    </a:lnTo>
                    <a:lnTo>
                      <a:pt x="242116" y="263538"/>
                    </a:lnTo>
                    <a:lnTo>
                      <a:pt x="239630" y="268310"/>
                    </a:lnTo>
                    <a:lnTo>
                      <a:pt x="234344" y="275282"/>
                    </a:lnTo>
                    <a:lnTo>
                      <a:pt x="231419" y="275282"/>
                    </a:lnTo>
                    <a:lnTo>
                      <a:pt x="226305" y="270872"/>
                    </a:lnTo>
                    <a:lnTo>
                      <a:pt x="219989" y="270539"/>
                    </a:lnTo>
                    <a:lnTo>
                      <a:pt x="212769" y="271091"/>
                    </a:lnTo>
                    <a:lnTo>
                      <a:pt x="204740" y="269320"/>
                    </a:lnTo>
                    <a:lnTo>
                      <a:pt x="199863" y="263700"/>
                    </a:lnTo>
                    <a:lnTo>
                      <a:pt x="196605" y="248469"/>
                    </a:lnTo>
                    <a:lnTo>
                      <a:pt x="194615" y="245345"/>
                    </a:lnTo>
                    <a:lnTo>
                      <a:pt x="184652" y="247841"/>
                    </a:lnTo>
                    <a:lnTo>
                      <a:pt x="185290" y="253308"/>
                    </a:lnTo>
                    <a:lnTo>
                      <a:pt x="190205" y="258861"/>
                    </a:lnTo>
                    <a:lnTo>
                      <a:pt x="193291" y="261557"/>
                    </a:lnTo>
                    <a:lnTo>
                      <a:pt x="192405" y="267595"/>
                    </a:lnTo>
                    <a:lnTo>
                      <a:pt x="190824" y="273558"/>
                    </a:lnTo>
                    <a:lnTo>
                      <a:pt x="190557" y="279959"/>
                    </a:lnTo>
                    <a:lnTo>
                      <a:pt x="193291" y="287264"/>
                    </a:lnTo>
                    <a:lnTo>
                      <a:pt x="184232" y="287503"/>
                    </a:lnTo>
                    <a:lnTo>
                      <a:pt x="181289" y="287264"/>
                    </a:lnTo>
                    <a:lnTo>
                      <a:pt x="187909" y="298409"/>
                    </a:lnTo>
                    <a:lnTo>
                      <a:pt x="188119" y="317335"/>
                    </a:lnTo>
                    <a:lnTo>
                      <a:pt x="184232" y="347120"/>
                    </a:lnTo>
                    <a:lnTo>
                      <a:pt x="185594" y="364074"/>
                    </a:lnTo>
                    <a:lnTo>
                      <a:pt x="183709" y="369198"/>
                    </a:lnTo>
                    <a:lnTo>
                      <a:pt x="178375" y="374571"/>
                    </a:lnTo>
                    <a:lnTo>
                      <a:pt x="167678" y="383305"/>
                    </a:lnTo>
                    <a:lnTo>
                      <a:pt x="161363" y="387229"/>
                    </a:lnTo>
                    <a:lnTo>
                      <a:pt x="155181" y="389268"/>
                    </a:lnTo>
                    <a:lnTo>
                      <a:pt x="147314" y="388791"/>
                    </a:lnTo>
                    <a:lnTo>
                      <a:pt x="135550" y="383457"/>
                    </a:lnTo>
                    <a:lnTo>
                      <a:pt x="135550" y="383391"/>
                    </a:lnTo>
                    <a:lnTo>
                      <a:pt x="134569" y="377085"/>
                    </a:lnTo>
                    <a:lnTo>
                      <a:pt x="132464" y="370884"/>
                    </a:lnTo>
                    <a:lnTo>
                      <a:pt x="127102" y="362407"/>
                    </a:lnTo>
                    <a:lnTo>
                      <a:pt x="119205" y="355149"/>
                    </a:lnTo>
                    <a:lnTo>
                      <a:pt x="107442" y="350072"/>
                    </a:lnTo>
                    <a:lnTo>
                      <a:pt x="98917" y="348615"/>
                    </a:lnTo>
                    <a:lnTo>
                      <a:pt x="85439" y="349625"/>
                    </a:lnTo>
                    <a:lnTo>
                      <a:pt x="80848" y="349025"/>
                    </a:lnTo>
                    <a:lnTo>
                      <a:pt x="77962" y="346481"/>
                    </a:lnTo>
                    <a:lnTo>
                      <a:pt x="76248" y="341281"/>
                    </a:lnTo>
                    <a:lnTo>
                      <a:pt x="75171" y="328869"/>
                    </a:lnTo>
                    <a:lnTo>
                      <a:pt x="74104" y="324202"/>
                    </a:lnTo>
                    <a:lnTo>
                      <a:pt x="71247" y="321269"/>
                    </a:lnTo>
                    <a:lnTo>
                      <a:pt x="60398" y="318421"/>
                    </a:lnTo>
                    <a:lnTo>
                      <a:pt x="56331" y="316306"/>
                    </a:lnTo>
                    <a:lnTo>
                      <a:pt x="53607" y="312068"/>
                    </a:lnTo>
                    <a:lnTo>
                      <a:pt x="52388" y="307210"/>
                    </a:lnTo>
                    <a:lnTo>
                      <a:pt x="50854" y="295199"/>
                    </a:lnTo>
                    <a:lnTo>
                      <a:pt x="49196" y="289970"/>
                    </a:lnTo>
                    <a:lnTo>
                      <a:pt x="45796" y="285122"/>
                    </a:lnTo>
                    <a:lnTo>
                      <a:pt x="39653" y="281397"/>
                    </a:lnTo>
                    <a:lnTo>
                      <a:pt x="32861" y="278511"/>
                    </a:lnTo>
                    <a:lnTo>
                      <a:pt x="12802" y="278006"/>
                    </a:lnTo>
                    <a:lnTo>
                      <a:pt x="7144" y="255908"/>
                    </a:lnTo>
                    <a:lnTo>
                      <a:pt x="7144" y="250936"/>
                    </a:lnTo>
                    <a:lnTo>
                      <a:pt x="8477" y="244621"/>
                    </a:lnTo>
                    <a:lnTo>
                      <a:pt x="12411" y="240373"/>
                    </a:lnTo>
                    <a:lnTo>
                      <a:pt x="27670" y="227152"/>
                    </a:lnTo>
                    <a:lnTo>
                      <a:pt x="36728" y="214979"/>
                    </a:lnTo>
                    <a:lnTo>
                      <a:pt x="39910" y="206473"/>
                    </a:lnTo>
                    <a:lnTo>
                      <a:pt x="40529" y="199844"/>
                    </a:lnTo>
                    <a:lnTo>
                      <a:pt x="38795" y="195434"/>
                    </a:lnTo>
                    <a:lnTo>
                      <a:pt x="36271" y="191548"/>
                    </a:lnTo>
                    <a:lnTo>
                      <a:pt x="28785" y="184042"/>
                    </a:lnTo>
                    <a:lnTo>
                      <a:pt x="24603" y="178518"/>
                    </a:lnTo>
                    <a:lnTo>
                      <a:pt x="21202" y="170564"/>
                    </a:lnTo>
                    <a:lnTo>
                      <a:pt x="20193" y="157296"/>
                    </a:lnTo>
                    <a:lnTo>
                      <a:pt x="39062" y="98470"/>
                    </a:lnTo>
                    <a:lnTo>
                      <a:pt x="43977" y="58807"/>
                    </a:lnTo>
                    <a:lnTo>
                      <a:pt x="42919" y="49254"/>
                    </a:lnTo>
                    <a:lnTo>
                      <a:pt x="40910" y="41539"/>
                    </a:lnTo>
                    <a:lnTo>
                      <a:pt x="39910" y="32738"/>
                    </a:lnTo>
                    <a:lnTo>
                      <a:pt x="41395" y="25032"/>
                    </a:lnTo>
                    <a:lnTo>
                      <a:pt x="44853" y="18469"/>
                    </a:lnTo>
                    <a:lnTo>
                      <a:pt x="48711" y="13631"/>
                    </a:lnTo>
                    <a:lnTo>
                      <a:pt x="55340" y="7144"/>
                    </a:lnTo>
                    <a:lnTo>
                      <a:pt x="80458" y="17250"/>
                    </a:lnTo>
                    <a:lnTo>
                      <a:pt x="86706" y="22774"/>
                    </a:lnTo>
                    <a:lnTo>
                      <a:pt x="94240" y="32099"/>
                    </a:lnTo>
                    <a:lnTo>
                      <a:pt x="98650" y="42082"/>
                    </a:lnTo>
                    <a:lnTo>
                      <a:pt x="108375" y="72228"/>
                    </a:lnTo>
                    <a:lnTo>
                      <a:pt x="116500" y="89849"/>
                    </a:lnTo>
                    <a:lnTo>
                      <a:pt x="119091" y="97260"/>
                    </a:lnTo>
                    <a:lnTo>
                      <a:pt x="123510" y="106813"/>
                    </a:lnTo>
                    <a:lnTo>
                      <a:pt x="129121" y="111680"/>
                    </a:lnTo>
                    <a:lnTo>
                      <a:pt x="135103" y="114576"/>
                    </a:lnTo>
                    <a:lnTo>
                      <a:pt x="163220" y="119082"/>
                    </a:lnTo>
                    <a:lnTo>
                      <a:pt x="190290" y="127235"/>
                    </a:lnTo>
                    <a:lnTo>
                      <a:pt x="197606" y="131455"/>
                    </a:lnTo>
                    <a:lnTo>
                      <a:pt x="201825" y="136455"/>
                    </a:lnTo>
                    <a:lnTo>
                      <a:pt x="204349" y="142304"/>
                    </a:lnTo>
                    <a:lnTo>
                      <a:pt x="207683" y="156515"/>
                    </a:lnTo>
                    <a:lnTo>
                      <a:pt x="212874" y="165983"/>
                    </a:lnTo>
                    <a:lnTo>
                      <a:pt x="218294" y="171269"/>
                    </a:lnTo>
                    <a:lnTo>
                      <a:pt x="224942" y="175403"/>
                    </a:lnTo>
                    <a:lnTo>
                      <a:pt x="233486" y="177794"/>
                    </a:lnTo>
                    <a:lnTo>
                      <a:pt x="249069" y="180223"/>
                    </a:lnTo>
                    <a:close/>
                  </a:path>
                </a:pathLst>
              </a:custGeom>
              <a:solidFill>
                <a:srgbClr val="B9E902"/>
              </a:solidFill>
              <a:ln w="9525" cap="flat">
                <a:noFill/>
                <a:prstDash val="solid"/>
                <a:miter/>
              </a:ln>
            </p:spPr>
            <p:txBody>
              <a:bodyPr rtlCol="0" anchor="ctr"/>
              <a:lstStyle/>
              <a:p>
                <a:endParaRPr lang="en-US" sz="600"/>
              </a:p>
            </p:txBody>
          </p:sp>
          <p:sp>
            <p:nvSpPr>
              <p:cNvPr id="47" name="Freeform: Shape 46">
                <a:extLst>
                  <a:ext uri="{FF2B5EF4-FFF2-40B4-BE49-F238E27FC236}">
                    <a16:creationId xmlns="" xmlns:a16="http://schemas.microsoft.com/office/drawing/2014/main" id="{CDDE6858-D856-47ED-9C9C-3CFD41C5E133}"/>
                  </a:ext>
                </a:extLst>
              </p:cNvPr>
              <p:cNvSpPr/>
              <p:nvPr/>
            </p:nvSpPr>
            <p:spPr>
              <a:xfrm>
                <a:off x="7316804" y="6019533"/>
                <a:ext cx="352425" cy="428625"/>
              </a:xfrm>
              <a:custGeom>
                <a:avLst/>
                <a:gdLst>
                  <a:gd name="connsiteX0" fmla="*/ 318021 w 352425"/>
                  <a:gd name="connsiteY0" fmla="*/ 388687 h 428625"/>
                  <a:gd name="connsiteX1" fmla="*/ 312716 w 352425"/>
                  <a:gd name="connsiteY1" fmla="*/ 384467 h 428625"/>
                  <a:gd name="connsiteX2" fmla="*/ 307915 w 352425"/>
                  <a:gd name="connsiteY2" fmla="*/ 382067 h 428625"/>
                  <a:gd name="connsiteX3" fmla="*/ 299999 w 352425"/>
                  <a:gd name="connsiteY3" fmla="*/ 380276 h 428625"/>
                  <a:gd name="connsiteX4" fmla="*/ 291189 w 352425"/>
                  <a:gd name="connsiteY4" fmla="*/ 380172 h 428625"/>
                  <a:gd name="connsiteX5" fmla="*/ 271872 w 352425"/>
                  <a:gd name="connsiteY5" fmla="*/ 382038 h 428625"/>
                  <a:gd name="connsiteX6" fmla="*/ 254137 w 352425"/>
                  <a:gd name="connsiteY6" fmla="*/ 381038 h 428625"/>
                  <a:gd name="connsiteX7" fmla="*/ 245336 w 352425"/>
                  <a:gd name="connsiteY7" fmla="*/ 381448 h 428625"/>
                  <a:gd name="connsiteX8" fmla="*/ 236887 w 352425"/>
                  <a:gd name="connsiteY8" fmla="*/ 383020 h 428625"/>
                  <a:gd name="connsiteX9" fmla="*/ 228067 w 352425"/>
                  <a:gd name="connsiteY9" fmla="*/ 386372 h 428625"/>
                  <a:gd name="connsiteX10" fmla="*/ 219361 w 352425"/>
                  <a:gd name="connsiteY10" fmla="*/ 391411 h 428625"/>
                  <a:gd name="connsiteX11" fmla="*/ 209674 w 352425"/>
                  <a:gd name="connsiteY11" fmla="*/ 400184 h 428625"/>
                  <a:gd name="connsiteX12" fmla="*/ 197301 w 352425"/>
                  <a:gd name="connsiteY12" fmla="*/ 415614 h 428625"/>
                  <a:gd name="connsiteX13" fmla="*/ 190881 w 352425"/>
                  <a:gd name="connsiteY13" fmla="*/ 420814 h 428625"/>
                  <a:gd name="connsiteX14" fmla="*/ 184556 w 352425"/>
                  <a:gd name="connsiteY14" fmla="*/ 423872 h 428625"/>
                  <a:gd name="connsiteX15" fmla="*/ 168831 w 352425"/>
                  <a:gd name="connsiteY15" fmla="*/ 424501 h 428625"/>
                  <a:gd name="connsiteX16" fmla="*/ 139370 w 352425"/>
                  <a:gd name="connsiteY16" fmla="*/ 412299 h 428625"/>
                  <a:gd name="connsiteX17" fmla="*/ 103851 w 352425"/>
                  <a:gd name="connsiteY17" fmla="*/ 404060 h 428625"/>
                  <a:gd name="connsiteX18" fmla="*/ 93374 w 352425"/>
                  <a:gd name="connsiteY18" fmla="*/ 400574 h 428625"/>
                  <a:gd name="connsiteX19" fmla="*/ 74514 w 352425"/>
                  <a:gd name="connsiteY19" fmla="*/ 391163 h 428625"/>
                  <a:gd name="connsiteX20" fmla="*/ 49606 w 352425"/>
                  <a:gd name="connsiteY20" fmla="*/ 375304 h 428625"/>
                  <a:gd name="connsiteX21" fmla="*/ 40786 w 352425"/>
                  <a:gd name="connsiteY21" fmla="*/ 368255 h 428625"/>
                  <a:gd name="connsiteX22" fmla="*/ 34862 w 352425"/>
                  <a:gd name="connsiteY22" fmla="*/ 361512 h 428625"/>
                  <a:gd name="connsiteX23" fmla="*/ 7144 w 352425"/>
                  <a:gd name="connsiteY23" fmla="*/ 317173 h 428625"/>
                  <a:gd name="connsiteX24" fmla="*/ 9144 w 352425"/>
                  <a:gd name="connsiteY24" fmla="*/ 298342 h 428625"/>
                  <a:gd name="connsiteX25" fmla="*/ 18736 w 352425"/>
                  <a:gd name="connsiteY25" fmla="*/ 284093 h 428625"/>
                  <a:gd name="connsiteX26" fmla="*/ 27127 w 352425"/>
                  <a:gd name="connsiteY26" fmla="*/ 275882 h 428625"/>
                  <a:gd name="connsiteX27" fmla="*/ 36471 w 352425"/>
                  <a:gd name="connsiteY27" fmla="*/ 268900 h 428625"/>
                  <a:gd name="connsiteX28" fmla="*/ 72247 w 352425"/>
                  <a:gd name="connsiteY28" fmla="*/ 249012 h 428625"/>
                  <a:gd name="connsiteX29" fmla="*/ 86249 w 352425"/>
                  <a:gd name="connsiteY29" fmla="*/ 238535 h 428625"/>
                  <a:gd name="connsiteX30" fmla="*/ 94831 w 352425"/>
                  <a:gd name="connsiteY30" fmla="*/ 229771 h 428625"/>
                  <a:gd name="connsiteX31" fmla="*/ 99060 w 352425"/>
                  <a:gd name="connsiteY31" fmla="*/ 222333 h 428625"/>
                  <a:gd name="connsiteX32" fmla="*/ 99851 w 352425"/>
                  <a:gd name="connsiteY32" fmla="*/ 216084 h 428625"/>
                  <a:gd name="connsiteX33" fmla="*/ 98041 w 352425"/>
                  <a:gd name="connsiteY33" fmla="*/ 210008 h 428625"/>
                  <a:gd name="connsiteX34" fmla="*/ 91430 w 352425"/>
                  <a:gd name="connsiteY34" fmla="*/ 198225 h 428625"/>
                  <a:gd name="connsiteX35" fmla="*/ 89907 w 352425"/>
                  <a:gd name="connsiteY35" fmla="*/ 191757 h 428625"/>
                  <a:gd name="connsiteX36" fmla="*/ 89583 w 352425"/>
                  <a:gd name="connsiteY36" fmla="*/ 183947 h 428625"/>
                  <a:gd name="connsiteX37" fmla="*/ 90459 w 352425"/>
                  <a:gd name="connsiteY37" fmla="*/ 174956 h 428625"/>
                  <a:gd name="connsiteX38" fmla="*/ 90049 w 352425"/>
                  <a:gd name="connsiteY38" fmla="*/ 167154 h 428625"/>
                  <a:gd name="connsiteX39" fmla="*/ 87782 w 352425"/>
                  <a:gd name="connsiteY39" fmla="*/ 159096 h 428625"/>
                  <a:gd name="connsiteX40" fmla="*/ 80372 w 352425"/>
                  <a:gd name="connsiteY40" fmla="*/ 143533 h 428625"/>
                  <a:gd name="connsiteX41" fmla="*/ 77572 w 352425"/>
                  <a:gd name="connsiteY41" fmla="*/ 135227 h 428625"/>
                  <a:gd name="connsiteX42" fmla="*/ 76248 w 352425"/>
                  <a:gd name="connsiteY42" fmla="*/ 125587 h 428625"/>
                  <a:gd name="connsiteX43" fmla="*/ 77924 w 352425"/>
                  <a:gd name="connsiteY43" fmla="*/ 69485 h 428625"/>
                  <a:gd name="connsiteX44" fmla="*/ 114033 w 352425"/>
                  <a:gd name="connsiteY44" fmla="*/ 78181 h 428625"/>
                  <a:gd name="connsiteX45" fmla="*/ 128569 w 352425"/>
                  <a:gd name="connsiteY45" fmla="*/ 78200 h 428625"/>
                  <a:gd name="connsiteX46" fmla="*/ 143304 w 352425"/>
                  <a:gd name="connsiteY46" fmla="*/ 76086 h 428625"/>
                  <a:gd name="connsiteX47" fmla="*/ 179546 w 352425"/>
                  <a:gd name="connsiteY47" fmla="*/ 62103 h 428625"/>
                  <a:gd name="connsiteX48" fmla="*/ 187490 w 352425"/>
                  <a:gd name="connsiteY48" fmla="*/ 56426 h 428625"/>
                  <a:gd name="connsiteX49" fmla="*/ 214617 w 352425"/>
                  <a:gd name="connsiteY49" fmla="*/ 24632 h 428625"/>
                  <a:gd name="connsiteX50" fmla="*/ 222885 w 352425"/>
                  <a:gd name="connsiteY50" fmla="*/ 18317 h 428625"/>
                  <a:gd name="connsiteX51" fmla="*/ 243592 w 352425"/>
                  <a:gd name="connsiteY51" fmla="*/ 13240 h 428625"/>
                  <a:gd name="connsiteX52" fmla="*/ 253546 w 352425"/>
                  <a:gd name="connsiteY52" fmla="*/ 7820 h 428625"/>
                  <a:gd name="connsiteX53" fmla="*/ 254651 w 352425"/>
                  <a:gd name="connsiteY53" fmla="*/ 7144 h 428625"/>
                  <a:gd name="connsiteX54" fmla="*/ 255480 w 352425"/>
                  <a:gd name="connsiteY54" fmla="*/ 10306 h 428625"/>
                  <a:gd name="connsiteX55" fmla="*/ 255480 w 352425"/>
                  <a:gd name="connsiteY55" fmla="*/ 22517 h 428625"/>
                  <a:gd name="connsiteX56" fmla="*/ 256499 w 352425"/>
                  <a:gd name="connsiteY56" fmla="*/ 31252 h 428625"/>
                  <a:gd name="connsiteX57" fmla="*/ 259166 w 352425"/>
                  <a:gd name="connsiteY57" fmla="*/ 40672 h 428625"/>
                  <a:gd name="connsiteX58" fmla="*/ 263281 w 352425"/>
                  <a:gd name="connsiteY58" fmla="*/ 48225 h 428625"/>
                  <a:gd name="connsiteX59" fmla="*/ 268710 w 352425"/>
                  <a:gd name="connsiteY59" fmla="*/ 51331 h 428625"/>
                  <a:gd name="connsiteX60" fmla="*/ 269015 w 352425"/>
                  <a:gd name="connsiteY60" fmla="*/ 53264 h 428625"/>
                  <a:gd name="connsiteX61" fmla="*/ 274149 w 352425"/>
                  <a:gd name="connsiteY61" fmla="*/ 57274 h 428625"/>
                  <a:gd name="connsiteX62" fmla="*/ 279864 w 352425"/>
                  <a:gd name="connsiteY62" fmla="*/ 60560 h 428625"/>
                  <a:gd name="connsiteX63" fmla="*/ 281883 w 352425"/>
                  <a:gd name="connsiteY63" fmla="*/ 60398 h 428625"/>
                  <a:gd name="connsiteX64" fmla="*/ 283340 w 352425"/>
                  <a:gd name="connsiteY64" fmla="*/ 64494 h 428625"/>
                  <a:gd name="connsiteX65" fmla="*/ 283159 w 352425"/>
                  <a:gd name="connsiteY65" fmla="*/ 67399 h 428625"/>
                  <a:gd name="connsiteX66" fmla="*/ 280864 w 352425"/>
                  <a:gd name="connsiteY66" fmla="*/ 69056 h 428625"/>
                  <a:gd name="connsiteX67" fmla="*/ 275997 w 352425"/>
                  <a:gd name="connsiteY67" fmla="*/ 69447 h 428625"/>
                  <a:gd name="connsiteX68" fmla="*/ 275997 w 352425"/>
                  <a:gd name="connsiteY68" fmla="*/ 72457 h 428625"/>
                  <a:gd name="connsiteX69" fmla="*/ 277902 w 352425"/>
                  <a:gd name="connsiteY69" fmla="*/ 74314 h 428625"/>
                  <a:gd name="connsiteX70" fmla="*/ 278559 w 352425"/>
                  <a:gd name="connsiteY70" fmla="*/ 75667 h 428625"/>
                  <a:gd name="connsiteX71" fmla="*/ 279178 w 352425"/>
                  <a:gd name="connsiteY71" fmla="*/ 81486 h 428625"/>
                  <a:gd name="connsiteX72" fmla="*/ 275511 w 352425"/>
                  <a:gd name="connsiteY72" fmla="*/ 77657 h 428625"/>
                  <a:gd name="connsiteX73" fmla="*/ 265967 w 352425"/>
                  <a:gd name="connsiteY73" fmla="*/ 60856 h 428625"/>
                  <a:gd name="connsiteX74" fmla="*/ 261452 w 352425"/>
                  <a:gd name="connsiteY74" fmla="*/ 49997 h 428625"/>
                  <a:gd name="connsiteX75" fmla="*/ 249917 w 352425"/>
                  <a:gd name="connsiteY75" fmla="*/ 36605 h 428625"/>
                  <a:gd name="connsiteX76" fmla="*/ 246688 w 352425"/>
                  <a:gd name="connsiteY76" fmla="*/ 29947 h 428625"/>
                  <a:gd name="connsiteX77" fmla="*/ 243526 w 352425"/>
                  <a:gd name="connsiteY77" fmla="*/ 29947 h 428625"/>
                  <a:gd name="connsiteX78" fmla="*/ 243069 w 352425"/>
                  <a:gd name="connsiteY78" fmla="*/ 37081 h 428625"/>
                  <a:gd name="connsiteX79" fmla="*/ 245421 w 352425"/>
                  <a:gd name="connsiteY79" fmla="*/ 40243 h 428625"/>
                  <a:gd name="connsiteX80" fmla="*/ 249079 w 352425"/>
                  <a:gd name="connsiteY80" fmla="*/ 42082 h 428625"/>
                  <a:gd name="connsiteX81" fmla="*/ 252546 w 352425"/>
                  <a:gd name="connsiteY81" fmla="*/ 45301 h 428625"/>
                  <a:gd name="connsiteX82" fmla="*/ 254689 w 352425"/>
                  <a:gd name="connsiteY82" fmla="*/ 50092 h 428625"/>
                  <a:gd name="connsiteX83" fmla="*/ 256442 w 352425"/>
                  <a:gd name="connsiteY83" fmla="*/ 58864 h 428625"/>
                  <a:gd name="connsiteX84" fmla="*/ 258185 w 352425"/>
                  <a:gd name="connsiteY84" fmla="*/ 63418 h 428625"/>
                  <a:gd name="connsiteX85" fmla="*/ 263757 w 352425"/>
                  <a:gd name="connsiteY85" fmla="*/ 68495 h 428625"/>
                  <a:gd name="connsiteX86" fmla="*/ 267672 w 352425"/>
                  <a:gd name="connsiteY86" fmla="*/ 70733 h 428625"/>
                  <a:gd name="connsiteX87" fmla="*/ 267224 w 352425"/>
                  <a:gd name="connsiteY87" fmla="*/ 73371 h 428625"/>
                  <a:gd name="connsiteX88" fmla="*/ 265547 w 352425"/>
                  <a:gd name="connsiteY88" fmla="*/ 75476 h 428625"/>
                  <a:gd name="connsiteX89" fmla="*/ 264033 w 352425"/>
                  <a:gd name="connsiteY89" fmla="*/ 75181 h 428625"/>
                  <a:gd name="connsiteX90" fmla="*/ 267024 w 352425"/>
                  <a:gd name="connsiteY90" fmla="*/ 79924 h 428625"/>
                  <a:gd name="connsiteX91" fmla="*/ 275997 w 352425"/>
                  <a:gd name="connsiteY91" fmla="*/ 90811 h 428625"/>
                  <a:gd name="connsiteX92" fmla="*/ 279178 w 352425"/>
                  <a:gd name="connsiteY92" fmla="*/ 90811 h 428625"/>
                  <a:gd name="connsiteX93" fmla="*/ 280826 w 352425"/>
                  <a:gd name="connsiteY93" fmla="*/ 88382 h 428625"/>
                  <a:gd name="connsiteX94" fmla="*/ 282445 w 352425"/>
                  <a:gd name="connsiteY94" fmla="*/ 87154 h 428625"/>
                  <a:gd name="connsiteX95" fmla="*/ 287789 w 352425"/>
                  <a:gd name="connsiteY95" fmla="*/ 84782 h 428625"/>
                  <a:gd name="connsiteX96" fmla="*/ 286312 w 352425"/>
                  <a:gd name="connsiteY96" fmla="*/ 89088 h 428625"/>
                  <a:gd name="connsiteX97" fmla="*/ 282645 w 352425"/>
                  <a:gd name="connsiteY97" fmla="*/ 94212 h 428625"/>
                  <a:gd name="connsiteX98" fmla="*/ 281883 w 352425"/>
                  <a:gd name="connsiteY98" fmla="*/ 98098 h 428625"/>
                  <a:gd name="connsiteX99" fmla="*/ 283264 w 352425"/>
                  <a:gd name="connsiteY99" fmla="*/ 103784 h 428625"/>
                  <a:gd name="connsiteX100" fmla="*/ 286903 w 352425"/>
                  <a:gd name="connsiteY100" fmla="*/ 107423 h 428625"/>
                  <a:gd name="connsiteX101" fmla="*/ 291675 w 352425"/>
                  <a:gd name="connsiteY101" fmla="*/ 108233 h 428625"/>
                  <a:gd name="connsiteX102" fmla="*/ 296561 w 352425"/>
                  <a:gd name="connsiteY102" fmla="*/ 105604 h 428625"/>
                  <a:gd name="connsiteX103" fmla="*/ 298723 w 352425"/>
                  <a:gd name="connsiteY103" fmla="*/ 110137 h 428625"/>
                  <a:gd name="connsiteX104" fmla="*/ 295113 w 352425"/>
                  <a:gd name="connsiteY104" fmla="*/ 116044 h 428625"/>
                  <a:gd name="connsiteX105" fmla="*/ 296561 w 352425"/>
                  <a:gd name="connsiteY105" fmla="*/ 120987 h 428625"/>
                  <a:gd name="connsiteX106" fmla="*/ 292398 w 352425"/>
                  <a:gd name="connsiteY106" fmla="*/ 129207 h 428625"/>
                  <a:gd name="connsiteX107" fmla="*/ 289636 w 352425"/>
                  <a:gd name="connsiteY107" fmla="*/ 132979 h 428625"/>
                  <a:gd name="connsiteX108" fmla="*/ 284836 w 352425"/>
                  <a:gd name="connsiteY108" fmla="*/ 136055 h 428625"/>
                  <a:gd name="connsiteX109" fmla="*/ 281312 w 352425"/>
                  <a:gd name="connsiteY109" fmla="*/ 131340 h 428625"/>
                  <a:gd name="connsiteX110" fmla="*/ 272025 w 352425"/>
                  <a:gd name="connsiteY110" fmla="*/ 129502 h 428625"/>
                  <a:gd name="connsiteX111" fmla="*/ 270177 w 352425"/>
                  <a:gd name="connsiteY111" fmla="*/ 125330 h 428625"/>
                  <a:gd name="connsiteX112" fmla="*/ 272263 w 352425"/>
                  <a:gd name="connsiteY112" fmla="*/ 122311 h 428625"/>
                  <a:gd name="connsiteX113" fmla="*/ 276768 w 352425"/>
                  <a:gd name="connsiteY113" fmla="*/ 120405 h 428625"/>
                  <a:gd name="connsiteX114" fmla="*/ 280892 w 352425"/>
                  <a:gd name="connsiteY114" fmla="*/ 117672 h 428625"/>
                  <a:gd name="connsiteX115" fmla="*/ 281883 w 352425"/>
                  <a:gd name="connsiteY115" fmla="*/ 111957 h 428625"/>
                  <a:gd name="connsiteX116" fmla="*/ 279283 w 352425"/>
                  <a:gd name="connsiteY116" fmla="*/ 108947 h 428625"/>
                  <a:gd name="connsiteX117" fmla="*/ 265576 w 352425"/>
                  <a:gd name="connsiteY117" fmla="*/ 99613 h 428625"/>
                  <a:gd name="connsiteX118" fmla="*/ 261452 w 352425"/>
                  <a:gd name="connsiteY118" fmla="*/ 99889 h 428625"/>
                  <a:gd name="connsiteX119" fmla="*/ 258118 w 352425"/>
                  <a:gd name="connsiteY119" fmla="*/ 101441 h 428625"/>
                  <a:gd name="connsiteX120" fmla="*/ 255280 w 352425"/>
                  <a:gd name="connsiteY120" fmla="*/ 105166 h 428625"/>
                  <a:gd name="connsiteX121" fmla="*/ 252546 w 352425"/>
                  <a:gd name="connsiteY121" fmla="*/ 111957 h 428625"/>
                  <a:gd name="connsiteX122" fmla="*/ 254861 w 352425"/>
                  <a:gd name="connsiteY122" fmla="*/ 115557 h 428625"/>
                  <a:gd name="connsiteX123" fmla="*/ 253803 w 352425"/>
                  <a:gd name="connsiteY123" fmla="*/ 119015 h 428625"/>
                  <a:gd name="connsiteX124" fmla="*/ 253594 w 352425"/>
                  <a:gd name="connsiteY124" fmla="*/ 122682 h 428625"/>
                  <a:gd name="connsiteX125" fmla="*/ 258185 w 352425"/>
                  <a:gd name="connsiteY125" fmla="*/ 127035 h 428625"/>
                  <a:gd name="connsiteX126" fmla="*/ 254861 w 352425"/>
                  <a:gd name="connsiteY126" fmla="*/ 130207 h 428625"/>
                  <a:gd name="connsiteX127" fmla="*/ 253384 w 352425"/>
                  <a:gd name="connsiteY127" fmla="*/ 134607 h 428625"/>
                  <a:gd name="connsiteX128" fmla="*/ 252546 w 352425"/>
                  <a:gd name="connsiteY128" fmla="*/ 142084 h 428625"/>
                  <a:gd name="connsiteX129" fmla="*/ 259918 w 352425"/>
                  <a:gd name="connsiteY129" fmla="*/ 145799 h 428625"/>
                  <a:gd name="connsiteX130" fmla="*/ 267224 w 352425"/>
                  <a:gd name="connsiteY130" fmla="*/ 155924 h 428625"/>
                  <a:gd name="connsiteX131" fmla="*/ 273101 w 352425"/>
                  <a:gd name="connsiteY131" fmla="*/ 159915 h 428625"/>
                  <a:gd name="connsiteX132" fmla="*/ 277825 w 352425"/>
                  <a:gd name="connsiteY132" fmla="*/ 155334 h 428625"/>
                  <a:gd name="connsiteX133" fmla="*/ 281378 w 352425"/>
                  <a:gd name="connsiteY133" fmla="*/ 154638 h 428625"/>
                  <a:gd name="connsiteX134" fmla="*/ 284836 w 352425"/>
                  <a:gd name="connsiteY134" fmla="*/ 159915 h 428625"/>
                  <a:gd name="connsiteX135" fmla="*/ 285464 w 352425"/>
                  <a:gd name="connsiteY135" fmla="*/ 164897 h 428625"/>
                  <a:gd name="connsiteX136" fmla="*/ 284112 w 352425"/>
                  <a:gd name="connsiteY136" fmla="*/ 168240 h 428625"/>
                  <a:gd name="connsiteX137" fmla="*/ 280826 w 352425"/>
                  <a:gd name="connsiteY137" fmla="*/ 169840 h 428625"/>
                  <a:gd name="connsiteX138" fmla="*/ 275997 w 352425"/>
                  <a:gd name="connsiteY138" fmla="*/ 169507 h 428625"/>
                  <a:gd name="connsiteX139" fmla="*/ 275997 w 352425"/>
                  <a:gd name="connsiteY139" fmla="*/ 172212 h 428625"/>
                  <a:gd name="connsiteX140" fmla="*/ 278140 w 352425"/>
                  <a:gd name="connsiteY140" fmla="*/ 174193 h 428625"/>
                  <a:gd name="connsiteX141" fmla="*/ 279207 w 352425"/>
                  <a:gd name="connsiteY141" fmla="*/ 176727 h 428625"/>
                  <a:gd name="connsiteX142" fmla="*/ 279559 w 352425"/>
                  <a:gd name="connsiteY142" fmla="*/ 179984 h 428625"/>
                  <a:gd name="connsiteX143" fmla="*/ 279178 w 352425"/>
                  <a:gd name="connsiteY143" fmla="*/ 184271 h 428625"/>
                  <a:gd name="connsiteX144" fmla="*/ 277092 w 352425"/>
                  <a:gd name="connsiteY144" fmla="*/ 182689 h 428625"/>
                  <a:gd name="connsiteX145" fmla="*/ 272263 w 352425"/>
                  <a:gd name="connsiteY145" fmla="*/ 180166 h 428625"/>
                  <a:gd name="connsiteX146" fmla="*/ 270177 w 352425"/>
                  <a:gd name="connsiteY146" fmla="*/ 178508 h 428625"/>
                  <a:gd name="connsiteX147" fmla="*/ 268176 w 352425"/>
                  <a:gd name="connsiteY147" fmla="*/ 182385 h 428625"/>
                  <a:gd name="connsiteX148" fmla="*/ 267224 w 352425"/>
                  <a:gd name="connsiteY148" fmla="*/ 182661 h 428625"/>
                  <a:gd name="connsiteX149" fmla="*/ 264033 w 352425"/>
                  <a:gd name="connsiteY149" fmla="*/ 184271 h 428625"/>
                  <a:gd name="connsiteX150" fmla="*/ 269920 w 352425"/>
                  <a:gd name="connsiteY150" fmla="*/ 199416 h 428625"/>
                  <a:gd name="connsiteX151" fmla="*/ 273720 w 352425"/>
                  <a:gd name="connsiteY151" fmla="*/ 205721 h 428625"/>
                  <a:gd name="connsiteX152" fmla="*/ 279178 w 352425"/>
                  <a:gd name="connsiteY152" fmla="*/ 211664 h 428625"/>
                  <a:gd name="connsiteX153" fmla="*/ 278559 w 352425"/>
                  <a:gd name="connsiteY153" fmla="*/ 197863 h 428625"/>
                  <a:gd name="connsiteX154" fmla="*/ 280054 w 352425"/>
                  <a:gd name="connsiteY154" fmla="*/ 192529 h 428625"/>
                  <a:gd name="connsiteX155" fmla="*/ 284836 w 352425"/>
                  <a:gd name="connsiteY155" fmla="*/ 190310 h 428625"/>
                  <a:gd name="connsiteX156" fmla="*/ 284836 w 352425"/>
                  <a:gd name="connsiteY156" fmla="*/ 187566 h 428625"/>
                  <a:gd name="connsiteX157" fmla="*/ 282950 w 352425"/>
                  <a:gd name="connsiteY157" fmla="*/ 184175 h 428625"/>
                  <a:gd name="connsiteX158" fmla="*/ 283264 w 352425"/>
                  <a:gd name="connsiteY158" fmla="*/ 181804 h 428625"/>
                  <a:gd name="connsiteX159" fmla="*/ 285083 w 352425"/>
                  <a:gd name="connsiteY159" fmla="*/ 181528 h 428625"/>
                  <a:gd name="connsiteX160" fmla="*/ 287789 w 352425"/>
                  <a:gd name="connsiteY160" fmla="*/ 184271 h 428625"/>
                  <a:gd name="connsiteX161" fmla="*/ 289465 w 352425"/>
                  <a:gd name="connsiteY161" fmla="*/ 188109 h 428625"/>
                  <a:gd name="connsiteX162" fmla="*/ 290303 w 352425"/>
                  <a:gd name="connsiteY162" fmla="*/ 192224 h 428625"/>
                  <a:gd name="connsiteX163" fmla="*/ 290713 w 352425"/>
                  <a:gd name="connsiteY163" fmla="*/ 201282 h 428625"/>
                  <a:gd name="connsiteX164" fmla="*/ 289789 w 352425"/>
                  <a:gd name="connsiteY164" fmla="*/ 204635 h 428625"/>
                  <a:gd name="connsiteX165" fmla="*/ 284836 w 352425"/>
                  <a:gd name="connsiteY165" fmla="*/ 214684 h 428625"/>
                  <a:gd name="connsiteX166" fmla="*/ 284950 w 352425"/>
                  <a:gd name="connsiteY166" fmla="*/ 219103 h 428625"/>
                  <a:gd name="connsiteX167" fmla="*/ 287789 w 352425"/>
                  <a:gd name="connsiteY167" fmla="*/ 228229 h 428625"/>
                  <a:gd name="connsiteX168" fmla="*/ 286731 w 352425"/>
                  <a:gd name="connsiteY168" fmla="*/ 235401 h 428625"/>
                  <a:gd name="connsiteX169" fmla="*/ 284664 w 352425"/>
                  <a:gd name="connsiteY169" fmla="*/ 242164 h 428625"/>
                  <a:gd name="connsiteX170" fmla="*/ 283474 w 352425"/>
                  <a:gd name="connsiteY170" fmla="*/ 249107 h 428625"/>
                  <a:gd name="connsiteX171" fmla="*/ 284836 w 352425"/>
                  <a:gd name="connsiteY171" fmla="*/ 256861 h 428625"/>
                  <a:gd name="connsiteX172" fmla="*/ 288370 w 352425"/>
                  <a:gd name="connsiteY172" fmla="*/ 262852 h 428625"/>
                  <a:gd name="connsiteX173" fmla="*/ 292570 w 352425"/>
                  <a:gd name="connsiteY173" fmla="*/ 268396 h 428625"/>
                  <a:gd name="connsiteX174" fmla="*/ 295151 w 352425"/>
                  <a:gd name="connsiteY174" fmla="*/ 274273 h 428625"/>
                  <a:gd name="connsiteX175" fmla="*/ 293875 w 352425"/>
                  <a:gd name="connsiteY175" fmla="*/ 278206 h 428625"/>
                  <a:gd name="connsiteX176" fmla="*/ 299361 w 352425"/>
                  <a:gd name="connsiteY176" fmla="*/ 281759 h 428625"/>
                  <a:gd name="connsiteX177" fmla="*/ 302914 w 352425"/>
                  <a:gd name="connsiteY177" fmla="*/ 285426 h 428625"/>
                  <a:gd name="connsiteX178" fmla="*/ 311801 w 352425"/>
                  <a:gd name="connsiteY178" fmla="*/ 301504 h 428625"/>
                  <a:gd name="connsiteX179" fmla="*/ 323183 w 352425"/>
                  <a:gd name="connsiteY179" fmla="*/ 314316 h 428625"/>
                  <a:gd name="connsiteX180" fmla="*/ 331651 w 352425"/>
                  <a:gd name="connsiteY180" fmla="*/ 327965 h 428625"/>
                  <a:gd name="connsiteX181" fmla="*/ 349653 w 352425"/>
                  <a:gd name="connsiteY181" fmla="*/ 348996 h 428625"/>
                  <a:gd name="connsiteX182" fmla="*/ 352558 w 352425"/>
                  <a:gd name="connsiteY182" fmla="*/ 353720 h 428625"/>
                  <a:gd name="connsiteX183" fmla="*/ 353521 w 352425"/>
                  <a:gd name="connsiteY183" fmla="*/ 360607 h 428625"/>
                  <a:gd name="connsiteX184" fmla="*/ 353111 w 352425"/>
                  <a:gd name="connsiteY184" fmla="*/ 368846 h 428625"/>
                  <a:gd name="connsiteX185" fmla="*/ 351635 w 352425"/>
                  <a:gd name="connsiteY185" fmla="*/ 376285 h 428625"/>
                  <a:gd name="connsiteX186" fmla="*/ 349615 w 352425"/>
                  <a:gd name="connsiteY186" fmla="*/ 380800 h 428625"/>
                  <a:gd name="connsiteX187" fmla="*/ 347663 w 352425"/>
                  <a:gd name="connsiteY187" fmla="*/ 381648 h 428625"/>
                  <a:gd name="connsiteX188" fmla="*/ 340033 w 352425"/>
                  <a:gd name="connsiteY188" fmla="*/ 383886 h 428625"/>
                  <a:gd name="connsiteX189" fmla="*/ 337909 w 352425"/>
                  <a:gd name="connsiteY189" fmla="*/ 383781 h 428625"/>
                  <a:gd name="connsiteX190" fmla="*/ 336823 w 352425"/>
                  <a:gd name="connsiteY190" fmla="*/ 380686 h 428625"/>
                  <a:gd name="connsiteX191" fmla="*/ 339062 w 352425"/>
                  <a:gd name="connsiteY191" fmla="*/ 378619 h 428625"/>
                  <a:gd name="connsiteX192" fmla="*/ 342138 w 352425"/>
                  <a:gd name="connsiteY192" fmla="*/ 376933 h 428625"/>
                  <a:gd name="connsiteX193" fmla="*/ 343738 w 352425"/>
                  <a:gd name="connsiteY193" fmla="*/ 375057 h 428625"/>
                  <a:gd name="connsiteX194" fmla="*/ 344729 w 352425"/>
                  <a:gd name="connsiteY194" fmla="*/ 373237 h 428625"/>
                  <a:gd name="connsiteX195" fmla="*/ 346110 w 352425"/>
                  <a:gd name="connsiteY195" fmla="*/ 371380 h 428625"/>
                  <a:gd name="connsiteX196" fmla="*/ 345662 w 352425"/>
                  <a:gd name="connsiteY196" fmla="*/ 369856 h 428625"/>
                  <a:gd name="connsiteX197" fmla="*/ 341043 w 352425"/>
                  <a:gd name="connsiteY197" fmla="*/ 369037 h 428625"/>
                  <a:gd name="connsiteX198" fmla="*/ 332032 w 352425"/>
                  <a:gd name="connsiteY198" fmla="*/ 375057 h 428625"/>
                  <a:gd name="connsiteX199" fmla="*/ 330680 w 352425"/>
                  <a:gd name="connsiteY199" fmla="*/ 377323 h 428625"/>
                  <a:gd name="connsiteX200" fmla="*/ 328013 w 352425"/>
                  <a:gd name="connsiteY200" fmla="*/ 384210 h 428625"/>
                  <a:gd name="connsiteX201" fmla="*/ 326127 w 352425"/>
                  <a:gd name="connsiteY201" fmla="*/ 386810 h 428625"/>
                  <a:gd name="connsiteX202" fmla="*/ 322593 w 352425"/>
                  <a:gd name="connsiteY202" fmla="*/ 388268 h 428625"/>
                  <a:gd name="connsiteX203" fmla="*/ 318859 w 352425"/>
                  <a:gd name="connsiteY203" fmla="*/ 38849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52425" h="428625">
                    <a:moveTo>
                      <a:pt x="318021" y="388687"/>
                    </a:moveTo>
                    <a:lnTo>
                      <a:pt x="312716" y="384467"/>
                    </a:lnTo>
                    <a:lnTo>
                      <a:pt x="307915" y="382067"/>
                    </a:lnTo>
                    <a:lnTo>
                      <a:pt x="299999" y="380276"/>
                    </a:lnTo>
                    <a:lnTo>
                      <a:pt x="291189" y="380172"/>
                    </a:lnTo>
                    <a:lnTo>
                      <a:pt x="271872" y="382038"/>
                    </a:lnTo>
                    <a:lnTo>
                      <a:pt x="254137" y="381038"/>
                    </a:lnTo>
                    <a:lnTo>
                      <a:pt x="245336" y="381448"/>
                    </a:lnTo>
                    <a:lnTo>
                      <a:pt x="236887" y="383020"/>
                    </a:lnTo>
                    <a:lnTo>
                      <a:pt x="228067" y="386372"/>
                    </a:lnTo>
                    <a:lnTo>
                      <a:pt x="219361" y="391411"/>
                    </a:lnTo>
                    <a:lnTo>
                      <a:pt x="209674" y="400184"/>
                    </a:lnTo>
                    <a:lnTo>
                      <a:pt x="197301" y="415614"/>
                    </a:lnTo>
                    <a:lnTo>
                      <a:pt x="190881" y="420814"/>
                    </a:lnTo>
                    <a:lnTo>
                      <a:pt x="184556" y="423872"/>
                    </a:lnTo>
                    <a:lnTo>
                      <a:pt x="168831" y="424501"/>
                    </a:lnTo>
                    <a:lnTo>
                      <a:pt x="139370" y="412299"/>
                    </a:lnTo>
                    <a:lnTo>
                      <a:pt x="103851" y="404060"/>
                    </a:lnTo>
                    <a:lnTo>
                      <a:pt x="93374" y="400574"/>
                    </a:lnTo>
                    <a:lnTo>
                      <a:pt x="74514" y="391163"/>
                    </a:lnTo>
                    <a:lnTo>
                      <a:pt x="49606" y="375304"/>
                    </a:lnTo>
                    <a:lnTo>
                      <a:pt x="40786" y="368255"/>
                    </a:lnTo>
                    <a:lnTo>
                      <a:pt x="34862" y="361512"/>
                    </a:lnTo>
                    <a:lnTo>
                      <a:pt x="7144" y="317173"/>
                    </a:lnTo>
                    <a:lnTo>
                      <a:pt x="9144" y="298342"/>
                    </a:lnTo>
                    <a:lnTo>
                      <a:pt x="18736" y="284093"/>
                    </a:lnTo>
                    <a:lnTo>
                      <a:pt x="27127" y="275882"/>
                    </a:lnTo>
                    <a:lnTo>
                      <a:pt x="36471" y="268900"/>
                    </a:lnTo>
                    <a:lnTo>
                      <a:pt x="72247" y="249012"/>
                    </a:lnTo>
                    <a:lnTo>
                      <a:pt x="86249" y="238535"/>
                    </a:lnTo>
                    <a:lnTo>
                      <a:pt x="94831" y="229771"/>
                    </a:lnTo>
                    <a:lnTo>
                      <a:pt x="99060" y="222333"/>
                    </a:lnTo>
                    <a:lnTo>
                      <a:pt x="99851" y="216084"/>
                    </a:lnTo>
                    <a:lnTo>
                      <a:pt x="98041" y="210008"/>
                    </a:lnTo>
                    <a:lnTo>
                      <a:pt x="91430" y="198225"/>
                    </a:lnTo>
                    <a:lnTo>
                      <a:pt x="89907" y="191757"/>
                    </a:lnTo>
                    <a:lnTo>
                      <a:pt x="89583" y="183947"/>
                    </a:lnTo>
                    <a:lnTo>
                      <a:pt x="90459" y="174956"/>
                    </a:lnTo>
                    <a:lnTo>
                      <a:pt x="90049" y="167154"/>
                    </a:lnTo>
                    <a:lnTo>
                      <a:pt x="87782" y="159096"/>
                    </a:lnTo>
                    <a:lnTo>
                      <a:pt x="80372" y="143533"/>
                    </a:lnTo>
                    <a:lnTo>
                      <a:pt x="77572" y="135227"/>
                    </a:lnTo>
                    <a:lnTo>
                      <a:pt x="76248" y="125587"/>
                    </a:lnTo>
                    <a:lnTo>
                      <a:pt x="77924" y="69485"/>
                    </a:lnTo>
                    <a:lnTo>
                      <a:pt x="114033" y="78181"/>
                    </a:lnTo>
                    <a:lnTo>
                      <a:pt x="128569" y="78200"/>
                    </a:lnTo>
                    <a:lnTo>
                      <a:pt x="143304" y="76086"/>
                    </a:lnTo>
                    <a:lnTo>
                      <a:pt x="179546" y="62103"/>
                    </a:lnTo>
                    <a:lnTo>
                      <a:pt x="187490" y="56426"/>
                    </a:lnTo>
                    <a:lnTo>
                      <a:pt x="214617" y="24632"/>
                    </a:lnTo>
                    <a:lnTo>
                      <a:pt x="222885" y="18317"/>
                    </a:lnTo>
                    <a:lnTo>
                      <a:pt x="243592" y="13240"/>
                    </a:lnTo>
                    <a:lnTo>
                      <a:pt x="253546" y="7820"/>
                    </a:lnTo>
                    <a:lnTo>
                      <a:pt x="254651" y="7144"/>
                    </a:lnTo>
                    <a:lnTo>
                      <a:pt x="255480" y="10306"/>
                    </a:lnTo>
                    <a:lnTo>
                      <a:pt x="255480" y="22517"/>
                    </a:lnTo>
                    <a:lnTo>
                      <a:pt x="256499" y="31252"/>
                    </a:lnTo>
                    <a:lnTo>
                      <a:pt x="259166" y="40672"/>
                    </a:lnTo>
                    <a:lnTo>
                      <a:pt x="263281" y="48225"/>
                    </a:lnTo>
                    <a:lnTo>
                      <a:pt x="268710" y="51331"/>
                    </a:lnTo>
                    <a:lnTo>
                      <a:pt x="269015" y="53264"/>
                    </a:lnTo>
                    <a:lnTo>
                      <a:pt x="274149" y="57274"/>
                    </a:lnTo>
                    <a:lnTo>
                      <a:pt x="279864" y="60560"/>
                    </a:lnTo>
                    <a:lnTo>
                      <a:pt x="281883" y="60398"/>
                    </a:lnTo>
                    <a:lnTo>
                      <a:pt x="283340" y="64494"/>
                    </a:lnTo>
                    <a:lnTo>
                      <a:pt x="283159" y="67399"/>
                    </a:lnTo>
                    <a:lnTo>
                      <a:pt x="280864" y="69056"/>
                    </a:lnTo>
                    <a:lnTo>
                      <a:pt x="275997" y="69447"/>
                    </a:lnTo>
                    <a:lnTo>
                      <a:pt x="275997" y="72457"/>
                    </a:lnTo>
                    <a:lnTo>
                      <a:pt x="277902" y="74314"/>
                    </a:lnTo>
                    <a:lnTo>
                      <a:pt x="278559" y="75667"/>
                    </a:lnTo>
                    <a:lnTo>
                      <a:pt x="279178" y="81486"/>
                    </a:lnTo>
                    <a:lnTo>
                      <a:pt x="275511" y="77657"/>
                    </a:lnTo>
                    <a:lnTo>
                      <a:pt x="265967" y="60856"/>
                    </a:lnTo>
                    <a:lnTo>
                      <a:pt x="261452" y="49997"/>
                    </a:lnTo>
                    <a:lnTo>
                      <a:pt x="249917" y="36605"/>
                    </a:lnTo>
                    <a:lnTo>
                      <a:pt x="246688" y="29947"/>
                    </a:lnTo>
                    <a:lnTo>
                      <a:pt x="243526" y="29947"/>
                    </a:lnTo>
                    <a:lnTo>
                      <a:pt x="243069" y="37081"/>
                    </a:lnTo>
                    <a:lnTo>
                      <a:pt x="245421" y="40243"/>
                    </a:lnTo>
                    <a:lnTo>
                      <a:pt x="249079" y="42082"/>
                    </a:lnTo>
                    <a:lnTo>
                      <a:pt x="252546" y="45301"/>
                    </a:lnTo>
                    <a:lnTo>
                      <a:pt x="254689" y="50092"/>
                    </a:lnTo>
                    <a:lnTo>
                      <a:pt x="256442" y="58864"/>
                    </a:lnTo>
                    <a:lnTo>
                      <a:pt x="258185" y="63418"/>
                    </a:lnTo>
                    <a:lnTo>
                      <a:pt x="263757" y="68495"/>
                    </a:lnTo>
                    <a:lnTo>
                      <a:pt x="267672" y="70733"/>
                    </a:lnTo>
                    <a:lnTo>
                      <a:pt x="267224" y="73371"/>
                    </a:lnTo>
                    <a:lnTo>
                      <a:pt x="265547" y="75476"/>
                    </a:lnTo>
                    <a:lnTo>
                      <a:pt x="264033" y="75181"/>
                    </a:lnTo>
                    <a:lnTo>
                      <a:pt x="267024" y="79924"/>
                    </a:lnTo>
                    <a:lnTo>
                      <a:pt x="275997" y="90811"/>
                    </a:lnTo>
                    <a:lnTo>
                      <a:pt x="279178" y="90811"/>
                    </a:lnTo>
                    <a:lnTo>
                      <a:pt x="280826" y="88382"/>
                    </a:lnTo>
                    <a:lnTo>
                      <a:pt x="282445" y="87154"/>
                    </a:lnTo>
                    <a:lnTo>
                      <a:pt x="287789" y="84782"/>
                    </a:lnTo>
                    <a:lnTo>
                      <a:pt x="286312" y="89088"/>
                    </a:lnTo>
                    <a:lnTo>
                      <a:pt x="282645" y="94212"/>
                    </a:lnTo>
                    <a:lnTo>
                      <a:pt x="281883" y="98098"/>
                    </a:lnTo>
                    <a:lnTo>
                      <a:pt x="283264" y="103784"/>
                    </a:lnTo>
                    <a:lnTo>
                      <a:pt x="286903" y="107423"/>
                    </a:lnTo>
                    <a:lnTo>
                      <a:pt x="291675" y="108233"/>
                    </a:lnTo>
                    <a:lnTo>
                      <a:pt x="296561" y="105604"/>
                    </a:lnTo>
                    <a:lnTo>
                      <a:pt x="298723" y="110137"/>
                    </a:lnTo>
                    <a:lnTo>
                      <a:pt x="295113" y="116044"/>
                    </a:lnTo>
                    <a:lnTo>
                      <a:pt x="296561" y="120987"/>
                    </a:lnTo>
                    <a:lnTo>
                      <a:pt x="292398" y="129207"/>
                    </a:lnTo>
                    <a:lnTo>
                      <a:pt x="289636" y="132979"/>
                    </a:lnTo>
                    <a:lnTo>
                      <a:pt x="284836" y="136055"/>
                    </a:lnTo>
                    <a:lnTo>
                      <a:pt x="281312" y="131340"/>
                    </a:lnTo>
                    <a:lnTo>
                      <a:pt x="272025" y="129502"/>
                    </a:lnTo>
                    <a:lnTo>
                      <a:pt x="270177" y="125330"/>
                    </a:lnTo>
                    <a:lnTo>
                      <a:pt x="272263" y="122311"/>
                    </a:lnTo>
                    <a:lnTo>
                      <a:pt x="276768" y="120405"/>
                    </a:lnTo>
                    <a:lnTo>
                      <a:pt x="280892" y="117672"/>
                    </a:lnTo>
                    <a:lnTo>
                      <a:pt x="281883" y="111957"/>
                    </a:lnTo>
                    <a:lnTo>
                      <a:pt x="279283" y="108947"/>
                    </a:lnTo>
                    <a:lnTo>
                      <a:pt x="265576" y="99613"/>
                    </a:lnTo>
                    <a:lnTo>
                      <a:pt x="261452" y="99889"/>
                    </a:lnTo>
                    <a:lnTo>
                      <a:pt x="258118" y="101441"/>
                    </a:lnTo>
                    <a:lnTo>
                      <a:pt x="255280" y="105166"/>
                    </a:lnTo>
                    <a:lnTo>
                      <a:pt x="252546" y="111957"/>
                    </a:lnTo>
                    <a:lnTo>
                      <a:pt x="254861" y="115557"/>
                    </a:lnTo>
                    <a:lnTo>
                      <a:pt x="253803" y="119015"/>
                    </a:lnTo>
                    <a:lnTo>
                      <a:pt x="253594" y="122682"/>
                    </a:lnTo>
                    <a:lnTo>
                      <a:pt x="258185" y="127035"/>
                    </a:lnTo>
                    <a:lnTo>
                      <a:pt x="254861" y="130207"/>
                    </a:lnTo>
                    <a:lnTo>
                      <a:pt x="253384" y="134607"/>
                    </a:lnTo>
                    <a:lnTo>
                      <a:pt x="252546" y="142084"/>
                    </a:lnTo>
                    <a:lnTo>
                      <a:pt x="259918" y="145799"/>
                    </a:lnTo>
                    <a:lnTo>
                      <a:pt x="267224" y="155924"/>
                    </a:lnTo>
                    <a:lnTo>
                      <a:pt x="273101" y="159915"/>
                    </a:lnTo>
                    <a:lnTo>
                      <a:pt x="277825" y="155334"/>
                    </a:lnTo>
                    <a:lnTo>
                      <a:pt x="281378" y="154638"/>
                    </a:lnTo>
                    <a:lnTo>
                      <a:pt x="284836" y="159915"/>
                    </a:lnTo>
                    <a:lnTo>
                      <a:pt x="285464" y="164897"/>
                    </a:lnTo>
                    <a:lnTo>
                      <a:pt x="284112" y="168240"/>
                    </a:lnTo>
                    <a:lnTo>
                      <a:pt x="280826" y="169840"/>
                    </a:lnTo>
                    <a:lnTo>
                      <a:pt x="275997" y="169507"/>
                    </a:lnTo>
                    <a:lnTo>
                      <a:pt x="275997" y="172212"/>
                    </a:lnTo>
                    <a:lnTo>
                      <a:pt x="278140" y="174193"/>
                    </a:lnTo>
                    <a:lnTo>
                      <a:pt x="279207" y="176727"/>
                    </a:lnTo>
                    <a:lnTo>
                      <a:pt x="279559" y="179984"/>
                    </a:lnTo>
                    <a:lnTo>
                      <a:pt x="279178" y="184271"/>
                    </a:lnTo>
                    <a:lnTo>
                      <a:pt x="277092" y="182689"/>
                    </a:lnTo>
                    <a:lnTo>
                      <a:pt x="272263" y="180166"/>
                    </a:lnTo>
                    <a:lnTo>
                      <a:pt x="270177" y="178508"/>
                    </a:lnTo>
                    <a:lnTo>
                      <a:pt x="268176" y="182385"/>
                    </a:lnTo>
                    <a:lnTo>
                      <a:pt x="267224" y="182661"/>
                    </a:lnTo>
                    <a:lnTo>
                      <a:pt x="264033" y="184271"/>
                    </a:lnTo>
                    <a:lnTo>
                      <a:pt x="269920" y="199416"/>
                    </a:lnTo>
                    <a:lnTo>
                      <a:pt x="273720" y="205721"/>
                    </a:lnTo>
                    <a:lnTo>
                      <a:pt x="279178" y="211664"/>
                    </a:lnTo>
                    <a:lnTo>
                      <a:pt x="278559" y="197863"/>
                    </a:lnTo>
                    <a:lnTo>
                      <a:pt x="280054" y="192529"/>
                    </a:lnTo>
                    <a:lnTo>
                      <a:pt x="284836" y="190310"/>
                    </a:lnTo>
                    <a:lnTo>
                      <a:pt x="284836" y="187566"/>
                    </a:lnTo>
                    <a:lnTo>
                      <a:pt x="282950" y="184175"/>
                    </a:lnTo>
                    <a:lnTo>
                      <a:pt x="283264" y="181804"/>
                    </a:lnTo>
                    <a:lnTo>
                      <a:pt x="285083" y="181528"/>
                    </a:lnTo>
                    <a:lnTo>
                      <a:pt x="287789" y="184271"/>
                    </a:lnTo>
                    <a:lnTo>
                      <a:pt x="289465" y="188109"/>
                    </a:lnTo>
                    <a:lnTo>
                      <a:pt x="290303" y="192224"/>
                    </a:lnTo>
                    <a:lnTo>
                      <a:pt x="290713" y="201282"/>
                    </a:lnTo>
                    <a:lnTo>
                      <a:pt x="289789" y="204635"/>
                    </a:lnTo>
                    <a:lnTo>
                      <a:pt x="284836" y="214684"/>
                    </a:lnTo>
                    <a:lnTo>
                      <a:pt x="284950" y="219103"/>
                    </a:lnTo>
                    <a:lnTo>
                      <a:pt x="287789" y="228229"/>
                    </a:lnTo>
                    <a:lnTo>
                      <a:pt x="286731" y="235401"/>
                    </a:lnTo>
                    <a:lnTo>
                      <a:pt x="284664" y="242164"/>
                    </a:lnTo>
                    <a:lnTo>
                      <a:pt x="283474" y="249107"/>
                    </a:lnTo>
                    <a:lnTo>
                      <a:pt x="284836" y="256861"/>
                    </a:lnTo>
                    <a:lnTo>
                      <a:pt x="288370" y="262852"/>
                    </a:lnTo>
                    <a:lnTo>
                      <a:pt x="292570" y="268396"/>
                    </a:lnTo>
                    <a:lnTo>
                      <a:pt x="295151" y="274273"/>
                    </a:lnTo>
                    <a:lnTo>
                      <a:pt x="293875" y="278206"/>
                    </a:lnTo>
                    <a:lnTo>
                      <a:pt x="299361" y="281759"/>
                    </a:lnTo>
                    <a:lnTo>
                      <a:pt x="302914" y="285426"/>
                    </a:lnTo>
                    <a:lnTo>
                      <a:pt x="311801" y="301504"/>
                    </a:lnTo>
                    <a:lnTo>
                      <a:pt x="323183" y="314316"/>
                    </a:lnTo>
                    <a:lnTo>
                      <a:pt x="331651" y="327965"/>
                    </a:lnTo>
                    <a:lnTo>
                      <a:pt x="349653" y="348996"/>
                    </a:lnTo>
                    <a:lnTo>
                      <a:pt x="352558" y="353720"/>
                    </a:lnTo>
                    <a:lnTo>
                      <a:pt x="353521" y="360607"/>
                    </a:lnTo>
                    <a:lnTo>
                      <a:pt x="353111" y="368846"/>
                    </a:lnTo>
                    <a:lnTo>
                      <a:pt x="351635" y="376285"/>
                    </a:lnTo>
                    <a:lnTo>
                      <a:pt x="349615" y="380800"/>
                    </a:lnTo>
                    <a:lnTo>
                      <a:pt x="347663" y="381648"/>
                    </a:lnTo>
                    <a:lnTo>
                      <a:pt x="340033" y="383886"/>
                    </a:lnTo>
                    <a:lnTo>
                      <a:pt x="337909" y="383781"/>
                    </a:lnTo>
                    <a:lnTo>
                      <a:pt x="336823" y="380686"/>
                    </a:lnTo>
                    <a:lnTo>
                      <a:pt x="339062" y="378619"/>
                    </a:lnTo>
                    <a:lnTo>
                      <a:pt x="342138" y="376933"/>
                    </a:lnTo>
                    <a:lnTo>
                      <a:pt x="343738" y="375057"/>
                    </a:lnTo>
                    <a:lnTo>
                      <a:pt x="344729" y="373237"/>
                    </a:lnTo>
                    <a:lnTo>
                      <a:pt x="346110" y="371380"/>
                    </a:lnTo>
                    <a:lnTo>
                      <a:pt x="345662" y="369856"/>
                    </a:lnTo>
                    <a:lnTo>
                      <a:pt x="341043" y="369037"/>
                    </a:lnTo>
                    <a:lnTo>
                      <a:pt x="332032" y="375057"/>
                    </a:lnTo>
                    <a:lnTo>
                      <a:pt x="330680" y="377323"/>
                    </a:lnTo>
                    <a:lnTo>
                      <a:pt x="328013" y="384210"/>
                    </a:lnTo>
                    <a:lnTo>
                      <a:pt x="326127" y="386810"/>
                    </a:lnTo>
                    <a:lnTo>
                      <a:pt x="322593" y="388268"/>
                    </a:lnTo>
                    <a:lnTo>
                      <a:pt x="318859" y="388496"/>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8" name="Freeform: Shape 47">
                <a:extLst>
                  <a:ext uri="{FF2B5EF4-FFF2-40B4-BE49-F238E27FC236}">
                    <a16:creationId xmlns="" xmlns:a16="http://schemas.microsoft.com/office/drawing/2014/main" id="{3AA5EC2A-BE4C-41D4-82E3-020D5DDA6424}"/>
                  </a:ext>
                </a:extLst>
              </p:cNvPr>
              <p:cNvSpPr/>
              <p:nvPr/>
            </p:nvSpPr>
            <p:spPr>
              <a:xfrm>
                <a:off x="6320575" y="6963861"/>
                <a:ext cx="285750" cy="304800"/>
              </a:xfrm>
              <a:custGeom>
                <a:avLst/>
                <a:gdLst>
                  <a:gd name="connsiteX0" fmla="*/ 138655 w 285750"/>
                  <a:gd name="connsiteY0" fmla="*/ 110804 h 304800"/>
                  <a:gd name="connsiteX1" fmla="*/ 146885 w 285750"/>
                  <a:gd name="connsiteY1" fmla="*/ 109823 h 304800"/>
                  <a:gd name="connsiteX2" fmla="*/ 151504 w 285750"/>
                  <a:gd name="connsiteY2" fmla="*/ 107061 h 304800"/>
                  <a:gd name="connsiteX3" fmla="*/ 154171 w 285750"/>
                  <a:gd name="connsiteY3" fmla="*/ 102965 h 304800"/>
                  <a:gd name="connsiteX4" fmla="*/ 155095 w 285750"/>
                  <a:gd name="connsiteY4" fmla="*/ 97745 h 304800"/>
                  <a:gd name="connsiteX5" fmla="*/ 156400 w 285750"/>
                  <a:gd name="connsiteY5" fmla="*/ 93316 h 304800"/>
                  <a:gd name="connsiteX6" fmla="*/ 159515 w 285750"/>
                  <a:gd name="connsiteY6" fmla="*/ 91507 h 304800"/>
                  <a:gd name="connsiteX7" fmla="*/ 163716 w 285750"/>
                  <a:gd name="connsiteY7" fmla="*/ 92440 h 304800"/>
                  <a:gd name="connsiteX8" fmla="*/ 170231 w 285750"/>
                  <a:gd name="connsiteY8" fmla="*/ 98127 h 304800"/>
                  <a:gd name="connsiteX9" fmla="*/ 172040 w 285750"/>
                  <a:gd name="connsiteY9" fmla="*/ 101803 h 304800"/>
                  <a:gd name="connsiteX10" fmla="*/ 171698 w 285750"/>
                  <a:gd name="connsiteY10" fmla="*/ 104984 h 304800"/>
                  <a:gd name="connsiteX11" fmla="*/ 167516 w 285750"/>
                  <a:gd name="connsiteY11" fmla="*/ 110042 h 304800"/>
                  <a:gd name="connsiteX12" fmla="*/ 166697 w 285750"/>
                  <a:gd name="connsiteY12" fmla="*/ 113023 h 304800"/>
                  <a:gd name="connsiteX13" fmla="*/ 168964 w 285750"/>
                  <a:gd name="connsiteY13" fmla="*/ 115119 h 304800"/>
                  <a:gd name="connsiteX14" fmla="*/ 173755 w 285750"/>
                  <a:gd name="connsiteY14" fmla="*/ 115862 h 304800"/>
                  <a:gd name="connsiteX15" fmla="*/ 184109 w 285750"/>
                  <a:gd name="connsiteY15" fmla="*/ 112814 h 304800"/>
                  <a:gd name="connsiteX16" fmla="*/ 189052 w 285750"/>
                  <a:gd name="connsiteY16" fmla="*/ 108975 h 304800"/>
                  <a:gd name="connsiteX17" fmla="*/ 192491 w 285750"/>
                  <a:gd name="connsiteY17" fmla="*/ 105251 h 304800"/>
                  <a:gd name="connsiteX18" fmla="*/ 194500 w 285750"/>
                  <a:gd name="connsiteY18" fmla="*/ 102651 h 304800"/>
                  <a:gd name="connsiteX19" fmla="*/ 200349 w 285750"/>
                  <a:gd name="connsiteY19" fmla="*/ 102679 h 304800"/>
                  <a:gd name="connsiteX20" fmla="*/ 209245 w 285750"/>
                  <a:gd name="connsiteY20" fmla="*/ 105146 h 304800"/>
                  <a:gd name="connsiteX21" fmla="*/ 240468 w 285750"/>
                  <a:gd name="connsiteY21" fmla="*/ 118243 h 304800"/>
                  <a:gd name="connsiteX22" fmla="*/ 261195 w 285750"/>
                  <a:gd name="connsiteY22" fmla="*/ 124673 h 304800"/>
                  <a:gd name="connsiteX23" fmla="*/ 274863 w 285750"/>
                  <a:gd name="connsiteY23" fmla="*/ 125320 h 304800"/>
                  <a:gd name="connsiteX24" fmla="*/ 261595 w 285750"/>
                  <a:gd name="connsiteY24" fmla="*/ 155486 h 304800"/>
                  <a:gd name="connsiteX25" fmla="*/ 260413 w 285750"/>
                  <a:gd name="connsiteY25" fmla="*/ 162610 h 304800"/>
                  <a:gd name="connsiteX26" fmla="*/ 262214 w 285750"/>
                  <a:gd name="connsiteY26" fmla="*/ 167087 h 304800"/>
                  <a:gd name="connsiteX27" fmla="*/ 266014 w 285750"/>
                  <a:gd name="connsiteY27" fmla="*/ 169773 h 304800"/>
                  <a:gd name="connsiteX28" fmla="*/ 270195 w 285750"/>
                  <a:gd name="connsiteY28" fmla="*/ 174774 h 304800"/>
                  <a:gd name="connsiteX29" fmla="*/ 274548 w 285750"/>
                  <a:gd name="connsiteY29" fmla="*/ 182489 h 304800"/>
                  <a:gd name="connsiteX30" fmla="*/ 279092 w 285750"/>
                  <a:gd name="connsiteY30" fmla="*/ 195910 h 304800"/>
                  <a:gd name="connsiteX31" fmla="*/ 279616 w 285750"/>
                  <a:gd name="connsiteY31" fmla="*/ 202568 h 304800"/>
                  <a:gd name="connsiteX32" fmla="*/ 278206 w 285750"/>
                  <a:gd name="connsiteY32" fmla="*/ 207864 h 304800"/>
                  <a:gd name="connsiteX33" fmla="*/ 270548 w 285750"/>
                  <a:gd name="connsiteY33" fmla="*/ 221475 h 304800"/>
                  <a:gd name="connsiteX34" fmla="*/ 252365 w 285750"/>
                  <a:gd name="connsiteY34" fmla="*/ 236582 h 304800"/>
                  <a:gd name="connsiteX35" fmla="*/ 247945 w 285750"/>
                  <a:gd name="connsiteY35" fmla="*/ 238125 h 304800"/>
                  <a:gd name="connsiteX36" fmla="*/ 242954 w 285750"/>
                  <a:gd name="connsiteY36" fmla="*/ 238430 h 304800"/>
                  <a:gd name="connsiteX37" fmla="*/ 237687 w 285750"/>
                  <a:gd name="connsiteY37" fmla="*/ 237544 h 304800"/>
                  <a:gd name="connsiteX38" fmla="*/ 232229 w 285750"/>
                  <a:gd name="connsiteY38" fmla="*/ 234858 h 304800"/>
                  <a:gd name="connsiteX39" fmla="*/ 227676 w 285750"/>
                  <a:gd name="connsiteY39" fmla="*/ 231419 h 304800"/>
                  <a:gd name="connsiteX40" fmla="*/ 223818 w 285750"/>
                  <a:gd name="connsiteY40" fmla="*/ 227762 h 304800"/>
                  <a:gd name="connsiteX41" fmla="*/ 220151 w 285750"/>
                  <a:gd name="connsiteY41" fmla="*/ 225819 h 304800"/>
                  <a:gd name="connsiteX42" fmla="*/ 215827 w 285750"/>
                  <a:gd name="connsiteY42" fmla="*/ 225180 h 304800"/>
                  <a:gd name="connsiteX43" fmla="*/ 210236 w 285750"/>
                  <a:gd name="connsiteY43" fmla="*/ 226600 h 304800"/>
                  <a:gd name="connsiteX44" fmla="*/ 204435 w 285750"/>
                  <a:gd name="connsiteY44" fmla="*/ 229457 h 304800"/>
                  <a:gd name="connsiteX45" fmla="*/ 198720 w 285750"/>
                  <a:gd name="connsiteY45" fmla="*/ 234325 h 304800"/>
                  <a:gd name="connsiteX46" fmla="*/ 197225 w 285750"/>
                  <a:gd name="connsiteY46" fmla="*/ 238163 h 304800"/>
                  <a:gd name="connsiteX47" fmla="*/ 197758 w 285750"/>
                  <a:gd name="connsiteY47" fmla="*/ 242088 h 304800"/>
                  <a:gd name="connsiteX48" fmla="*/ 198720 w 285750"/>
                  <a:gd name="connsiteY48" fmla="*/ 246173 h 304800"/>
                  <a:gd name="connsiteX49" fmla="*/ 198329 w 285750"/>
                  <a:gd name="connsiteY49" fmla="*/ 254403 h 304800"/>
                  <a:gd name="connsiteX50" fmla="*/ 198720 w 285750"/>
                  <a:gd name="connsiteY50" fmla="*/ 257937 h 304800"/>
                  <a:gd name="connsiteX51" fmla="*/ 200349 w 285750"/>
                  <a:gd name="connsiteY51" fmla="*/ 261718 h 304800"/>
                  <a:gd name="connsiteX52" fmla="*/ 202968 w 285750"/>
                  <a:gd name="connsiteY52" fmla="*/ 266357 h 304800"/>
                  <a:gd name="connsiteX53" fmla="*/ 206673 w 285750"/>
                  <a:gd name="connsiteY53" fmla="*/ 271415 h 304800"/>
                  <a:gd name="connsiteX54" fmla="*/ 211350 w 285750"/>
                  <a:gd name="connsiteY54" fmla="*/ 276310 h 304800"/>
                  <a:gd name="connsiteX55" fmla="*/ 215351 w 285750"/>
                  <a:gd name="connsiteY55" fmla="*/ 281464 h 304800"/>
                  <a:gd name="connsiteX56" fmla="*/ 217951 w 285750"/>
                  <a:gd name="connsiteY56" fmla="*/ 285645 h 304800"/>
                  <a:gd name="connsiteX57" fmla="*/ 219561 w 285750"/>
                  <a:gd name="connsiteY57" fmla="*/ 298561 h 304800"/>
                  <a:gd name="connsiteX58" fmla="*/ 203835 w 285750"/>
                  <a:gd name="connsiteY58" fmla="*/ 295618 h 304800"/>
                  <a:gd name="connsiteX59" fmla="*/ 198720 w 285750"/>
                  <a:gd name="connsiteY59" fmla="*/ 296875 h 304800"/>
                  <a:gd name="connsiteX60" fmla="*/ 182585 w 285750"/>
                  <a:gd name="connsiteY60" fmla="*/ 302666 h 304800"/>
                  <a:gd name="connsiteX61" fmla="*/ 176003 w 285750"/>
                  <a:gd name="connsiteY61" fmla="*/ 304333 h 304800"/>
                  <a:gd name="connsiteX62" fmla="*/ 170516 w 285750"/>
                  <a:gd name="connsiteY62" fmla="*/ 304009 h 304800"/>
                  <a:gd name="connsiteX63" fmla="*/ 166440 w 285750"/>
                  <a:gd name="connsiteY63" fmla="*/ 301552 h 304800"/>
                  <a:gd name="connsiteX64" fmla="*/ 160829 w 285750"/>
                  <a:gd name="connsiteY64" fmla="*/ 292694 h 304800"/>
                  <a:gd name="connsiteX65" fmla="*/ 149838 w 285750"/>
                  <a:gd name="connsiteY65" fmla="*/ 278435 h 304800"/>
                  <a:gd name="connsiteX66" fmla="*/ 141313 w 285750"/>
                  <a:gd name="connsiteY66" fmla="*/ 264261 h 304800"/>
                  <a:gd name="connsiteX67" fmla="*/ 126377 w 285750"/>
                  <a:gd name="connsiteY67" fmla="*/ 244993 h 304800"/>
                  <a:gd name="connsiteX68" fmla="*/ 125854 w 285750"/>
                  <a:gd name="connsiteY68" fmla="*/ 241402 h 304800"/>
                  <a:gd name="connsiteX69" fmla="*/ 125920 w 285750"/>
                  <a:gd name="connsiteY69" fmla="*/ 238239 h 304800"/>
                  <a:gd name="connsiteX70" fmla="*/ 125111 w 285750"/>
                  <a:gd name="connsiteY70" fmla="*/ 235915 h 304800"/>
                  <a:gd name="connsiteX71" fmla="*/ 122977 w 285750"/>
                  <a:gd name="connsiteY71" fmla="*/ 234486 h 304800"/>
                  <a:gd name="connsiteX72" fmla="*/ 114738 w 285750"/>
                  <a:gd name="connsiteY72" fmla="*/ 234696 h 304800"/>
                  <a:gd name="connsiteX73" fmla="*/ 111061 w 285750"/>
                  <a:gd name="connsiteY73" fmla="*/ 232972 h 304800"/>
                  <a:gd name="connsiteX74" fmla="*/ 107071 w 285750"/>
                  <a:gd name="connsiteY74" fmla="*/ 227866 h 304800"/>
                  <a:gd name="connsiteX75" fmla="*/ 88668 w 285750"/>
                  <a:gd name="connsiteY75" fmla="*/ 196691 h 304800"/>
                  <a:gd name="connsiteX76" fmla="*/ 84867 w 285750"/>
                  <a:gd name="connsiteY76" fmla="*/ 192348 h 304800"/>
                  <a:gd name="connsiteX77" fmla="*/ 81143 w 285750"/>
                  <a:gd name="connsiteY77" fmla="*/ 190033 h 304800"/>
                  <a:gd name="connsiteX78" fmla="*/ 74523 w 285750"/>
                  <a:gd name="connsiteY78" fmla="*/ 189614 h 304800"/>
                  <a:gd name="connsiteX79" fmla="*/ 69332 w 285750"/>
                  <a:gd name="connsiteY79" fmla="*/ 189938 h 304800"/>
                  <a:gd name="connsiteX80" fmla="*/ 45015 w 285750"/>
                  <a:gd name="connsiteY80" fmla="*/ 195139 h 304800"/>
                  <a:gd name="connsiteX81" fmla="*/ 41472 w 285750"/>
                  <a:gd name="connsiteY81" fmla="*/ 181032 h 304800"/>
                  <a:gd name="connsiteX82" fmla="*/ 35804 w 285750"/>
                  <a:gd name="connsiteY82" fmla="*/ 174279 h 304800"/>
                  <a:gd name="connsiteX83" fmla="*/ 28680 w 285750"/>
                  <a:gd name="connsiteY83" fmla="*/ 168973 h 304800"/>
                  <a:gd name="connsiteX84" fmla="*/ 25936 w 285750"/>
                  <a:gd name="connsiteY84" fmla="*/ 166392 h 304800"/>
                  <a:gd name="connsiteX85" fmla="*/ 24269 w 285750"/>
                  <a:gd name="connsiteY85" fmla="*/ 163563 h 304800"/>
                  <a:gd name="connsiteX86" fmla="*/ 23212 w 285750"/>
                  <a:gd name="connsiteY86" fmla="*/ 160239 h 304800"/>
                  <a:gd name="connsiteX87" fmla="*/ 22469 w 285750"/>
                  <a:gd name="connsiteY87" fmla="*/ 156391 h 304800"/>
                  <a:gd name="connsiteX88" fmla="*/ 20945 w 285750"/>
                  <a:gd name="connsiteY88" fmla="*/ 152533 h 304800"/>
                  <a:gd name="connsiteX89" fmla="*/ 19212 w 285750"/>
                  <a:gd name="connsiteY89" fmla="*/ 149285 h 304800"/>
                  <a:gd name="connsiteX90" fmla="*/ 16754 w 285750"/>
                  <a:gd name="connsiteY90" fmla="*/ 145799 h 304800"/>
                  <a:gd name="connsiteX91" fmla="*/ 11801 w 285750"/>
                  <a:gd name="connsiteY91" fmla="*/ 136588 h 304800"/>
                  <a:gd name="connsiteX92" fmla="*/ 9410 w 285750"/>
                  <a:gd name="connsiteY92" fmla="*/ 130092 h 304800"/>
                  <a:gd name="connsiteX93" fmla="*/ 7820 w 285750"/>
                  <a:gd name="connsiteY93" fmla="*/ 122891 h 304800"/>
                  <a:gd name="connsiteX94" fmla="*/ 7144 w 285750"/>
                  <a:gd name="connsiteY94" fmla="*/ 115928 h 304800"/>
                  <a:gd name="connsiteX95" fmla="*/ 7934 w 285750"/>
                  <a:gd name="connsiteY95" fmla="*/ 98698 h 304800"/>
                  <a:gd name="connsiteX96" fmla="*/ 9496 w 285750"/>
                  <a:gd name="connsiteY96" fmla="*/ 90211 h 304800"/>
                  <a:gd name="connsiteX97" fmla="*/ 12068 w 285750"/>
                  <a:gd name="connsiteY97" fmla="*/ 82477 h 304800"/>
                  <a:gd name="connsiteX98" fmla="*/ 23212 w 285750"/>
                  <a:gd name="connsiteY98" fmla="*/ 58035 h 304800"/>
                  <a:gd name="connsiteX99" fmla="*/ 26679 w 285750"/>
                  <a:gd name="connsiteY99" fmla="*/ 52940 h 304800"/>
                  <a:gd name="connsiteX100" fmla="*/ 33471 w 285750"/>
                  <a:gd name="connsiteY100" fmla="*/ 46244 h 304800"/>
                  <a:gd name="connsiteX101" fmla="*/ 37462 w 285750"/>
                  <a:gd name="connsiteY101" fmla="*/ 42948 h 304800"/>
                  <a:gd name="connsiteX102" fmla="*/ 45539 w 285750"/>
                  <a:gd name="connsiteY102" fmla="*/ 33451 h 304800"/>
                  <a:gd name="connsiteX103" fmla="*/ 59922 w 285750"/>
                  <a:gd name="connsiteY103" fmla="*/ 7144 h 304800"/>
                  <a:gd name="connsiteX104" fmla="*/ 67132 w 285750"/>
                  <a:gd name="connsiteY104" fmla="*/ 13478 h 304800"/>
                  <a:gd name="connsiteX105" fmla="*/ 73257 w 285750"/>
                  <a:gd name="connsiteY105" fmla="*/ 17888 h 304800"/>
                  <a:gd name="connsiteX106" fmla="*/ 77981 w 285750"/>
                  <a:gd name="connsiteY106" fmla="*/ 22507 h 304800"/>
                  <a:gd name="connsiteX107" fmla="*/ 81410 w 285750"/>
                  <a:gd name="connsiteY107" fmla="*/ 26765 h 304800"/>
                  <a:gd name="connsiteX108" fmla="*/ 82877 w 285750"/>
                  <a:gd name="connsiteY108" fmla="*/ 30270 h 304800"/>
                  <a:gd name="connsiteX109" fmla="*/ 83820 w 285750"/>
                  <a:gd name="connsiteY109" fmla="*/ 35233 h 304800"/>
                  <a:gd name="connsiteX110" fmla="*/ 84315 w 285750"/>
                  <a:gd name="connsiteY110" fmla="*/ 36919 h 304800"/>
                  <a:gd name="connsiteX111" fmla="*/ 85849 w 285750"/>
                  <a:gd name="connsiteY111" fmla="*/ 38481 h 304800"/>
                  <a:gd name="connsiteX112" fmla="*/ 88268 w 285750"/>
                  <a:gd name="connsiteY112" fmla="*/ 39519 h 304800"/>
                  <a:gd name="connsiteX113" fmla="*/ 93669 w 285750"/>
                  <a:gd name="connsiteY113" fmla="*/ 40462 h 304800"/>
                  <a:gd name="connsiteX114" fmla="*/ 99708 w 285750"/>
                  <a:gd name="connsiteY114" fmla="*/ 42243 h 304800"/>
                  <a:gd name="connsiteX115" fmla="*/ 106270 w 285750"/>
                  <a:gd name="connsiteY115" fmla="*/ 45253 h 304800"/>
                  <a:gd name="connsiteX116" fmla="*/ 118710 w 285750"/>
                  <a:gd name="connsiteY116" fmla="*/ 52768 h 304800"/>
                  <a:gd name="connsiteX117" fmla="*/ 123587 w 285750"/>
                  <a:gd name="connsiteY117" fmla="*/ 56788 h 304800"/>
                  <a:gd name="connsiteX118" fmla="*/ 126377 w 285750"/>
                  <a:gd name="connsiteY118" fmla="*/ 60588 h 304800"/>
                  <a:gd name="connsiteX119" fmla="*/ 126654 w 285750"/>
                  <a:gd name="connsiteY119" fmla="*/ 63684 h 304800"/>
                  <a:gd name="connsiteX120" fmla="*/ 125977 w 285750"/>
                  <a:gd name="connsiteY120" fmla="*/ 72485 h 304800"/>
                  <a:gd name="connsiteX121" fmla="*/ 124511 w 285750"/>
                  <a:gd name="connsiteY121" fmla="*/ 79638 h 304800"/>
                  <a:gd name="connsiteX122" fmla="*/ 124158 w 285750"/>
                  <a:gd name="connsiteY122" fmla="*/ 83429 h 304800"/>
                  <a:gd name="connsiteX123" fmla="*/ 124644 w 285750"/>
                  <a:gd name="connsiteY123" fmla="*/ 87592 h 304800"/>
                  <a:gd name="connsiteX124" fmla="*/ 126035 w 285750"/>
                  <a:gd name="connsiteY124" fmla="*/ 91335 h 304800"/>
                  <a:gd name="connsiteX125" fmla="*/ 130597 w 285750"/>
                  <a:gd name="connsiteY125" fmla="*/ 96964 h 304800"/>
                  <a:gd name="connsiteX126" fmla="*/ 132054 w 285750"/>
                  <a:gd name="connsiteY126" fmla="*/ 100060 h 304800"/>
                  <a:gd name="connsiteX127" fmla="*/ 132445 w 285750"/>
                  <a:gd name="connsiteY127" fmla="*/ 106709 h 304800"/>
                  <a:gd name="connsiteX128" fmla="*/ 134645 w 285750"/>
                  <a:gd name="connsiteY128" fmla="*/ 1095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5750" h="304800">
                    <a:moveTo>
                      <a:pt x="138655" y="110804"/>
                    </a:moveTo>
                    <a:lnTo>
                      <a:pt x="146885" y="109823"/>
                    </a:lnTo>
                    <a:lnTo>
                      <a:pt x="151504" y="107061"/>
                    </a:lnTo>
                    <a:lnTo>
                      <a:pt x="154171" y="102965"/>
                    </a:lnTo>
                    <a:lnTo>
                      <a:pt x="155095" y="97745"/>
                    </a:lnTo>
                    <a:lnTo>
                      <a:pt x="156400" y="93316"/>
                    </a:lnTo>
                    <a:lnTo>
                      <a:pt x="159515" y="91507"/>
                    </a:lnTo>
                    <a:lnTo>
                      <a:pt x="163716" y="92440"/>
                    </a:lnTo>
                    <a:lnTo>
                      <a:pt x="170231" y="98127"/>
                    </a:lnTo>
                    <a:lnTo>
                      <a:pt x="172040" y="101803"/>
                    </a:lnTo>
                    <a:lnTo>
                      <a:pt x="171698" y="104984"/>
                    </a:lnTo>
                    <a:lnTo>
                      <a:pt x="167516" y="110042"/>
                    </a:lnTo>
                    <a:lnTo>
                      <a:pt x="166697" y="113023"/>
                    </a:lnTo>
                    <a:lnTo>
                      <a:pt x="168964" y="115119"/>
                    </a:lnTo>
                    <a:lnTo>
                      <a:pt x="173755" y="115862"/>
                    </a:lnTo>
                    <a:lnTo>
                      <a:pt x="184109" y="112814"/>
                    </a:lnTo>
                    <a:lnTo>
                      <a:pt x="189052" y="108975"/>
                    </a:lnTo>
                    <a:lnTo>
                      <a:pt x="192491" y="105251"/>
                    </a:lnTo>
                    <a:lnTo>
                      <a:pt x="194500" y="102651"/>
                    </a:lnTo>
                    <a:lnTo>
                      <a:pt x="200349" y="102679"/>
                    </a:lnTo>
                    <a:lnTo>
                      <a:pt x="209245" y="105146"/>
                    </a:lnTo>
                    <a:lnTo>
                      <a:pt x="240468" y="118243"/>
                    </a:lnTo>
                    <a:lnTo>
                      <a:pt x="261195" y="124673"/>
                    </a:lnTo>
                    <a:lnTo>
                      <a:pt x="274863" y="125320"/>
                    </a:lnTo>
                    <a:lnTo>
                      <a:pt x="261595" y="155486"/>
                    </a:lnTo>
                    <a:lnTo>
                      <a:pt x="260413" y="162610"/>
                    </a:lnTo>
                    <a:lnTo>
                      <a:pt x="262214" y="167087"/>
                    </a:lnTo>
                    <a:lnTo>
                      <a:pt x="266014" y="169773"/>
                    </a:lnTo>
                    <a:lnTo>
                      <a:pt x="270195" y="174774"/>
                    </a:lnTo>
                    <a:lnTo>
                      <a:pt x="274548" y="182489"/>
                    </a:lnTo>
                    <a:lnTo>
                      <a:pt x="279092" y="195910"/>
                    </a:lnTo>
                    <a:lnTo>
                      <a:pt x="279616" y="202568"/>
                    </a:lnTo>
                    <a:lnTo>
                      <a:pt x="278206" y="207864"/>
                    </a:lnTo>
                    <a:lnTo>
                      <a:pt x="270548" y="221475"/>
                    </a:lnTo>
                    <a:lnTo>
                      <a:pt x="252365" y="236582"/>
                    </a:lnTo>
                    <a:lnTo>
                      <a:pt x="247945" y="238125"/>
                    </a:lnTo>
                    <a:lnTo>
                      <a:pt x="242954" y="238430"/>
                    </a:lnTo>
                    <a:lnTo>
                      <a:pt x="237687" y="237544"/>
                    </a:lnTo>
                    <a:lnTo>
                      <a:pt x="232229" y="234858"/>
                    </a:lnTo>
                    <a:lnTo>
                      <a:pt x="227676" y="231419"/>
                    </a:lnTo>
                    <a:lnTo>
                      <a:pt x="223818" y="227762"/>
                    </a:lnTo>
                    <a:lnTo>
                      <a:pt x="220151" y="225819"/>
                    </a:lnTo>
                    <a:lnTo>
                      <a:pt x="215827" y="225180"/>
                    </a:lnTo>
                    <a:lnTo>
                      <a:pt x="210236" y="226600"/>
                    </a:lnTo>
                    <a:lnTo>
                      <a:pt x="204435" y="229457"/>
                    </a:lnTo>
                    <a:lnTo>
                      <a:pt x="198720" y="234325"/>
                    </a:lnTo>
                    <a:lnTo>
                      <a:pt x="197225" y="238163"/>
                    </a:lnTo>
                    <a:lnTo>
                      <a:pt x="197758" y="242088"/>
                    </a:lnTo>
                    <a:lnTo>
                      <a:pt x="198720" y="246173"/>
                    </a:lnTo>
                    <a:lnTo>
                      <a:pt x="198329" y="254403"/>
                    </a:lnTo>
                    <a:lnTo>
                      <a:pt x="198720" y="257937"/>
                    </a:lnTo>
                    <a:lnTo>
                      <a:pt x="200349" y="261718"/>
                    </a:lnTo>
                    <a:lnTo>
                      <a:pt x="202968" y="266357"/>
                    </a:lnTo>
                    <a:lnTo>
                      <a:pt x="206673" y="271415"/>
                    </a:lnTo>
                    <a:lnTo>
                      <a:pt x="211350" y="276310"/>
                    </a:lnTo>
                    <a:lnTo>
                      <a:pt x="215351" y="281464"/>
                    </a:lnTo>
                    <a:lnTo>
                      <a:pt x="217951" y="285645"/>
                    </a:lnTo>
                    <a:lnTo>
                      <a:pt x="219561" y="298561"/>
                    </a:lnTo>
                    <a:lnTo>
                      <a:pt x="203835" y="295618"/>
                    </a:lnTo>
                    <a:lnTo>
                      <a:pt x="198720" y="296875"/>
                    </a:lnTo>
                    <a:lnTo>
                      <a:pt x="182585" y="302666"/>
                    </a:lnTo>
                    <a:lnTo>
                      <a:pt x="176003" y="304333"/>
                    </a:lnTo>
                    <a:lnTo>
                      <a:pt x="170516" y="304009"/>
                    </a:lnTo>
                    <a:lnTo>
                      <a:pt x="166440" y="301552"/>
                    </a:lnTo>
                    <a:lnTo>
                      <a:pt x="160829" y="292694"/>
                    </a:lnTo>
                    <a:lnTo>
                      <a:pt x="149838" y="278435"/>
                    </a:lnTo>
                    <a:lnTo>
                      <a:pt x="141313" y="264261"/>
                    </a:lnTo>
                    <a:lnTo>
                      <a:pt x="126377" y="244993"/>
                    </a:lnTo>
                    <a:lnTo>
                      <a:pt x="125854" y="241402"/>
                    </a:lnTo>
                    <a:lnTo>
                      <a:pt x="125920" y="238239"/>
                    </a:lnTo>
                    <a:lnTo>
                      <a:pt x="125111" y="235915"/>
                    </a:lnTo>
                    <a:lnTo>
                      <a:pt x="122977" y="234486"/>
                    </a:lnTo>
                    <a:lnTo>
                      <a:pt x="114738" y="234696"/>
                    </a:lnTo>
                    <a:lnTo>
                      <a:pt x="111061" y="232972"/>
                    </a:lnTo>
                    <a:lnTo>
                      <a:pt x="107071" y="227866"/>
                    </a:lnTo>
                    <a:lnTo>
                      <a:pt x="88668" y="196691"/>
                    </a:lnTo>
                    <a:lnTo>
                      <a:pt x="84867" y="192348"/>
                    </a:lnTo>
                    <a:lnTo>
                      <a:pt x="81143" y="190033"/>
                    </a:lnTo>
                    <a:lnTo>
                      <a:pt x="74523" y="189614"/>
                    </a:lnTo>
                    <a:lnTo>
                      <a:pt x="69332" y="189938"/>
                    </a:lnTo>
                    <a:lnTo>
                      <a:pt x="45015" y="195139"/>
                    </a:lnTo>
                    <a:lnTo>
                      <a:pt x="41472" y="181032"/>
                    </a:lnTo>
                    <a:lnTo>
                      <a:pt x="35804" y="174279"/>
                    </a:lnTo>
                    <a:lnTo>
                      <a:pt x="28680" y="168973"/>
                    </a:lnTo>
                    <a:lnTo>
                      <a:pt x="25936" y="166392"/>
                    </a:lnTo>
                    <a:lnTo>
                      <a:pt x="24269" y="163563"/>
                    </a:lnTo>
                    <a:lnTo>
                      <a:pt x="23212" y="160239"/>
                    </a:lnTo>
                    <a:lnTo>
                      <a:pt x="22469" y="156391"/>
                    </a:lnTo>
                    <a:lnTo>
                      <a:pt x="20945" y="152533"/>
                    </a:lnTo>
                    <a:lnTo>
                      <a:pt x="19212" y="149285"/>
                    </a:lnTo>
                    <a:lnTo>
                      <a:pt x="16754" y="145799"/>
                    </a:lnTo>
                    <a:lnTo>
                      <a:pt x="11801" y="136588"/>
                    </a:lnTo>
                    <a:lnTo>
                      <a:pt x="9410" y="130092"/>
                    </a:lnTo>
                    <a:lnTo>
                      <a:pt x="7820" y="122891"/>
                    </a:lnTo>
                    <a:lnTo>
                      <a:pt x="7144" y="115928"/>
                    </a:lnTo>
                    <a:lnTo>
                      <a:pt x="7934" y="98698"/>
                    </a:lnTo>
                    <a:lnTo>
                      <a:pt x="9496" y="90211"/>
                    </a:lnTo>
                    <a:lnTo>
                      <a:pt x="12068" y="82477"/>
                    </a:lnTo>
                    <a:lnTo>
                      <a:pt x="23212" y="58035"/>
                    </a:lnTo>
                    <a:lnTo>
                      <a:pt x="26679" y="52940"/>
                    </a:lnTo>
                    <a:lnTo>
                      <a:pt x="33471" y="46244"/>
                    </a:lnTo>
                    <a:lnTo>
                      <a:pt x="37462" y="42948"/>
                    </a:lnTo>
                    <a:lnTo>
                      <a:pt x="45539" y="33451"/>
                    </a:lnTo>
                    <a:lnTo>
                      <a:pt x="59922" y="7144"/>
                    </a:lnTo>
                    <a:lnTo>
                      <a:pt x="67132" y="13478"/>
                    </a:lnTo>
                    <a:lnTo>
                      <a:pt x="73257" y="17888"/>
                    </a:lnTo>
                    <a:lnTo>
                      <a:pt x="77981" y="22507"/>
                    </a:lnTo>
                    <a:lnTo>
                      <a:pt x="81410" y="26765"/>
                    </a:lnTo>
                    <a:lnTo>
                      <a:pt x="82877" y="30270"/>
                    </a:lnTo>
                    <a:lnTo>
                      <a:pt x="83820" y="35233"/>
                    </a:lnTo>
                    <a:lnTo>
                      <a:pt x="84315" y="36919"/>
                    </a:lnTo>
                    <a:lnTo>
                      <a:pt x="85849" y="38481"/>
                    </a:lnTo>
                    <a:lnTo>
                      <a:pt x="88268" y="39519"/>
                    </a:lnTo>
                    <a:lnTo>
                      <a:pt x="93669" y="40462"/>
                    </a:lnTo>
                    <a:lnTo>
                      <a:pt x="99708" y="42243"/>
                    </a:lnTo>
                    <a:lnTo>
                      <a:pt x="106270" y="45253"/>
                    </a:lnTo>
                    <a:lnTo>
                      <a:pt x="118710" y="52768"/>
                    </a:lnTo>
                    <a:lnTo>
                      <a:pt x="123587" y="56788"/>
                    </a:lnTo>
                    <a:lnTo>
                      <a:pt x="126377" y="60588"/>
                    </a:lnTo>
                    <a:lnTo>
                      <a:pt x="126654" y="63684"/>
                    </a:lnTo>
                    <a:lnTo>
                      <a:pt x="125977" y="72485"/>
                    </a:lnTo>
                    <a:lnTo>
                      <a:pt x="124511" y="79638"/>
                    </a:lnTo>
                    <a:lnTo>
                      <a:pt x="124158" y="83429"/>
                    </a:lnTo>
                    <a:lnTo>
                      <a:pt x="124644" y="87592"/>
                    </a:lnTo>
                    <a:lnTo>
                      <a:pt x="126035" y="91335"/>
                    </a:lnTo>
                    <a:lnTo>
                      <a:pt x="130597" y="96964"/>
                    </a:lnTo>
                    <a:lnTo>
                      <a:pt x="132054" y="100060"/>
                    </a:lnTo>
                    <a:lnTo>
                      <a:pt x="132445" y="106709"/>
                    </a:lnTo>
                    <a:lnTo>
                      <a:pt x="134645" y="109538"/>
                    </a:lnTo>
                    <a:close/>
                  </a:path>
                </a:pathLst>
              </a:custGeom>
              <a:solidFill>
                <a:schemeClr val="bg1">
                  <a:lumMod val="85000"/>
                </a:schemeClr>
              </a:solidFill>
              <a:ln w="9525" cap="flat">
                <a:noFill/>
                <a:prstDash val="solid"/>
                <a:miter/>
              </a:ln>
            </p:spPr>
            <p:txBody>
              <a:bodyPr rtlCol="0" anchor="ctr"/>
              <a:lstStyle/>
              <a:p>
                <a:endParaRPr lang="en-US" sz="600"/>
              </a:p>
            </p:txBody>
          </p:sp>
          <p:sp>
            <p:nvSpPr>
              <p:cNvPr id="49" name="Freeform: Shape 48">
                <a:extLst>
                  <a:ext uri="{FF2B5EF4-FFF2-40B4-BE49-F238E27FC236}">
                    <a16:creationId xmlns="" xmlns:a16="http://schemas.microsoft.com/office/drawing/2014/main" id="{3C479FE4-A0AB-46C9-A157-5EB2791C9813}"/>
                  </a:ext>
                </a:extLst>
              </p:cNvPr>
              <p:cNvSpPr/>
              <p:nvPr/>
            </p:nvSpPr>
            <p:spPr>
              <a:xfrm>
                <a:off x="6343140" y="6631410"/>
                <a:ext cx="438150" cy="457200"/>
              </a:xfrm>
              <a:custGeom>
                <a:avLst/>
                <a:gdLst>
                  <a:gd name="connsiteX0" fmla="*/ 435140 w 438150"/>
                  <a:gd name="connsiteY0" fmla="*/ 252565 h 457200"/>
                  <a:gd name="connsiteX1" fmla="*/ 408156 w 438150"/>
                  <a:gd name="connsiteY1" fmla="*/ 267462 h 457200"/>
                  <a:gd name="connsiteX2" fmla="*/ 403860 w 438150"/>
                  <a:gd name="connsiteY2" fmla="*/ 271586 h 457200"/>
                  <a:gd name="connsiteX3" fmla="*/ 397945 w 438150"/>
                  <a:gd name="connsiteY3" fmla="*/ 278502 h 457200"/>
                  <a:gd name="connsiteX4" fmla="*/ 389611 w 438150"/>
                  <a:gd name="connsiteY4" fmla="*/ 295056 h 457200"/>
                  <a:gd name="connsiteX5" fmla="*/ 387953 w 438150"/>
                  <a:gd name="connsiteY5" fmla="*/ 301590 h 457200"/>
                  <a:gd name="connsiteX6" fmla="*/ 388410 w 438150"/>
                  <a:gd name="connsiteY6" fmla="*/ 306896 h 457200"/>
                  <a:gd name="connsiteX7" fmla="*/ 394935 w 438150"/>
                  <a:gd name="connsiteY7" fmla="*/ 315268 h 457200"/>
                  <a:gd name="connsiteX8" fmla="*/ 397831 w 438150"/>
                  <a:gd name="connsiteY8" fmla="*/ 321088 h 457200"/>
                  <a:gd name="connsiteX9" fmla="*/ 399479 w 438150"/>
                  <a:gd name="connsiteY9" fmla="*/ 325403 h 457200"/>
                  <a:gd name="connsiteX10" fmla="*/ 399955 w 438150"/>
                  <a:gd name="connsiteY10" fmla="*/ 333937 h 457200"/>
                  <a:gd name="connsiteX11" fmla="*/ 367941 w 438150"/>
                  <a:gd name="connsiteY11" fmla="*/ 350577 h 457200"/>
                  <a:gd name="connsiteX12" fmla="*/ 327679 w 438150"/>
                  <a:gd name="connsiteY12" fmla="*/ 363226 h 457200"/>
                  <a:gd name="connsiteX13" fmla="*/ 318621 w 438150"/>
                  <a:gd name="connsiteY13" fmla="*/ 368255 h 457200"/>
                  <a:gd name="connsiteX14" fmla="*/ 312239 w 438150"/>
                  <a:gd name="connsiteY14" fmla="*/ 373742 h 457200"/>
                  <a:gd name="connsiteX15" fmla="*/ 308515 w 438150"/>
                  <a:gd name="connsiteY15" fmla="*/ 380743 h 457200"/>
                  <a:gd name="connsiteX16" fmla="*/ 306105 w 438150"/>
                  <a:gd name="connsiteY16" fmla="*/ 386420 h 457200"/>
                  <a:gd name="connsiteX17" fmla="*/ 304648 w 438150"/>
                  <a:gd name="connsiteY17" fmla="*/ 391963 h 457200"/>
                  <a:gd name="connsiteX18" fmla="*/ 304029 w 438150"/>
                  <a:gd name="connsiteY18" fmla="*/ 399641 h 457200"/>
                  <a:gd name="connsiteX19" fmla="*/ 303447 w 438150"/>
                  <a:gd name="connsiteY19" fmla="*/ 402831 h 457200"/>
                  <a:gd name="connsiteX20" fmla="*/ 301885 w 438150"/>
                  <a:gd name="connsiteY20" fmla="*/ 405603 h 457200"/>
                  <a:gd name="connsiteX21" fmla="*/ 296361 w 438150"/>
                  <a:gd name="connsiteY21" fmla="*/ 412423 h 457200"/>
                  <a:gd name="connsiteX22" fmla="*/ 291960 w 438150"/>
                  <a:gd name="connsiteY22" fmla="*/ 420824 h 457200"/>
                  <a:gd name="connsiteX23" fmla="*/ 287446 w 438150"/>
                  <a:gd name="connsiteY23" fmla="*/ 426825 h 457200"/>
                  <a:gd name="connsiteX24" fmla="*/ 278482 w 438150"/>
                  <a:gd name="connsiteY24" fmla="*/ 436045 h 457200"/>
                  <a:gd name="connsiteX25" fmla="*/ 271520 w 438150"/>
                  <a:gd name="connsiteY25" fmla="*/ 441046 h 457200"/>
                  <a:gd name="connsiteX26" fmla="*/ 267967 w 438150"/>
                  <a:gd name="connsiteY26" fmla="*/ 444446 h 457200"/>
                  <a:gd name="connsiteX27" fmla="*/ 266443 w 438150"/>
                  <a:gd name="connsiteY27" fmla="*/ 446856 h 457200"/>
                  <a:gd name="connsiteX28" fmla="*/ 264576 w 438150"/>
                  <a:gd name="connsiteY28" fmla="*/ 450656 h 457200"/>
                  <a:gd name="connsiteX29" fmla="*/ 261985 w 438150"/>
                  <a:gd name="connsiteY29" fmla="*/ 453009 h 457200"/>
                  <a:gd name="connsiteX30" fmla="*/ 252298 w 438150"/>
                  <a:gd name="connsiteY30" fmla="*/ 457771 h 457200"/>
                  <a:gd name="connsiteX31" fmla="*/ 238630 w 438150"/>
                  <a:gd name="connsiteY31" fmla="*/ 457124 h 457200"/>
                  <a:gd name="connsiteX32" fmla="*/ 217903 w 438150"/>
                  <a:gd name="connsiteY32" fmla="*/ 450695 h 457200"/>
                  <a:gd name="connsiteX33" fmla="*/ 186680 w 438150"/>
                  <a:gd name="connsiteY33" fmla="*/ 437598 h 457200"/>
                  <a:gd name="connsiteX34" fmla="*/ 177784 w 438150"/>
                  <a:gd name="connsiteY34" fmla="*/ 435130 h 457200"/>
                  <a:gd name="connsiteX35" fmla="*/ 171936 w 438150"/>
                  <a:gd name="connsiteY35" fmla="*/ 435102 h 457200"/>
                  <a:gd name="connsiteX36" fmla="*/ 169926 w 438150"/>
                  <a:gd name="connsiteY36" fmla="*/ 437702 h 457200"/>
                  <a:gd name="connsiteX37" fmla="*/ 166488 w 438150"/>
                  <a:gd name="connsiteY37" fmla="*/ 441427 h 457200"/>
                  <a:gd name="connsiteX38" fmla="*/ 161544 w 438150"/>
                  <a:gd name="connsiteY38" fmla="*/ 445265 h 457200"/>
                  <a:gd name="connsiteX39" fmla="*/ 151190 w 438150"/>
                  <a:gd name="connsiteY39" fmla="*/ 448313 h 457200"/>
                  <a:gd name="connsiteX40" fmla="*/ 146399 w 438150"/>
                  <a:gd name="connsiteY40" fmla="*/ 447570 h 457200"/>
                  <a:gd name="connsiteX41" fmla="*/ 144132 w 438150"/>
                  <a:gd name="connsiteY41" fmla="*/ 445475 h 457200"/>
                  <a:gd name="connsiteX42" fmla="*/ 144951 w 438150"/>
                  <a:gd name="connsiteY42" fmla="*/ 442493 h 457200"/>
                  <a:gd name="connsiteX43" fmla="*/ 149133 w 438150"/>
                  <a:gd name="connsiteY43" fmla="*/ 437436 h 457200"/>
                  <a:gd name="connsiteX44" fmla="*/ 149476 w 438150"/>
                  <a:gd name="connsiteY44" fmla="*/ 434254 h 457200"/>
                  <a:gd name="connsiteX45" fmla="*/ 147666 w 438150"/>
                  <a:gd name="connsiteY45" fmla="*/ 430578 h 457200"/>
                  <a:gd name="connsiteX46" fmla="*/ 141151 w 438150"/>
                  <a:gd name="connsiteY46" fmla="*/ 424891 h 457200"/>
                  <a:gd name="connsiteX47" fmla="*/ 136950 w 438150"/>
                  <a:gd name="connsiteY47" fmla="*/ 423958 h 457200"/>
                  <a:gd name="connsiteX48" fmla="*/ 133836 w 438150"/>
                  <a:gd name="connsiteY48" fmla="*/ 425768 h 457200"/>
                  <a:gd name="connsiteX49" fmla="*/ 132531 w 438150"/>
                  <a:gd name="connsiteY49" fmla="*/ 430196 h 457200"/>
                  <a:gd name="connsiteX50" fmla="*/ 131607 w 438150"/>
                  <a:gd name="connsiteY50" fmla="*/ 435416 h 457200"/>
                  <a:gd name="connsiteX51" fmla="*/ 128940 w 438150"/>
                  <a:gd name="connsiteY51" fmla="*/ 439512 h 457200"/>
                  <a:gd name="connsiteX52" fmla="*/ 124320 w 438150"/>
                  <a:gd name="connsiteY52" fmla="*/ 442274 h 457200"/>
                  <a:gd name="connsiteX53" fmla="*/ 116091 w 438150"/>
                  <a:gd name="connsiteY53" fmla="*/ 443256 h 457200"/>
                  <a:gd name="connsiteX54" fmla="*/ 112081 w 438150"/>
                  <a:gd name="connsiteY54" fmla="*/ 441989 h 457200"/>
                  <a:gd name="connsiteX55" fmla="*/ 109881 w 438150"/>
                  <a:gd name="connsiteY55" fmla="*/ 439160 h 457200"/>
                  <a:gd name="connsiteX56" fmla="*/ 109490 w 438150"/>
                  <a:gd name="connsiteY56" fmla="*/ 432511 h 457200"/>
                  <a:gd name="connsiteX57" fmla="*/ 108033 w 438150"/>
                  <a:gd name="connsiteY57" fmla="*/ 429416 h 457200"/>
                  <a:gd name="connsiteX58" fmla="*/ 103470 w 438150"/>
                  <a:gd name="connsiteY58" fmla="*/ 423786 h 457200"/>
                  <a:gd name="connsiteX59" fmla="*/ 102080 w 438150"/>
                  <a:gd name="connsiteY59" fmla="*/ 420043 h 457200"/>
                  <a:gd name="connsiteX60" fmla="*/ 101594 w 438150"/>
                  <a:gd name="connsiteY60" fmla="*/ 415880 h 457200"/>
                  <a:gd name="connsiteX61" fmla="*/ 101946 w 438150"/>
                  <a:gd name="connsiteY61" fmla="*/ 412089 h 457200"/>
                  <a:gd name="connsiteX62" fmla="*/ 103413 w 438150"/>
                  <a:gd name="connsiteY62" fmla="*/ 404936 h 457200"/>
                  <a:gd name="connsiteX63" fmla="*/ 104089 w 438150"/>
                  <a:gd name="connsiteY63" fmla="*/ 396135 h 457200"/>
                  <a:gd name="connsiteX64" fmla="*/ 103813 w 438150"/>
                  <a:gd name="connsiteY64" fmla="*/ 393039 h 457200"/>
                  <a:gd name="connsiteX65" fmla="*/ 101022 w 438150"/>
                  <a:gd name="connsiteY65" fmla="*/ 389239 h 457200"/>
                  <a:gd name="connsiteX66" fmla="*/ 96145 w 438150"/>
                  <a:gd name="connsiteY66" fmla="*/ 385220 h 457200"/>
                  <a:gd name="connsiteX67" fmla="*/ 83706 w 438150"/>
                  <a:gd name="connsiteY67" fmla="*/ 377704 h 457200"/>
                  <a:gd name="connsiteX68" fmla="*/ 77143 w 438150"/>
                  <a:gd name="connsiteY68" fmla="*/ 374695 h 457200"/>
                  <a:gd name="connsiteX69" fmla="*/ 71104 w 438150"/>
                  <a:gd name="connsiteY69" fmla="*/ 372913 h 457200"/>
                  <a:gd name="connsiteX70" fmla="*/ 65704 w 438150"/>
                  <a:gd name="connsiteY70" fmla="*/ 371970 h 457200"/>
                  <a:gd name="connsiteX71" fmla="*/ 63284 w 438150"/>
                  <a:gd name="connsiteY71" fmla="*/ 370932 h 457200"/>
                  <a:gd name="connsiteX72" fmla="*/ 61751 w 438150"/>
                  <a:gd name="connsiteY72" fmla="*/ 369370 h 457200"/>
                  <a:gd name="connsiteX73" fmla="*/ 61255 w 438150"/>
                  <a:gd name="connsiteY73" fmla="*/ 367684 h 457200"/>
                  <a:gd name="connsiteX74" fmla="*/ 60312 w 438150"/>
                  <a:gd name="connsiteY74" fmla="*/ 362721 h 457200"/>
                  <a:gd name="connsiteX75" fmla="*/ 58846 w 438150"/>
                  <a:gd name="connsiteY75" fmla="*/ 359216 h 457200"/>
                  <a:gd name="connsiteX76" fmla="*/ 55416 w 438150"/>
                  <a:gd name="connsiteY76" fmla="*/ 354959 h 457200"/>
                  <a:gd name="connsiteX77" fmla="*/ 50692 w 438150"/>
                  <a:gd name="connsiteY77" fmla="*/ 350339 h 457200"/>
                  <a:gd name="connsiteX78" fmla="*/ 44567 w 438150"/>
                  <a:gd name="connsiteY78" fmla="*/ 345929 h 457200"/>
                  <a:gd name="connsiteX79" fmla="*/ 37357 w 438150"/>
                  <a:gd name="connsiteY79" fmla="*/ 339595 h 457200"/>
                  <a:gd name="connsiteX80" fmla="*/ 41977 w 438150"/>
                  <a:gd name="connsiteY80" fmla="*/ 338357 h 457200"/>
                  <a:gd name="connsiteX81" fmla="*/ 43977 w 438150"/>
                  <a:gd name="connsiteY81" fmla="*/ 338042 h 457200"/>
                  <a:gd name="connsiteX82" fmla="*/ 46358 w 438150"/>
                  <a:gd name="connsiteY82" fmla="*/ 337442 h 457200"/>
                  <a:gd name="connsiteX83" fmla="*/ 48101 w 438150"/>
                  <a:gd name="connsiteY83" fmla="*/ 336147 h 457200"/>
                  <a:gd name="connsiteX84" fmla="*/ 48368 w 438150"/>
                  <a:gd name="connsiteY84" fmla="*/ 330755 h 457200"/>
                  <a:gd name="connsiteX85" fmla="*/ 47092 w 438150"/>
                  <a:gd name="connsiteY85" fmla="*/ 322383 h 457200"/>
                  <a:gd name="connsiteX86" fmla="*/ 40367 w 438150"/>
                  <a:gd name="connsiteY86" fmla="*/ 295627 h 457200"/>
                  <a:gd name="connsiteX87" fmla="*/ 35623 w 438150"/>
                  <a:gd name="connsiteY87" fmla="*/ 288636 h 457200"/>
                  <a:gd name="connsiteX88" fmla="*/ 24574 w 438150"/>
                  <a:gd name="connsiteY88" fmla="*/ 284731 h 457200"/>
                  <a:gd name="connsiteX89" fmla="*/ 20926 w 438150"/>
                  <a:gd name="connsiteY89" fmla="*/ 275073 h 457200"/>
                  <a:gd name="connsiteX90" fmla="*/ 9239 w 438150"/>
                  <a:gd name="connsiteY90" fmla="*/ 254965 h 457200"/>
                  <a:gd name="connsiteX91" fmla="*/ 8772 w 438150"/>
                  <a:gd name="connsiteY91" fmla="*/ 248012 h 457200"/>
                  <a:gd name="connsiteX92" fmla="*/ 11078 w 438150"/>
                  <a:gd name="connsiteY92" fmla="*/ 241973 h 457200"/>
                  <a:gd name="connsiteX93" fmla="*/ 14611 w 438150"/>
                  <a:gd name="connsiteY93" fmla="*/ 236163 h 457200"/>
                  <a:gd name="connsiteX94" fmla="*/ 17574 w 438150"/>
                  <a:gd name="connsiteY94" fmla="*/ 229905 h 457200"/>
                  <a:gd name="connsiteX95" fmla="*/ 18155 w 438150"/>
                  <a:gd name="connsiteY95" fmla="*/ 226104 h 457200"/>
                  <a:gd name="connsiteX96" fmla="*/ 18421 w 438150"/>
                  <a:gd name="connsiteY96" fmla="*/ 217818 h 457200"/>
                  <a:gd name="connsiteX97" fmla="*/ 18907 w 438150"/>
                  <a:gd name="connsiteY97" fmla="*/ 214893 h 457200"/>
                  <a:gd name="connsiteX98" fmla="*/ 25260 w 438150"/>
                  <a:gd name="connsiteY98" fmla="*/ 204559 h 457200"/>
                  <a:gd name="connsiteX99" fmla="*/ 26375 w 438150"/>
                  <a:gd name="connsiteY99" fmla="*/ 203435 h 457200"/>
                  <a:gd name="connsiteX100" fmla="*/ 23955 w 438150"/>
                  <a:gd name="connsiteY100" fmla="*/ 192614 h 457200"/>
                  <a:gd name="connsiteX101" fmla="*/ 11239 w 438150"/>
                  <a:gd name="connsiteY101" fmla="*/ 168688 h 457200"/>
                  <a:gd name="connsiteX102" fmla="*/ 7753 w 438150"/>
                  <a:gd name="connsiteY102" fmla="*/ 158620 h 457200"/>
                  <a:gd name="connsiteX103" fmla="*/ 7144 w 438150"/>
                  <a:gd name="connsiteY103" fmla="*/ 156858 h 457200"/>
                  <a:gd name="connsiteX104" fmla="*/ 17231 w 438150"/>
                  <a:gd name="connsiteY104" fmla="*/ 154200 h 457200"/>
                  <a:gd name="connsiteX105" fmla="*/ 22231 w 438150"/>
                  <a:gd name="connsiteY105" fmla="*/ 153771 h 457200"/>
                  <a:gd name="connsiteX106" fmla="*/ 27784 w 438150"/>
                  <a:gd name="connsiteY106" fmla="*/ 154638 h 457200"/>
                  <a:gd name="connsiteX107" fmla="*/ 31661 w 438150"/>
                  <a:gd name="connsiteY107" fmla="*/ 157439 h 457200"/>
                  <a:gd name="connsiteX108" fmla="*/ 33404 w 438150"/>
                  <a:gd name="connsiteY108" fmla="*/ 161287 h 457200"/>
                  <a:gd name="connsiteX109" fmla="*/ 35709 w 438150"/>
                  <a:gd name="connsiteY109" fmla="*/ 164268 h 457200"/>
                  <a:gd name="connsiteX110" fmla="*/ 41396 w 438150"/>
                  <a:gd name="connsiteY110" fmla="*/ 164630 h 457200"/>
                  <a:gd name="connsiteX111" fmla="*/ 54626 w 438150"/>
                  <a:gd name="connsiteY111" fmla="*/ 155305 h 457200"/>
                  <a:gd name="connsiteX112" fmla="*/ 75219 w 438150"/>
                  <a:gd name="connsiteY112" fmla="*/ 155534 h 457200"/>
                  <a:gd name="connsiteX113" fmla="*/ 112204 w 438150"/>
                  <a:gd name="connsiteY113" fmla="*/ 160668 h 457200"/>
                  <a:gd name="connsiteX114" fmla="*/ 108775 w 438150"/>
                  <a:gd name="connsiteY114" fmla="*/ 154067 h 457200"/>
                  <a:gd name="connsiteX115" fmla="*/ 130207 w 438150"/>
                  <a:gd name="connsiteY115" fmla="*/ 158944 h 457200"/>
                  <a:gd name="connsiteX116" fmla="*/ 139265 w 438150"/>
                  <a:gd name="connsiteY116" fmla="*/ 156429 h 457200"/>
                  <a:gd name="connsiteX117" fmla="*/ 147647 w 438150"/>
                  <a:gd name="connsiteY117" fmla="*/ 145199 h 457200"/>
                  <a:gd name="connsiteX118" fmla="*/ 152648 w 438150"/>
                  <a:gd name="connsiteY118" fmla="*/ 130921 h 457200"/>
                  <a:gd name="connsiteX119" fmla="*/ 159725 w 438150"/>
                  <a:gd name="connsiteY119" fmla="*/ 120615 h 457200"/>
                  <a:gd name="connsiteX120" fmla="*/ 169497 w 438150"/>
                  <a:gd name="connsiteY120" fmla="*/ 114700 h 457200"/>
                  <a:gd name="connsiteX121" fmla="*/ 177479 w 438150"/>
                  <a:gd name="connsiteY121" fmla="*/ 114005 h 457200"/>
                  <a:gd name="connsiteX122" fmla="*/ 182813 w 438150"/>
                  <a:gd name="connsiteY122" fmla="*/ 113538 h 457200"/>
                  <a:gd name="connsiteX123" fmla="*/ 215598 w 438150"/>
                  <a:gd name="connsiteY123" fmla="*/ 116062 h 457200"/>
                  <a:gd name="connsiteX124" fmla="*/ 231495 w 438150"/>
                  <a:gd name="connsiteY124" fmla="*/ 114224 h 457200"/>
                  <a:gd name="connsiteX125" fmla="*/ 247431 w 438150"/>
                  <a:gd name="connsiteY125" fmla="*/ 108014 h 457200"/>
                  <a:gd name="connsiteX126" fmla="*/ 257851 w 438150"/>
                  <a:gd name="connsiteY126" fmla="*/ 100898 h 457200"/>
                  <a:gd name="connsiteX127" fmla="*/ 287188 w 438150"/>
                  <a:gd name="connsiteY127" fmla="*/ 71409 h 457200"/>
                  <a:gd name="connsiteX128" fmla="*/ 300761 w 438150"/>
                  <a:gd name="connsiteY128" fmla="*/ 54540 h 457200"/>
                  <a:gd name="connsiteX129" fmla="*/ 312210 w 438150"/>
                  <a:gd name="connsiteY129" fmla="*/ 46425 h 457200"/>
                  <a:gd name="connsiteX130" fmla="*/ 317354 w 438150"/>
                  <a:gd name="connsiteY130" fmla="*/ 41634 h 457200"/>
                  <a:gd name="connsiteX131" fmla="*/ 320250 w 438150"/>
                  <a:gd name="connsiteY131" fmla="*/ 35433 h 457200"/>
                  <a:gd name="connsiteX132" fmla="*/ 332946 w 438150"/>
                  <a:gd name="connsiteY132" fmla="*/ 21898 h 457200"/>
                  <a:gd name="connsiteX133" fmla="*/ 358454 w 438150"/>
                  <a:gd name="connsiteY133" fmla="*/ 9277 h 457200"/>
                  <a:gd name="connsiteX134" fmla="*/ 365293 w 438150"/>
                  <a:gd name="connsiteY134" fmla="*/ 7144 h 457200"/>
                  <a:gd name="connsiteX135" fmla="*/ 365750 w 438150"/>
                  <a:gd name="connsiteY135" fmla="*/ 11897 h 457200"/>
                  <a:gd name="connsiteX136" fmla="*/ 373675 w 438150"/>
                  <a:gd name="connsiteY136" fmla="*/ 114910 h 457200"/>
                  <a:gd name="connsiteX137" fmla="*/ 378285 w 438150"/>
                  <a:gd name="connsiteY137" fmla="*/ 134769 h 457200"/>
                  <a:gd name="connsiteX138" fmla="*/ 384677 w 438150"/>
                  <a:gd name="connsiteY138" fmla="*/ 145828 h 457200"/>
                  <a:gd name="connsiteX139" fmla="*/ 409022 w 438150"/>
                  <a:gd name="connsiteY139" fmla="*/ 162449 h 457200"/>
                  <a:gd name="connsiteX140" fmla="*/ 415804 w 438150"/>
                  <a:gd name="connsiteY140" fmla="*/ 169583 h 457200"/>
                  <a:gd name="connsiteX141" fmla="*/ 421919 w 438150"/>
                  <a:gd name="connsiteY141" fmla="*/ 179508 h 457200"/>
                  <a:gd name="connsiteX142" fmla="*/ 425072 w 438150"/>
                  <a:gd name="connsiteY142" fmla="*/ 189129 h 457200"/>
                  <a:gd name="connsiteX143" fmla="*/ 428015 w 438150"/>
                  <a:gd name="connsiteY143" fmla="*/ 209217 h 457200"/>
                  <a:gd name="connsiteX144" fmla="*/ 430721 w 438150"/>
                  <a:gd name="connsiteY144" fmla="*/ 216741 h 457200"/>
                  <a:gd name="connsiteX145" fmla="*/ 434130 w 438150"/>
                  <a:gd name="connsiteY145" fmla="*/ 222942 h 457200"/>
                  <a:gd name="connsiteX146" fmla="*/ 437788 w 438150"/>
                  <a:gd name="connsiteY146" fmla="*/ 228200 h 457200"/>
                  <a:gd name="connsiteX147" fmla="*/ 439331 w 438150"/>
                  <a:gd name="connsiteY147" fmla="*/ 232486 h 457200"/>
                  <a:gd name="connsiteX148" fmla="*/ 439398 w 438150"/>
                  <a:gd name="connsiteY148" fmla="*/ 23782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38150" h="457200">
                    <a:moveTo>
                      <a:pt x="435140" y="252565"/>
                    </a:moveTo>
                    <a:lnTo>
                      <a:pt x="408156" y="267462"/>
                    </a:lnTo>
                    <a:lnTo>
                      <a:pt x="403860" y="271586"/>
                    </a:lnTo>
                    <a:lnTo>
                      <a:pt x="397945" y="278502"/>
                    </a:lnTo>
                    <a:lnTo>
                      <a:pt x="389611" y="295056"/>
                    </a:lnTo>
                    <a:lnTo>
                      <a:pt x="387953" y="301590"/>
                    </a:lnTo>
                    <a:lnTo>
                      <a:pt x="388410" y="306896"/>
                    </a:lnTo>
                    <a:lnTo>
                      <a:pt x="394935" y="315268"/>
                    </a:lnTo>
                    <a:lnTo>
                      <a:pt x="397831" y="321088"/>
                    </a:lnTo>
                    <a:lnTo>
                      <a:pt x="399479" y="325403"/>
                    </a:lnTo>
                    <a:lnTo>
                      <a:pt x="399955" y="333937"/>
                    </a:lnTo>
                    <a:lnTo>
                      <a:pt x="367941" y="350577"/>
                    </a:lnTo>
                    <a:lnTo>
                      <a:pt x="327679" y="363226"/>
                    </a:lnTo>
                    <a:lnTo>
                      <a:pt x="318621" y="368255"/>
                    </a:lnTo>
                    <a:lnTo>
                      <a:pt x="312239" y="373742"/>
                    </a:lnTo>
                    <a:lnTo>
                      <a:pt x="308515" y="380743"/>
                    </a:lnTo>
                    <a:lnTo>
                      <a:pt x="306105" y="386420"/>
                    </a:lnTo>
                    <a:lnTo>
                      <a:pt x="304648" y="391963"/>
                    </a:lnTo>
                    <a:lnTo>
                      <a:pt x="304029" y="399641"/>
                    </a:lnTo>
                    <a:lnTo>
                      <a:pt x="303447" y="402831"/>
                    </a:lnTo>
                    <a:lnTo>
                      <a:pt x="301885" y="405603"/>
                    </a:lnTo>
                    <a:lnTo>
                      <a:pt x="296361" y="412423"/>
                    </a:lnTo>
                    <a:lnTo>
                      <a:pt x="291960" y="420824"/>
                    </a:lnTo>
                    <a:lnTo>
                      <a:pt x="287446" y="426825"/>
                    </a:lnTo>
                    <a:lnTo>
                      <a:pt x="278482" y="436045"/>
                    </a:lnTo>
                    <a:lnTo>
                      <a:pt x="271520" y="441046"/>
                    </a:lnTo>
                    <a:lnTo>
                      <a:pt x="267967" y="444446"/>
                    </a:lnTo>
                    <a:lnTo>
                      <a:pt x="266443" y="446856"/>
                    </a:lnTo>
                    <a:lnTo>
                      <a:pt x="264576" y="450656"/>
                    </a:lnTo>
                    <a:lnTo>
                      <a:pt x="261985" y="453009"/>
                    </a:lnTo>
                    <a:lnTo>
                      <a:pt x="252298" y="457771"/>
                    </a:lnTo>
                    <a:lnTo>
                      <a:pt x="238630" y="457124"/>
                    </a:lnTo>
                    <a:lnTo>
                      <a:pt x="217903" y="450695"/>
                    </a:lnTo>
                    <a:lnTo>
                      <a:pt x="186680" y="437598"/>
                    </a:lnTo>
                    <a:lnTo>
                      <a:pt x="177784" y="435130"/>
                    </a:lnTo>
                    <a:lnTo>
                      <a:pt x="171936" y="435102"/>
                    </a:lnTo>
                    <a:lnTo>
                      <a:pt x="169926" y="437702"/>
                    </a:lnTo>
                    <a:lnTo>
                      <a:pt x="166488" y="441427"/>
                    </a:lnTo>
                    <a:lnTo>
                      <a:pt x="161544" y="445265"/>
                    </a:lnTo>
                    <a:lnTo>
                      <a:pt x="151190" y="448313"/>
                    </a:lnTo>
                    <a:lnTo>
                      <a:pt x="146399" y="447570"/>
                    </a:lnTo>
                    <a:lnTo>
                      <a:pt x="144132" y="445475"/>
                    </a:lnTo>
                    <a:lnTo>
                      <a:pt x="144951" y="442493"/>
                    </a:lnTo>
                    <a:lnTo>
                      <a:pt x="149133" y="437436"/>
                    </a:lnTo>
                    <a:lnTo>
                      <a:pt x="149476" y="434254"/>
                    </a:lnTo>
                    <a:lnTo>
                      <a:pt x="147666" y="430578"/>
                    </a:lnTo>
                    <a:lnTo>
                      <a:pt x="141151" y="424891"/>
                    </a:lnTo>
                    <a:lnTo>
                      <a:pt x="136950" y="423958"/>
                    </a:lnTo>
                    <a:lnTo>
                      <a:pt x="133836" y="425768"/>
                    </a:lnTo>
                    <a:lnTo>
                      <a:pt x="132531" y="430196"/>
                    </a:lnTo>
                    <a:lnTo>
                      <a:pt x="131607" y="435416"/>
                    </a:lnTo>
                    <a:lnTo>
                      <a:pt x="128940" y="439512"/>
                    </a:lnTo>
                    <a:lnTo>
                      <a:pt x="124320" y="442274"/>
                    </a:lnTo>
                    <a:lnTo>
                      <a:pt x="116091" y="443256"/>
                    </a:lnTo>
                    <a:lnTo>
                      <a:pt x="112081" y="441989"/>
                    </a:lnTo>
                    <a:lnTo>
                      <a:pt x="109881" y="439160"/>
                    </a:lnTo>
                    <a:lnTo>
                      <a:pt x="109490" y="432511"/>
                    </a:lnTo>
                    <a:lnTo>
                      <a:pt x="108033" y="429416"/>
                    </a:lnTo>
                    <a:lnTo>
                      <a:pt x="103470" y="423786"/>
                    </a:lnTo>
                    <a:lnTo>
                      <a:pt x="102080" y="420043"/>
                    </a:lnTo>
                    <a:lnTo>
                      <a:pt x="101594" y="415880"/>
                    </a:lnTo>
                    <a:lnTo>
                      <a:pt x="101946" y="412089"/>
                    </a:lnTo>
                    <a:lnTo>
                      <a:pt x="103413" y="404936"/>
                    </a:lnTo>
                    <a:lnTo>
                      <a:pt x="104089" y="396135"/>
                    </a:lnTo>
                    <a:lnTo>
                      <a:pt x="103813" y="393039"/>
                    </a:lnTo>
                    <a:lnTo>
                      <a:pt x="101022" y="389239"/>
                    </a:lnTo>
                    <a:lnTo>
                      <a:pt x="96145" y="385220"/>
                    </a:lnTo>
                    <a:lnTo>
                      <a:pt x="83706" y="377704"/>
                    </a:lnTo>
                    <a:lnTo>
                      <a:pt x="77143" y="374695"/>
                    </a:lnTo>
                    <a:lnTo>
                      <a:pt x="71104" y="372913"/>
                    </a:lnTo>
                    <a:lnTo>
                      <a:pt x="65704" y="371970"/>
                    </a:lnTo>
                    <a:lnTo>
                      <a:pt x="63284" y="370932"/>
                    </a:lnTo>
                    <a:lnTo>
                      <a:pt x="61751" y="369370"/>
                    </a:lnTo>
                    <a:lnTo>
                      <a:pt x="61255" y="367684"/>
                    </a:lnTo>
                    <a:lnTo>
                      <a:pt x="60312" y="362721"/>
                    </a:lnTo>
                    <a:lnTo>
                      <a:pt x="58846" y="359216"/>
                    </a:lnTo>
                    <a:lnTo>
                      <a:pt x="55416" y="354959"/>
                    </a:lnTo>
                    <a:lnTo>
                      <a:pt x="50692" y="350339"/>
                    </a:lnTo>
                    <a:lnTo>
                      <a:pt x="44567" y="345929"/>
                    </a:lnTo>
                    <a:lnTo>
                      <a:pt x="37357" y="339595"/>
                    </a:lnTo>
                    <a:lnTo>
                      <a:pt x="41977" y="338357"/>
                    </a:lnTo>
                    <a:lnTo>
                      <a:pt x="43977" y="338042"/>
                    </a:lnTo>
                    <a:lnTo>
                      <a:pt x="46358" y="337442"/>
                    </a:lnTo>
                    <a:lnTo>
                      <a:pt x="48101" y="336147"/>
                    </a:lnTo>
                    <a:lnTo>
                      <a:pt x="48368" y="330755"/>
                    </a:lnTo>
                    <a:lnTo>
                      <a:pt x="47092" y="322383"/>
                    </a:lnTo>
                    <a:lnTo>
                      <a:pt x="40367" y="295627"/>
                    </a:lnTo>
                    <a:lnTo>
                      <a:pt x="35623" y="288636"/>
                    </a:lnTo>
                    <a:lnTo>
                      <a:pt x="24574" y="284731"/>
                    </a:lnTo>
                    <a:lnTo>
                      <a:pt x="20926" y="275073"/>
                    </a:lnTo>
                    <a:lnTo>
                      <a:pt x="9239" y="254965"/>
                    </a:lnTo>
                    <a:lnTo>
                      <a:pt x="8772" y="248012"/>
                    </a:lnTo>
                    <a:lnTo>
                      <a:pt x="11078" y="241973"/>
                    </a:lnTo>
                    <a:lnTo>
                      <a:pt x="14611" y="236163"/>
                    </a:lnTo>
                    <a:lnTo>
                      <a:pt x="17574" y="229905"/>
                    </a:lnTo>
                    <a:lnTo>
                      <a:pt x="18155" y="226104"/>
                    </a:lnTo>
                    <a:lnTo>
                      <a:pt x="18421" y="217818"/>
                    </a:lnTo>
                    <a:lnTo>
                      <a:pt x="18907" y="214893"/>
                    </a:lnTo>
                    <a:lnTo>
                      <a:pt x="25260" y="204559"/>
                    </a:lnTo>
                    <a:lnTo>
                      <a:pt x="26375" y="203435"/>
                    </a:lnTo>
                    <a:lnTo>
                      <a:pt x="23955" y="192614"/>
                    </a:lnTo>
                    <a:lnTo>
                      <a:pt x="11239" y="168688"/>
                    </a:lnTo>
                    <a:lnTo>
                      <a:pt x="7753" y="158620"/>
                    </a:lnTo>
                    <a:lnTo>
                      <a:pt x="7144" y="156858"/>
                    </a:lnTo>
                    <a:lnTo>
                      <a:pt x="17231" y="154200"/>
                    </a:lnTo>
                    <a:lnTo>
                      <a:pt x="22231" y="153771"/>
                    </a:lnTo>
                    <a:lnTo>
                      <a:pt x="27784" y="154638"/>
                    </a:lnTo>
                    <a:lnTo>
                      <a:pt x="31661" y="157439"/>
                    </a:lnTo>
                    <a:lnTo>
                      <a:pt x="33404" y="161287"/>
                    </a:lnTo>
                    <a:lnTo>
                      <a:pt x="35709" y="164268"/>
                    </a:lnTo>
                    <a:lnTo>
                      <a:pt x="41396" y="164630"/>
                    </a:lnTo>
                    <a:lnTo>
                      <a:pt x="54626" y="155305"/>
                    </a:lnTo>
                    <a:lnTo>
                      <a:pt x="75219" y="155534"/>
                    </a:lnTo>
                    <a:lnTo>
                      <a:pt x="112204" y="160668"/>
                    </a:lnTo>
                    <a:lnTo>
                      <a:pt x="108775" y="154067"/>
                    </a:lnTo>
                    <a:lnTo>
                      <a:pt x="130207" y="158944"/>
                    </a:lnTo>
                    <a:lnTo>
                      <a:pt x="139265" y="156429"/>
                    </a:lnTo>
                    <a:lnTo>
                      <a:pt x="147647" y="145199"/>
                    </a:lnTo>
                    <a:lnTo>
                      <a:pt x="152648" y="130921"/>
                    </a:lnTo>
                    <a:lnTo>
                      <a:pt x="159725" y="120615"/>
                    </a:lnTo>
                    <a:lnTo>
                      <a:pt x="169497" y="114700"/>
                    </a:lnTo>
                    <a:lnTo>
                      <a:pt x="177479" y="114005"/>
                    </a:lnTo>
                    <a:lnTo>
                      <a:pt x="182813" y="113538"/>
                    </a:lnTo>
                    <a:lnTo>
                      <a:pt x="215598" y="116062"/>
                    </a:lnTo>
                    <a:lnTo>
                      <a:pt x="231495" y="114224"/>
                    </a:lnTo>
                    <a:lnTo>
                      <a:pt x="247431" y="108014"/>
                    </a:lnTo>
                    <a:lnTo>
                      <a:pt x="257851" y="100898"/>
                    </a:lnTo>
                    <a:lnTo>
                      <a:pt x="287188" y="71409"/>
                    </a:lnTo>
                    <a:lnTo>
                      <a:pt x="300761" y="54540"/>
                    </a:lnTo>
                    <a:lnTo>
                      <a:pt x="312210" y="46425"/>
                    </a:lnTo>
                    <a:lnTo>
                      <a:pt x="317354" y="41634"/>
                    </a:lnTo>
                    <a:lnTo>
                      <a:pt x="320250" y="35433"/>
                    </a:lnTo>
                    <a:lnTo>
                      <a:pt x="332946" y="21898"/>
                    </a:lnTo>
                    <a:lnTo>
                      <a:pt x="358454" y="9277"/>
                    </a:lnTo>
                    <a:lnTo>
                      <a:pt x="365293" y="7144"/>
                    </a:lnTo>
                    <a:lnTo>
                      <a:pt x="365750" y="11897"/>
                    </a:lnTo>
                    <a:lnTo>
                      <a:pt x="373675" y="114910"/>
                    </a:lnTo>
                    <a:lnTo>
                      <a:pt x="378285" y="134769"/>
                    </a:lnTo>
                    <a:lnTo>
                      <a:pt x="384677" y="145828"/>
                    </a:lnTo>
                    <a:lnTo>
                      <a:pt x="409022" y="162449"/>
                    </a:lnTo>
                    <a:lnTo>
                      <a:pt x="415804" y="169583"/>
                    </a:lnTo>
                    <a:lnTo>
                      <a:pt x="421919" y="179508"/>
                    </a:lnTo>
                    <a:lnTo>
                      <a:pt x="425072" y="189129"/>
                    </a:lnTo>
                    <a:lnTo>
                      <a:pt x="428015" y="209217"/>
                    </a:lnTo>
                    <a:lnTo>
                      <a:pt x="430721" y="216741"/>
                    </a:lnTo>
                    <a:lnTo>
                      <a:pt x="434130" y="222942"/>
                    </a:lnTo>
                    <a:lnTo>
                      <a:pt x="437788" y="228200"/>
                    </a:lnTo>
                    <a:lnTo>
                      <a:pt x="439331" y="232486"/>
                    </a:lnTo>
                    <a:lnTo>
                      <a:pt x="439398" y="237820"/>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0" name="Freeform: Shape 49">
                <a:extLst>
                  <a:ext uri="{FF2B5EF4-FFF2-40B4-BE49-F238E27FC236}">
                    <a16:creationId xmlns="" xmlns:a16="http://schemas.microsoft.com/office/drawing/2014/main" id="{8B129FAA-CC92-4F11-AA67-370EC8322AD6}"/>
                  </a:ext>
                </a:extLst>
              </p:cNvPr>
              <p:cNvSpPr/>
              <p:nvPr/>
            </p:nvSpPr>
            <p:spPr>
              <a:xfrm>
                <a:off x="7305593" y="5583384"/>
                <a:ext cx="295275" cy="514350"/>
              </a:xfrm>
              <a:custGeom>
                <a:avLst/>
                <a:gdLst>
                  <a:gd name="connsiteX0" fmla="*/ 197244 w 295275"/>
                  <a:gd name="connsiteY0" fmla="*/ 11830 h 514350"/>
                  <a:gd name="connsiteX1" fmla="*/ 199168 w 295275"/>
                  <a:gd name="connsiteY1" fmla="*/ 41157 h 514350"/>
                  <a:gd name="connsiteX2" fmla="*/ 201435 w 295275"/>
                  <a:gd name="connsiteY2" fmla="*/ 45710 h 514350"/>
                  <a:gd name="connsiteX3" fmla="*/ 201921 w 295275"/>
                  <a:gd name="connsiteY3" fmla="*/ 48749 h 514350"/>
                  <a:gd name="connsiteX4" fmla="*/ 201025 w 295275"/>
                  <a:gd name="connsiteY4" fmla="*/ 50520 h 514350"/>
                  <a:gd name="connsiteX5" fmla="*/ 196968 w 295275"/>
                  <a:gd name="connsiteY5" fmla="*/ 50340 h 514350"/>
                  <a:gd name="connsiteX6" fmla="*/ 194548 w 295275"/>
                  <a:gd name="connsiteY6" fmla="*/ 55035 h 514350"/>
                  <a:gd name="connsiteX7" fmla="*/ 191719 w 295275"/>
                  <a:gd name="connsiteY7" fmla="*/ 57131 h 514350"/>
                  <a:gd name="connsiteX8" fmla="*/ 190243 w 295275"/>
                  <a:gd name="connsiteY8" fmla="*/ 60093 h 514350"/>
                  <a:gd name="connsiteX9" fmla="*/ 192824 w 295275"/>
                  <a:gd name="connsiteY9" fmla="*/ 65865 h 514350"/>
                  <a:gd name="connsiteX10" fmla="*/ 195634 w 295275"/>
                  <a:gd name="connsiteY10" fmla="*/ 57074 h 514350"/>
                  <a:gd name="connsiteX11" fmla="*/ 196015 w 295275"/>
                  <a:gd name="connsiteY11" fmla="*/ 53492 h 514350"/>
                  <a:gd name="connsiteX12" fmla="*/ 210493 w 295275"/>
                  <a:gd name="connsiteY12" fmla="*/ 93364 h 514350"/>
                  <a:gd name="connsiteX13" fmla="*/ 218037 w 295275"/>
                  <a:gd name="connsiteY13" fmla="*/ 103708 h 514350"/>
                  <a:gd name="connsiteX14" fmla="*/ 219951 w 295275"/>
                  <a:gd name="connsiteY14" fmla="*/ 109823 h 514350"/>
                  <a:gd name="connsiteX15" fmla="*/ 219504 w 295275"/>
                  <a:gd name="connsiteY15" fmla="*/ 133864 h 514350"/>
                  <a:gd name="connsiteX16" fmla="*/ 220399 w 295275"/>
                  <a:gd name="connsiteY16" fmla="*/ 140055 h 514350"/>
                  <a:gd name="connsiteX17" fmla="*/ 222666 w 295275"/>
                  <a:gd name="connsiteY17" fmla="*/ 147409 h 514350"/>
                  <a:gd name="connsiteX18" fmla="*/ 228324 w 295275"/>
                  <a:gd name="connsiteY18" fmla="*/ 160010 h 514350"/>
                  <a:gd name="connsiteX19" fmla="*/ 241954 w 295275"/>
                  <a:gd name="connsiteY19" fmla="*/ 174946 h 514350"/>
                  <a:gd name="connsiteX20" fmla="*/ 245897 w 295275"/>
                  <a:gd name="connsiteY20" fmla="*/ 180937 h 514350"/>
                  <a:gd name="connsiteX21" fmla="*/ 247593 w 295275"/>
                  <a:gd name="connsiteY21" fmla="*/ 187033 h 514350"/>
                  <a:gd name="connsiteX22" fmla="*/ 250441 w 295275"/>
                  <a:gd name="connsiteY22" fmla="*/ 205416 h 514350"/>
                  <a:gd name="connsiteX23" fmla="*/ 246050 w 295275"/>
                  <a:gd name="connsiteY23" fmla="*/ 212274 h 514350"/>
                  <a:gd name="connsiteX24" fmla="*/ 252203 w 295275"/>
                  <a:gd name="connsiteY24" fmla="*/ 227533 h 514350"/>
                  <a:gd name="connsiteX25" fmla="*/ 266691 w 295275"/>
                  <a:gd name="connsiteY25" fmla="*/ 251041 h 514350"/>
                  <a:gd name="connsiteX26" fmla="*/ 258613 w 295275"/>
                  <a:gd name="connsiteY26" fmla="*/ 250060 h 514350"/>
                  <a:gd name="connsiteX27" fmla="*/ 255375 w 295275"/>
                  <a:gd name="connsiteY27" fmla="*/ 245878 h 514350"/>
                  <a:gd name="connsiteX28" fmla="*/ 253270 w 295275"/>
                  <a:gd name="connsiteY28" fmla="*/ 240439 h 514350"/>
                  <a:gd name="connsiteX29" fmla="*/ 248860 w 295275"/>
                  <a:gd name="connsiteY29" fmla="*/ 235639 h 514350"/>
                  <a:gd name="connsiteX30" fmla="*/ 238983 w 295275"/>
                  <a:gd name="connsiteY30" fmla="*/ 233753 h 514350"/>
                  <a:gd name="connsiteX31" fmla="*/ 238173 w 295275"/>
                  <a:gd name="connsiteY31" fmla="*/ 240611 h 514350"/>
                  <a:gd name="connsiteX32" fmla="*/ 243097 w 295275"/>
                  <a:gd name="connsiteY32" fmla="*/ 249584 h 514350"/>
                  <a:gd name="connsiteX33" fmla="*/ 256423 w 295275"/>
                  <a:gd name="connsiteY33" fmla="*/ 256994 h 514350"/>
                  <a:gd name="connsiteX34" fmla="*/ 260861 w 295275"/>
                  <a:gd name="connsiteY34" fmla="*/ 263890 h 514350"/>
                  <a:gd name="connsiteX35" fmla="*/ 272558 w 295275"/>
                  <a:gd name="connsiteY35" fmla="*/ 295513 h 514350"/>
                  <a:gd name="connsiteX36" fmla="*/ 278435 w 295275"/>
                  <a:gd name="connsiteY36" fmla="*/ 345034 h 514350"/>
                  <a:gd name="connsiteX37" fmla="*/ 282207 w 295275"/>
                  <a:gd name="connsiteY37" fmla="*/ 351225 h 514350"/>
                  <a:gd name="connsiteX38" fmla="*/ 293570 w 295275"/>
                  <a:gd name="connsiteY38" fmla="*/ 360483 h 514350"/>
                  <a:gd name="connsiteX39" fmla="*/ 296047 w 295275"/>
                  <a:gd name="connsiteY39" fmla="*/ 364655 h 514350"/>
                  <a:gd name="connsiteX40" fmla="*/ 293094 w 295275"/>
                  <a:gd name="connsiteY40" fmla="*/ 399412 h 514350"/>
                  <a:gd name="connsiteX41" fmla="*/ 294580 w 295275"/>
                  <a:gd name="connsiteY41" fmla="*/ 416452 h 514350"/>
                  <a:gd name="connsiteX42" fmla="*/ 291075 w 295275"/>
                  <a:gd name="connsiteY42" fmla="*/ 418062 h 514350"/>
                  <a:gd name="connsiteX43" fmla="*/ 279921 w 295275"/>
                  <a:gd name="connsiteY43" fmla="*/ 418062 h 514350"/>
                  <a:gd name="connsiteX44" fmla="*/ 278883 w 295275"/>
                  <a:gd name="connsiteY44" fmla="*/ 413338 h 514350"/>
                  <a:gd name="connsiteX45" fmla="*/ 281388 w 295275"/>
                  <a:gd name="connsiteY45" fmla="*/ 387591 h 514350"/>
                  <a:gd name="connsiteX46" fmla="*/ 275511 w 295275"/>
                  <a:gd name="connsiteY46" fmla="*/ 365703 h 514350"/>
                  <a:gd name="connsiteX47" fmla="*/ 272044 w 295275"/>
                  <a:gd name="connsiteY47" fmla="*/ 358216 h 514350"/>
                  <a:gd name="connsiteX48" fmla="*/ 266691 w 295275"/>
                  <a:gd name="connsiteY48" fmla="*/ 363131 h 514350"/>
                  <a:gd name="connsiteX49" fmla="*/ 265481 w 295275"/>
                  <a:gd name="connsiteY49" fmla="*/ 367636 h 514350"/>
                  <a:gd name="connsiteX50" fmla="*/ 263757 w 295275"/>
                  <a:gd name="connsiteY50" fmla="*/ 384286 h 514350"/>
                  <a:gd name="connsiteX51" fmla="*/ 259318 w 295275"/>
                  <a:gd name="connsiteY51" fmla="*/ 392582 h 514350"/>
                  <a:gd name="connsiteX52" fmla="*/ 258823 w 295275"/>
                  <a:gd name="connsiteY52" fmla="*/ 395726 h 514350"/>
                  <a:gd name="connsiteX53" fmla="*/ 263757 w 295275"/>
                  <a:gd name="connsiteY53" fmla="*/ 393639 h 514350"/>
                  <a:gd name="connsiteX54" fmla="*/ 266910 w 295275"/>
                  <a:gd name="connsiteY54" fmla="*/ 403898 h 514350"/>
                  <a:gd name="connsiteX55" fmla="*/ 269738 w 295275"/>
                  <a:gd name="connsiteY55" fmla="*/ 407451 h 514350"/>
                  <a:gd name="connsiteX56" fmla="*/ 275244 w 295275"/>
                  <a:gd name="connsiteY56" fmla="*/ 408470 h 514350"/>
                  <a:gd name="connsiteX57" fmla="*/ 270463 w 295275"/>
                  <a:gd name="connsiteY57" fmla="*/ 413718 h 514350"/>
                  <a:gd name="connsiteX58" fmla="*/ 265119 w 295275"/>
                  <a:gd name="connsiteY58" fmla="*/ 417862 h 514350"/>
                  <a:gd name="connsiteX59" fmla="*/ 261195 w 295275"/>
                  <a:gd name="connsiteY59" fmla="*/ 423386 h 514350"/>
                  <a:gd name="connsiteX60" fmla="*/ 260576 w 295275"/>
                  <a:gd name="connsiteY60" fmla="*/ 432883 h 514350"/>
                  <a:gd name="connsiteX61" fmla="*/ 265757 w 295275"/>
                  <a:gd name="connsiteY61" fmla="*/ 442817 h 514350"/>
                  <a:gd name="connsiteX62" fmla="*/ 265862 w 295275"/>
                  <a:gd name="connsiteY62" fmla="*/ 443274 h 514350"/>
                  <a:gd name="connsiteX63" fmla="*/ 265862 w 295275"/>
                  <a:gd name="connsiteY63" fmla="*/ 443293 h 514350"/>
                  <a:gd name="connsiteX64" fmla="*/ 264757 w 295275"/>
                  <a:gd name="connsiteY64" fmla="*/ 443970 h 514350"/>
                  <a:gd name="connsiteX65" fmla="*/ 254803 w 295275"/>
                  <a:gd name="connsiteY65" fmla="*/ 449389 h 514350"/>
                  <a:gd name="connsiteX66" fmla="*/ 234096 w 295275"/>
                  <a:gd name="connsiteY66" fmla="*/ 454466 h 514350"/>
                  <a:gd name="connsiteX67" fmla="*/ 225828 w 295275"/>
                  <a:gd name="connsiteY67" fmla="*/ 460781 h 514350"/>
                  <a:gd name="connsiteX68" fmla="*/ 198701 w 295275"/>
                  <a:gd name="connsiteY68" fmla="*/ 492576 h 514350"/>
                  <a:gd name="connsiteX69" fmla="*/ 190757 w 295275"/>
                  <a:gd name="connsiteY69" fmla="*/ 498253 h 514350"/>
                  <a:gd name="connsiteX70" fmla="*/ 154515 w 295275"/>
                  <a:gd name="connsiteY70" fmla="*/ 512236 h 514350"/>
                  <a:gd name="connsiteX71" fmla="*/ 139780 w 295275"/>
                  <a:gd name="connsiteY71" fmla="*/ 514350 h 514350"/>
                  <a:gd name="connsiteX72" fmla="*/ 125244 w 295275"/>
                  <a:gd name="connsiteY72" fmla="*/ 514331 h 514350"/>
                  <a:gd name="connsiteX73" fmla="*/ 89135 w 295275"/>
                  <a:gd name="connsiteY73" fmla="*/ 505635 h 514350"/>
                  <a:gd name="connsiteX74" fmla="*/ 87459 w 295275"/>
                  <a:gd name="connsiteY74" fmla="*/ 458162 h 514350"/>
                  <a:gd name="connsiteX75" fmla="*/ 81391 w 295275"/>
                  <a:gd name="connsiteY75" fmla="*/ 421957 h 514350"/>
                  <a:gd name="connsiteX76" fmla="*/ 77524 w 295275"/>
                  <a:gd name="connsiteY76" fmla="*/ 409584 h 514350"/>
                  <a:gd name="connsiteX77" fmla="*/ 66866 w 295275"/>
                  <a:gd name="connsiteY77" fmla="*/ 389382 h 514350"/>
                  <a:gd name="connsiteX78" fmla="*/ 47215 w 295275"/>
                  <a:gd name="connsiteY78" fmla="*/ 362302 h 514350"/>
                  <a:gd name="connsiteX79" fmla="*/ 41948 w 295275"/>
                  <a:gd name="connsiteY79" fmla="*/ 351111 h 514350"/>
                  <a:gd name="connsiteX80" fmla="*/ 40358 w 295275"/>
                  <a:gd name="connsiteY80" fmla="*/ 340871 h 514350"/>
                  <a:gd name="connsiteX81" fmla="*/ 41148 w 295275"/>
                  <a:gd name="connsiteY81" fmla="*/ 329393 h 514350"/>
                  <a:gd name="connsiteX82" fmla="*/ 42891 w 295275"/>
                  <a:gd name="connsiteY82" fmla="*/ 320173 h 514350"/>
                  <a:gd name="connsiteX83" fmla="*/ 43282 w 295275"/>
                  <a:gd name="connsiteY83" fmla="*/ 311972 h 514350"/>
                  <a:gd name="connsiteX84" fmla="*/ 41624 w 295275"/>
                  <a:gd name="connsiteY84" fmla="*/ 306191 h 514350"/>
                  <a:gd name="connsiteX85" fmla="*/ 37472 w 295275"/>
                  <a:gd name="connsiteY85" fmla="*/ 300047 h 514350"/>
                  <a:gd name="connsiteX86" fmla="*/ 24613 w 295275"/>
                  <a:gd name="connsiteY86" fmla="*/ 285388 h 514350"/>
                  <a:gd name="connsiteX87" fmla="*/ 17631 w 295275"/>
                  <a:gd name="connsiteY87" fmla="*/ 275625 h 514350"/>
                  <a:gd name="connsiteX88" fmla="*/ 10935 w 295275"/>
                  <a:gd name="connsiteY88" fmla="*/ 261490 h 514350"/>
                  <a:gd name="connsiteX89" fmla="*/ 7468 w 295275"/>
                  <a:gd name="connsiteY89" fmla="*/ 242411 h 514350"/>
                  <a:gd name="connsiteX90" fmla="*/ 7144 w 295275"/>
                  <a:gd name="connsiteY90" fmla="*/ 213608 h 514350"/>
                  <a:gd name="connsiteX91" fmla="*/ 24727 w 295275"/>
                  <a:gd name="connsiteY91" fmla="*/ 144380 h 514350"/>
                  <a:gd name="connsiteX92" fmla="*/ 29642 w 295275"/>
                  <a:gd name="connsiteY92" fmla="*/ 107366 h 514350"/>
                  <a:gd name="connsiteX93" fmla="*/ 27889 w 295275"/>
                  <a:gd name="connsiteY93" fmla="*/ 76457 h 514350"/>
                  <a:gd name="connsiteX94" fmla="*/ 20946 w 295275"/>
                  <a:gd name="connsiteY94" fmla="*/ 45777 h 514350"/>
                  <a:gd name="connsiteX95" fmla="*/ 40358 w 295275"/>
                  <a:gd name="connsiteY95" fmla="*/ 34090 h 514350"/>
                  <a:gd name="connsiteX96" fmla="*/ 54398 w 295275"/>
                  <a:gd name="connsiteY96" fmla="*/ 27822 h 514350"/>
                  <a:gd name="connsiteX97" fmla="*/ 74724 w 295275"/>
                  <a:gd name="connsiteY97" fmla="*/ 14516 h 514350"/>
                  <a:gd name="connsiteX98" fmla="*/ 84211 w 295275"/>
                  <a:gd name="connsiteY98" fmla="*/ 11430 h 514350"/>
                  <a:gd name="connsiteX99" fmla="*/ 104985 w 295275"/>
                  <a:gd name="connsiteY99" fmla="*/ 8715 h 514350"/>
                  <a:gd name="connsiteX100" fmla="*/ 154905 w 295275"/>
                  <a:gd name="connsiteY100" fmla="*/ 11601 h 514350"/>
                  <a:gd name="connsiteX101" fmla="*/ 178223 w 295275"/>
                  <a:gd name="connsiteY101" fmla="*/ 7687 h 514350"/>
                  <a:gd name="connsiteX102" fmla="*/ 185690 w 295275"/>
                  <a:gd name="connsiteY102" fmla="*/ 7144 h 514350"/>
                  <a:gd name="connsiteX103" fmla="*/ 194691 w 295275"/>
                  <a:gd name="connsiteY103" fmla="*/ 954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95275" h="514350">
                    <a:moveTo>
                      <a:pt x="197244" y="11830"/>
                    </a:moveTo>
                    <a:lnTo>
                      <a:pt x="199168" y="41157"/>
                    </a:lnTo>
                    <a:lnTo>
                      <a:pt x="201435" y="45710"/>
                    </a:lnTo>
                    <a:lnTo>
                      <a:pt x="201921" y="48749"/>
                    </a:lnTo>
                    <a:lnTo>
                      <a:pt x="201025" y="50520"/>
                    </a:lnTo>
                    <a:lnTo>
                      <a:pt x="196968" y="50340"/>
                    </a:lnTo>
                    <a:lnTo>
                      <a:pt x="194548" y="55035"/>
                    </a:lnTo>
                    <a:lnTo>
                      <a:pt x="191719" y="57131"/>
                    </a:lnTo>
                    <a:lnTo>
                      <a:pt x="190243" y="60093"/>
                    </a:lnTo>
                    <a:lnTo>
                      <a:pt x="192824" y="65865"/>
                    </a:lnTo>
                    <a:lnTo>
                      <a:pt x="195634" y="57074"/>
                    </a:lnTo>
                    <a:lnTo>
                      <a:pt x="196015" y="53492"/>
                    </a:lnTo>
                    <a:lnTo>
                      <a:pt x="210493" y="93364"/>
                    </a:lnTo>
                    <a:lnTo>
                      <a:pt x="218037" y="103708"/>
                    </a:lnTo>
                    <a:lnTo>
                      <a:pt x="219951" y="109823"/>
                    </a:lnTo>
                    <a:lnTo>
                      <a:pt x="219504" y="133864"/>
                    </a:lnTo>
                    <a:lnTo>
                      <a:pt x="220399" y="140055"/>
                    </a:lnTo>
                    <a:lnTo>
                      <a:pt x="222666" y="147409"/>
                    </a:lnTo>
                    <a:lnTo>
                      <a:pt x="228324" y="160010"/>
                    </a:lnTo>
                    <a:lnTo>
                      <a:pt x="241954" y="174946"/>
                    </a:lnTo>
                    <a:lnTo>
                      <a:pt x="245897" y="180937"/>
                    </a:lnTo>
                    <a:lnTo>
                      <a:pt x="247593" y="187033"/>
                    </a:lnTo>
                    <a:lnTo>
                      <a:pt x="250441" y="205416"/>
                    </a:lnTo>
                    <a:lnTo>
                      <a:pt x="246050" y="212274"/>
                    </a:lnTo>
                    <a:lnTo>
                      <a:pt x="252203" y="227533"/>
                    </a:lnTo>
                    <a:lnTo>
                      <a:pt x="266691" y="251041"/>
                    </a:lnTo>
                    <a:lnTo>
                      <a:pt x="258613" y="250060"/>
                    </a:lnTo>
                    <a:lnTo>
                      <a:pt x="255375" y="245878"/>
                    </a:lnTo>
                    <a:lnTo>
                      <a:pt x="253270" y="240439"/>
                    </a:lnTo>
                    <a:lnTo>
                      <a:pt x="248860" y="235639"/>
                    </a:lnTo>
                    <a:lnTo>
                      <a:pt x="238983" y="233753"/>
                    </a:lnTo>
                    <a:lnTo>
                      <a:pt x="238173" y="240611"/>
                    </a:lnTo>
                    <a:lnTo>
                      <a:pt x="243097" y="249584"/>
                    </a:lnTo>
                    <a:lnTo>
                      <a:pt x="256423" y="256994"/>
                    </a:lnTo>
                    <a:lnTo>
                      <a:pt x="260861" y="263890"/>
                    </a:lnTo>
                    <a:lnTo>
                      <a:pt x="272558" y="295513"/>
                    </a:lnTo>
                    <a:lnTo>
                      <a:pt x="278435" y="345034"/>
                    </a:lnTo>
                    <a:lnTo>
                      <a:pt x="282207" y="351225"/>
                    </a:lnTo>
                    <a:lnTo>
                      <a:pt x="293570" y="360483"/>
                    </a:lnTo>
                    <a:lnTo>
                      <a:pt x="296047" y="364655"/>
                    </a:lnTo>
                    <a:lnTo>
                      <a:pt x="293094" y="399412"/>
                    </a:lnTo>
                    <a:lnTo>
                      <a:pt x="294580" y="416452"/>
                    </a:lnTo>
                    <a:lnTo>
                      <a:pt x="291075" y="418062"/>
                    </a:lnTo>
                    <a:lnTo>
                      <a:pt x="279921" y="418062"/>
                    </a:lnTo>
                    <a:lnTo>
                      <a:pt x="278883" y="413338"/>
                    </a:lnTo>
                    <a:lnTo>
                      <a:pt x="281388" y="387591"/>
                    </a:lnTo>
                    <a:lnTo>
                      <a:pt x="275511" y="365703"/>
                    </a:lnTo>
                    <a:lnTo>
                      <a:pt x="272044" y="358216"/>
                    </a:lnTo>
                    <a:lnTo>
                      <a:pt x="266691" y="363131"/>
                    </a:lnTo>
                    <a:lnTo>
                      <a:pt x="265481" y="367636"/>
                    </a:lnTo>
                    <a:lnTo>
                      <a:pt x="263757" y="384286"/>
                    </a:lnTo>
                    <a:lnTo>
                      <a:pt x="259318" y="392582"/>
                    </a:lnTo>
                    <a:lnTo>
                      <a:pt x="258823" y="395726"/>
                    </a:lnTo>
                    <a:lnTo>
                      <a:pt x="263757" y="393639"/>
                    </a:lnTo>
                    <a:lnTo>
                      <a:pt x="266910" y="403898"/>
                    </a:lnTo>
                    <a:lnTo>
                      <a:pt x="269738" y="407451"/>
                    </a:lnTo>
                    <a:lnTo>
                      <a:pt x="275244" y="408470"/>
                    </a:lnTo>
                    <a:lnTo>
                      <a:pt x="270463" y="413718"/>
                    </a:lnTo>
                    <a:lnTo>
                      <a:pt x="265119" y="417862"/>
                    </a:lnTo>
                    <a:lnTo>
                      <a:pt x="261195" y="423386"/>
                    </a:lnTo>
                    <a:lnTo>
                      <a:pt x="260576" y="432883"/>
                    </a:lnTo>
                    <a:lnTo>
                      <a:pt x="265757" y="442817"/>
                    </a:lnTo>
                    <a:lnTo>
                      <a:pt x="265862" y="443274"/>
                    </a:lnTo>
                    <a:lnTo>
                      <a:pt x="265862" y="443293"/>
                    </a:lnTo>
                    <a:lnTo>
                      <a:pt x="264757" y="443970"/>
                    </a:lnTo>
                    <a:lnTo>
                      <a:pt x="254803" y="449389"/>
                    </a:lnTo>
                    <a:lnTo>
                      <a:pt x="234096" y="454466"/>
                    </a:lnTo>
                    <a:lnTo>
                      <a:pt x="225828" y="460781"/>
                    </a:lnTo>
                    <a:lnTo>
                      <a:pt x="198701" y="492576"/>
                    </a:lnTo>
                    <a:lnTo>
                      <a:pt x="190757" y="498253"/>
                    </a:lnTo>
                    <a:lnTo>
                      <a:pt x="154515" y="512236"/>
                    </a:lnTo>
                    <a:lnTo>
                      <a:pt x="139780" y="514350"/>
                    </a:lnTo>
                    <a:lnTo>
                      <a:pt x="125244" y="514331"/>
                    </a:lnTo>
                    <a:lnTo>
                      <a:pt x="89135" y="505635"/>
                    </a:lnTo>
                    <a:lnTo>
                      <a:pt x="87459" y="458162"/>
                    </a:lnTo>
                    <a:lnTo>
                      <a:pt x="81391" y="421957"/>
                    </a:lnTo>
                    <a:lnTo>
                      <a:pt x="77524" y="409584"/>
                    </a:lnTo>
                    <a:lnTo>
                      <a:pt x="66866" y="389382"/>
                    </a:lnTo>
                    <a:lnTo>
                      <a:pt x="47215" y="362302"/>
                    </a:lnTo>
                    <a:lnTo>
                      <a:pt x="41948" y="351111"/>
                    </a:lnTo>
                    <a:lnTo>
                      <a:pt x="40358" y="340871"/>
                    </a:lnTo>
                    <a:lnTo>
                      <a:pt x="41148" y="329393"/>
                    </a:lnTo>
                    <a:lnTo>
                      <a:pt x="42891" y="320173"/>
                    </a:lnTo>
                    <a:lnTo>
                      <a:pt x="43282" y="311972"/>
                    </a:lnTo>
                    <a:lnTo>
                      <a:pt x="41624" y="306191"/>
                    </a:lnTo>
                    <a:lnTo>
                      <a:pt x="37472" y="300047"/>
                    </a:lnTo>
                    <a:lnTo>
                      <a:pt x="24613" y="285388"/>
                    </a:lnTo>
                    <a:lnTo>
                      <a:pt x="17631" y="275625"/>
                    </a:lnTo>
                    <a:lnTo>
                      <a:pt x="10935" y="261490"/>
                    </a:lnTo>
                    <a:lnTo>
                      <a:pt x="7468" y="242411"/>
                    </a:lnTo>
                    <a:lnTo>
                      <a:pt x="7144" y="213608"/>
                    </a:lnTo>
                    <a:lnTo>
                      <a:pt x="24727" y="144380"/>
                    </a:lnTo>
                    <a:lnTo>
                      <a:pt x="29642" y="107366"/>
                    </a:lnTo>
                    <a:lnTo>
                      <a:pt x="27889" y="76457"/>
                    </a:lnTo>
                    <a:lnTo>
                      <a:pt x="20946" y="45777"/>
                    </a:lnTo>
                    <a:lnTo>
                      <a:pt x="40358" y="34090"/>
                    </a:lnTo>
                    <a:lnTo>
                      <a:pt x="54398" y="27822"/>
                    </a:lnTo>
                    <a:lnTo>
                      <a:pt x="74724" y="14516"/>
                    </a:lnTo>
                    <a:lnTo>
                      <a:pt x="84211" y="11430"/>
                    </a:lnTo>
                    <a:lnTo>
                      <a:pt x="104985" y="8715"/>
                    </a:lnTo>
                    <a:lnTo>
                      <a:pt x="154905" y="11601"/>
                    </a:lnTo>
                    <a:lnTo>
                      <a:pt x="178223" y="7687"/>
                    </a:lnTo>
                    <a:lnTo>
                      <a:pt x="185690" y="7144"/>
                    </a:lnTo>
                    <a:lnTo>
                      <a:pt x="194691" y="954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1" name="Freeform: Shape 50">
                <a:extLst>
                  <a:ext uri="{FF2B5EF4-FFF2-40B4-BE49-F238E27FC236}">
                    <a16:creationId xmlns="" xmlns:a16="http://schemas.microsoft.com/office/drawing/2014/main" id="{235CA4D1-EA87-4011-970F-FFC4B7F3AE35}"/>
                  </a:ext>
                </a:extLst>
              </p:cNvPr>
              <p:cNvSpPr/>
              <p:nvPr/>
            </p:nvSpPr>
            <p:spPr>
              <a:xfrm>
                <a:off x="6740856" y="5259981"/>
                <a:ext cx="571500" cy="666750"/>
              </a:xfrm>
              <a:custGeom>
                <a:avLst/>
                <a:gdLst>
                  <a:gd name="connsiteX0" fmla="*/ 247802 w 571500"/>
                  <a:gd name="connsiteY0" fmla="*/ 91192 h 666750"/>
                  <a:gd name="connsiteX1" fmla="*/ 261623 w 571500"/>
                  <a:gd name="connsiteY1" fmla="*/ 88097 h 666750"/>
                  <a:gd name="connsiteX2" fmla="*/ 268824 w 571500"/>
                  <a:gd name="connsiteY2" fmla="*/ 87325 h 666750"/>
                  <a:gd name="connsiteX3" fmla="*/ 277158 w 571500"/>
                  <a:gd name="connsiteY3" fmla="*/ 89021 h 666750"/>
                  <a:gd name="connsiteX4" fmla="*/ 287379 w 571500"/>
                  <a:gd name="connsiteY4" fmla="*/ 93545 h 666750"/>
                  <a:gd name="connsiteX5" fmla="*/ 301885 w 571500"/>
                  <a:gd name="connsiteY5" fmla="*/ 103184 h 666750"/>
                  <a:gd name="connsiteX6" fmla="*/ 326069 w 571500"/>
                  <a:gd name="connsiteY6" fmla="*/ 124520 h 666750"/>
                  <a:gd name="connsiteX7" fmla="*/ 329422 w 571500"/>
                  <a:gd name="connsiteY7" fmla="*/ 129597 h 666750"/>
                  <a:gd name="connsiteX8" fmla="*/ 331156 w 571500"/>
                  <a:gd name="connsiteY8" fmla="*/ 135741 h 666750"/>
                  <a:gd name="connsiteX9" fmla="*/ 331013 w 571500"/>
                  <a:gd name="connsiteY9" fmla="*/ 143018 h 666750"/>
                  <a:gd name="connsiteX10" fmla="*/ 328803 w 571500"/>
                  <a:gd name="connsiteY10" fmla="*/ 158610 h 666750"/>
                  <a:gd name="connsiteX11" fmla="*/ 329070 w 571500"/>
                  <a:gd name="connsiteY11" fmla="*/ 166488 h 666750"/>
                  <a:gd name="connsiteX12" fmla="*/ 331479 w 571500"/>
                  <a:gd name="connsiteY12" fmla="*/ 172507 h 666750"/>
                  <a:gd name="connsiteX13" fmla="*/ 340814 w 571500"/>
                  <a:gd name="connsiteY13" fmla="*/ 182651 h 666750"/>
                  <a:gd name="connsiteX14" fmla="*/ 344424 w 571500"/>
                  <a:gd name="connsiteY14" fmla="*/ 188471 h 666750"/>
                  <a:gd name="connsiteX15" fmla="*/ 349863 w 571500"/>
                  <a:gd name="connsiteY15" fmla="*/ 200978 h 666750"/>
                  <a:gd name="connsiteX16" fmla="*/ 354139 w 571500"/>
                  <a:gd name="connsiteY16" fmla="*/ 206073 h 666750"/>
                  <a:gd name="connsiteX17" fmla="*/ 358721 w 571500"/>
                  <a:gd name="connsiteY17" fmla="*/ 209036 h 666750"/>
                  <a:gd name="connsiteX18" fmla="*/ 364789 w 571500"/>
                  <a:gd name="connsiteY18" fmla="*/ 208474 h 666750"/>
                  <a:gd name="connsiteX19" fmla="*/ 371475 w 571500"/>
                  <a:gd name="connsiteY19" fmla="*/ 204892 h 666750"/>
                  <a:gd name="connsiteX20" fmla="*/ 380867 w 571500"/>
                  <a:gd name="connsiteY20" fmla="*/ 195367 h 666750"/>
                  <a:gd name="connsiteX21" fmla="*/ 384534 w 571500"/>
                  <a:gd name="connsiteY21" fmla="*/ 188271 h 666750"/>
                  <a:gd name="connsiteX22" fmla="*/ 385381 w 571500"/>
                  <a:gd name="connsiteY22" fmla="*/ 181594 h 666750"/>
                  <a:gd name="connsiteX23" fmla="*/ 383657 w 571500"/>
                  <a:gd name="connsiteY23" fmla="*/ 170764 h 666750"/>
                  <a:gd name="connsiteX24" fmla="*/ 383343 w 571500"/>
                  <a:gd name="connsiteY24" fmla="*/ 164659 h 666750"/>
                  <a:gd name="connsiteX25" fmla="*/ 386410 w 571500"/>
                  <a:gd name="connsiteY25" fmla="*/ 161258 h 666750"/>
                  <a:gd name="connsiteX26" fmla="*/ 392144 w 571500"/>
                  <a:gd name="connsiteY26" fmla="*/ 160477 h 666750"/>
                  <a:gd name="connsiteX27" fmla="*/ 413175 w 571500"/>
                  <a:gd name="connsiteY27" fmla="*/ 166764 h 666750"/>
                  <a:gd name="connsiteX28" fmla="*/ 426625 w 571500"/>
                  <a:gd name="connsiteY28" fmla="*/ 168278 h 666750"/>
                  <a:gd name="connsiteX29" fmla="*/ 443189 w 571500"/>
                  <a:gd name="connsiteY29" fmla="*/ 184166 h 666750"/>
                  <a:gd name="connsiteX30" fmla="*/ 450047 w 571500"/>
                  <a:gd name="connsiteY30" fmla="*/ 189062 h 666750"/>
                  <a:gd name="connsiteX31" fmla="*/ 467839 w 571500"/>
                  <a:gd name="connsiteY31" fmla="*/ 205578 h 666750"/>
                  <a:gd name="connsiteX32" fmla="*/ 483498 w 571500"/>
                  <a:gd name="connsiteY32" fmla="*/ 236811 h 666750"/>
                  <a:gd name="connsiteX33" fmla="*/ 489175 w 571500"/>
                  <a:gd name="connsiteY33" fmla="*/ 244126 h 666750"/>
                  <a:gd name="connsiteX34" fmla="*/ 498910 w 571500"/>
                  <a:gd name="connsiteY34" fmla="*/ 253127 h 666750"/>
                  <a:gd name="connsiteX35" fmla="*/ 506749 w 571500"/>
                  <a:gd name="connsiteY35" fmla="*/ 258385 h 666750"/>
                  <a:gd name="connsiteX36" fmla="*/ 514693 w 571500"/>
                  <a:gd name="connsiteY36" fmla="*/ 261556 h 666750"/>
                  <a:gd name="connsiteX37" fmla="*/ 528904 w 571500"/>
                  <a:gd name="connsiteY37" fmla="*/ 264995 h 666750"/>
                  <a:gd name="connsiteX38" fmla="*/ 534895 w 571500"/>
                  <a:gd name="connsiteY38" fmla="*/ 267224 h 666750"/>
                  <a:gd name="connsiteX39" fmla="*/ 539867 w 571500"/>
                  <a:gd name="connsiteY39" fmla="*/ 273682 h 666750"/>
                  <a:gd name="connsiteX40" fmla="*/ 545021 w 571500"/>
                  <a:gd name="connsiteY40" fmla="*/ 285655 h 666750"/>
                  <a:gd name="connsiteX41" fmla="*/ 555231 w 571500"/>
                  <a:gd name="connsiteY41" fmla="*/ 324860 h 666750"/>
                  <a:gd name="connsiteX42" fmla="*/ 564766 w 571500"/>
                  <a:gd name="connsiteY42" fmla="*/ 349367 h 666750"/>
                  <a:gd name="connsiteX43" fmla="*/ 511369 w 571500"/>
                  <a:gd name="connsiteY43" fmla="*/ 363293 h 666750"/>
                  <a:gd name="connsiteX44" fmla="*/ 506749 w 571500"/>
                  <a:gd name="connsiteY44" fmla="*/ 363150 h 666750"/>
                  <a:gd name="connsiteX45" fmla="*/ 503158 w 571500"/>
                  <a:gd name="connsiteY45" fmla="*/ 361855 h 666750"/>
                  <a:gd name="connsiteX46" fmla="*/ 493643 w 571500"/>
                  <a:gd name="connsiteY46" fmla="*/ 357168 h 666750"/>
                  <a:gd name="connsiteX47" fmla="*/ 488242 w 571500"/>
                  <a:gd name="connsiteY47" fmla="*/ 355806 h 666750"/>
                  <a:gd name="connsiteX48" fmla="*/ 482289 w 571500"/>
                  <a:gd name="connsiteY48" fmla="*/ 355568 h 666750"/>
                  <a:gd name="connsiteX49" fmla="*/ 478098 w 571500"/>
                  <a:gd name="connsiteY49" fmla="*/ 356502 h 666750"/>
                  <a:gd name="connsiteX50" fmla="*/ 475107 w 571500"/>
                  <a:gd name="connsiteY50" fmla="*/ 358435 h 666750"/>
                  <a:gd name="connsiteX51" fmla="*/ 474497 w 571500"/>
                  <a:gd name="connsiteY51" fmla="*/ 362436 h 666750"/>
                  <a:gd name="connsiteX52" fmla="*/ 475440 w 571500"/>
                  <a:gd name="connsiteY52" fmla="*/ 365912 h 666750"/>
                  <a:gd name="connsiteX53" fmla="*/ 480298 w 571500"/>
                  <a:gd name="connsiteY53" fmla="*/ 373132 h 666750"/>
                  <a:gd name="connsiteX54" fmla="*/ 481765 w 571500"/>
                  <a:gd name="connsiteY54" fmla="*/ 376895 h 666750"/>
                  <a:gd name="connsiteX55" fmla="*/ 482289 w 571500"/>
                  <a:gd name="connsiteY55" fmla="*/ 382562 h 666750"/>
                  <a:gd name="connsiteX56" fmla="*/ 480793 w 571500"/>
                  <a:gd name="connsiteY56" fmla="*/ 391735 h 666750"/>
                  <a:gd name="connsiteX57" fmla="*/ 475764 w 571500"/>
                  <a:gd name="connsiteY57" fmla="*/ 404603 h 666750"/>
                  <a:gd name="connsiteX58" fmla="*/ 463582 w 571500"/>
                  <a:gd name="connsiteY58" fmla="*/ 423405 h 666750"/>
                  <a:gd name="connsiteX59" fmla="*/ 443732 w 571500"/>
                  <a:gd name="connsiteY59" fmla="*/ 442522 h 666750"/>
                  <a:gd name="connsiteX60" fmla="*/ 411175 w 571500"/>
                  <a:gd name="connsiteY60" fmla="*/ 465506 h 666750"/>
                  <a:gd name="connsiteX61" fmla="*/ 365045 w 571500"/>
                  <a:gd name="connsiteY61" fmla="*/ 487137 h 666750"/>
                  <a:gd name="connsiteX62" fmla="*/ 207845 w 571500"/>
                  <a:gd name="connsiteY62" fmla="*/ 537734 h 666750"/>
                  <a:gd name="connsiteX63" fmla="*/ 178984 w 571500"/>
                  <a:gd name="connsiteY63" fmla="*/ 551164 h 666750"/>
                  <a:gd name="connsiteX64" fmla="*/ 162182 w 571500"/>
                  <a:gd name="connsiteY64" fmla="*/ 562994 h 666750"/>
                  <a:gd name="connsiteX65" fmla="*/ 152467 w 571500"/>
                  <a:gd name="connsiteY65" fmla="*/ 572205 h 666750"/>
                  <a:gd name="connsiteX66" fmla="*/ 145847 w 571500"/>
                  <a:gd name="connsiteY66" fmla="*/ 583435 h 666750"/>
                  <a:gd name="connsiteX67" fmla="*/ 140246 w 571500"/>
                  <a:gd name="connsiteY67" fmla="*/ 595875 h 666750"/>
                  <a:gd name="connsiteX68" fmla="*/ 131073 w 571500"/>
                  <a:gd name="connsiteY68" fmla="*/ 611210 h 666750"/>
                  <a:gd name="connsiteX69" fmla="*/ 115262 w 571500"/>
                  <a:gd name="connsiteY69" fmla="*/ 628383 h 666750"/>
                  <a:gd name="connsiteX70" fmla="*/ 98250 w 571500"/>
                  <a:gd name="connsiteY70" fmla="*/ 643785 h 666750"/>
                  <a:gd name="connsiteX71" fmla="*/ 70342 w 571500"/>
                  <a:gd name="connsiteY71" fmla="*/ 663187 h 666750"/>
                  <a:gd name="connsiteX72" fmla="*/ 61284 w 571500"/>
                  <a:gd name="connsiteY72" fmla="*/ 668017 h 666750"/>
                  <a:gd name="connsiteX73" fmla="*/ 60922 w 571500"/>
                  <a:gd name="connsiteY73" fmla="*/ 665798 h 666750"/>
                  <a:gd name="connsiteX74" fmla="*/ 54864 w 571500"/>
                  <a:gd name="connsiteY74" fmla="*/ 652825 h 666750"/>
                  <a:gd name="connsiteX75" fmla="*/ 54473 w 571500"/>
                  <a:gd name="connsiteY75" fmla="*/ 648758 h 666750"/>
                  <a:gd name="connsiteX76" fmla="*/ 55007 w 571500"/>
                  <a:gd name="connsiteY76" fmla="*/ 644547 h 666750"/>
                  <a:gd name="connsiteX77" fmla="*/ 54731 w 571500"/>
                  <a:gd name="connsiteY77" fmla="*/ 640213 h 666750"/>
                  <a:gd name="connsiteX78" fmla="*/ 52044 w 571500"/>
                  <a:gd name="connsiteY78" fmla="*/ 635965 h 666750"/>
                  <a:gd name="connsiteX79" fmla="*/ 45415 w 571500"/>
                  <a:gd name="connsiteY79" fmla="*/ 633374 h 666750"/>
                  <a:gd name="connsiteX80" fmla="*/ 29308 w 571500"/>
                  <a:gd name="connsiteY80" fmla="*/ 634994 h 666750"/>
                  <a:gd name="connsiteX81" fmla="*/ 22003 w 571500"/>
                  <a:gd name="connsiteY81" fmla="*/ 632279 h 666750"/>
                  <a:gd name="connsiteX82" fmla="*/ 17097 w 571500"/>
                  <a:gd name="connsiteY82" fmla="*/ 624211 h 666750"/>
                  <a:gd name="connsiteX83" fmla="*/ 17259 w 571500"/>
                  <a:gd name="connsiteY83" fmla="*/ 615210 h 666750"/>
                  <a:gd name="connsiteX84" fmla="*/ 18717 w 571500"/>
                  <a:gd name="connsiteY84" fmla="*/ 606037 h 666750"/>
                  <a:gd name="connsiteX85" fmla="*/ 17802 w 571500"/>
                  <a:gd name="connsiteY85" fmla="*/ 597341 h 666750"/>
                  <a:gd name="connsiteX86" fmla="*/ 13021 w 571500"/>
                  <a:gd name="connsiteY86" fmla="*/ 589712 h 666750"/>
                  <a:gd name="connsiteX87" fmla="*/ 8963 w 571500"/>
                  <a:gd name="connsiteY87" fmla="*/ 585492 h 666750"/>
                  <a:gd name="connsiteX88" fmla="*/ 7144 w 571500"/>
                  <a:gd name="connsiteY88" fmla="*/ 580273 h 666750"/>
                  <a:gd name="connsiteX89" fmla="*/ 9201 w 571500"/>
                  <a:gd name="connsiteY89" fmla="*/ 569643 h 666750"/>
                  <a:gd name="connsiteX90" fmla="*/ 23736 w 571500"/>
                  <a:gd name="connsiteY90" fmla="*/ 527656 h 666750"/>
                  <a:gd name="connsiteX91" fmla="*/ 25898 w 571500"/>
                  <a:gd name="connsiteY91" fmla="*/ 512045 h 666750"/>
                  <a:gd name="connsiteX92" fmla="*/ 25984 w 571500"/>
                  <a:gd name="connsiteY92" fmla="*/ 507892 h 666750"/>
                  <a:gd name="connsiteX93" fmla="*/ 24736 w 571500"/>
                  <a:gd name="connsiteY93" fmla="*/ 503434 h 666750"/>
                  <a:gd name="connsiteX94" fmla="*/ 20974 w 571500"/>
                  <a:gd name="connsiteY94" fmla="*/ 494881 h 666750"/>
                  <a:gd name="connsiteX95" fmla="*/ 20021 w 571500"/>
                  <a:gd name="connsiteY95" fmla="*/ 490899 h 666750"/>
                  <a:gd name="connsiteX96" fmla="*/ 20822 w 571500"/>
                  <a:gd name="connsiteY96" fmla="*/ 481841 h 666750"/>
                  <a:gd name="connsiteX97" fmla="*/ 23936 w 571500"/>
                  <a:gd name="connsiteY97" fmla="*/ 473726 h 666750"/>
                  <a:gd name="connsiteX98" fmla="*/ 32690 w 571500"/>
                  <a:gd name="connsiteY98" fmla="*/ 458133 h 666750"/>
                  <a:gd name="connsiteX99" fmla="*/ 33909 w 571500"/>
                  <a:gd name="connsiteY99" fmla="*/ 454076 h 666750"/>
                  <a:gd name="connsiteX100" fmla="*/ 34585 w 571500"/>
                  <a:gd name="connsiteY100" fmla="*/ 450075 h 666750"/>
                  <a:gd name="connsiteX101" fmla="*/ 35919 w 571500"/>
                  <a:gd name="connsiteY101" fmla="*/ 446418 h 666750"/>
                  <a:gd name="connsiteX102" fmla="*/ 39329 w 571500"/>
                  <a:gd name="connsiteY102" fmla="*/ 443227 h 666750"/>
                  <a:gd name="connsiteX103" fmla="*/ 44882 w 571500"/>
                  <a:gd name="connsiteY103" fmla="*/ 441446 h 666750"/>
                  <a:gd name="connsiteX104" fmla="*/ 47387 w 571500"/>
                  <a:gd name="connsiteY104" fmla="*/ 443379 h 666750"/>
                  <a:gd name="connsiteX105" fmla="*/ 48987 w 571500"/>
                  <a:gd name="connsiteY105" fmla="*/ 446341 h 666750"/>
                  <a:gd name="connsiteX106" fmla="*/ 51749 w 571500"/>
                  <a:gd name="connsiteY106" fmla="*/ 447704 h 666750"/>
                  <a:gd name="connsiteX107" fmla="*/ 60065 w 571500"/>
                  <a:gd name="connsiteY107" fmla="*/ 445637 h 666750"/>
                  <a:gd name="connsiteX108" fmla="*/ 65475 w 571500"/>
                  <a:gd name="connsiteY108" fmla="*/ 441093 h 666750"/>
                  <a:gd name="connsiteX109" fmla="*/ 69332 w 571500"/>
                  <a:gd name="connsiteY109" fmla="*/ 434369 h 666750"/>
                  <a:gd name="connsiteX110" fmla="*/ 74495 w 571500"/>
                  <a:gd name="connsiteY110" fmla="*/ 422738 h 666750"/>
                  <a:gd name="connsiteX111" fmla="*/ 76086 w 571500"/>
                  <a:gd name="connsiteY111" fmla="*/ 416700 h 666750"/>
                  <a:gd name="connsiteX112" fmla="*/ 76486 w 571500"/>
                  <a:gd name="connsiteY112" fmla="*/ 413547 h 666750"/>
                  <a:gd name="connsiteX113" fmla="*/ 78343 w 571500"/>
                  <a:gd name="connsiteY113" fmla="*/ 407546 h 666750"/>
                  <a:gd name="connsiteX114" fmla="*/ 84515 w 571500"/>
                  <a:gd name="connsiteY114" fmla="*/ 398564 h 666750"/>
                  <a:gd name="connsiteX115" fmla="*/ 86735 w 571500"/>
                  <a:gd name="connsiteY115" fmla="*/ 393563 h 666750"/>
                  <a:gd name="connsiteX116" fmla="*/ 87239 w 571500"/>
                  <a:gd name="connsiteY116" fmla="*/ 386534 h 666750"/>
                  <a:gd name="connsiteX117" fmla="*/ 85572 w 571500"/>
                  <a:gd name="connsiteY117" fmla="*/ 373342 h 666750"/>
                  <a:gd name="connsiteX118" fmla="*/ 86201 w 571500"/>
                  <a:gd name="connsiteY118" fmla="*/ 366446 h 666750"/>
                  <a:gd name="connsiteX119" fmla="*/ 96203 w 571500"/>
                  <a:gd name="connsiteY119" fmla="*/ 343948 h 666750"/>
                  <a:gd name="connsiteX120" fmla="*/ 98412 w 571500"/>
                  <a:gd name="connsiteY120" fmla="*/ 332784 h 666750"/>
                  <a:gd name="connsiteX121" fmla="*/ 93240 w 571500"/>
                  <a:gd name="connsiteY121" fmla="*/ 320964 h 666750"/>
                  <a:gd name="connsiteX122" fmla="*/ 94031 w 571500"/>
                  <a:gd name="connsiteY122" fmla="*/ 314687 h 666750"/>
                  <a:gd name="connsiteX123" fmla="*/ 90773 w 571500"/>
                  <a:gd name="connsiteY123" fmla="*/ 310458 h 666750"/>
                  <a:gd name="connsiteX124" fmla="*/ 86382 w 571500"/>
                  <a:gd name="connsiteY124" fmla="*/ 306867 h 666750"/>
                  <a:gd name="connsiteX125" fmla="*/ 83658 w 571500"/>
                  <a:gd name="connsiteY125" fmla="*/ 302581 h 666750"/>
                  <a:gd name="connsiteX126" fmla="*/ 88468 w 571500"/>
                  <a:gd name="connsiteY126" fmla="*/ 296942 h 666750"/>
                  <a:gd name="connsiteX127" fmla="*/ 86344 w 571500"/>
                  <a:gd name="connsiteY127" fmla="*/ 290493 h 666750"/>
                  <a:gd name="connsiteX128" fmla="*/ 82029 w 571500"/>
                  <a:gd name="connsiteY128" fmla="*/ 283578 h 666750"/>
                  <a:gd name="connsiteX129" fmla="*/ 80572 w 571500"/>
                  <a:gd name="connsiteY129" fmla="*/ 276692 h 666750"/>
                  <a:gd name="connsiteX130" fmla="*/ 83982 w 571500"/>
                  <a:gd name="connsiteY130" fmla="*/ 270739 h 666750"/>
                  <a:gd name="connsiteX131" fmla="*/ 101917 w 571500"/>
                  <a:gd name="connsiteY131" fmla="*/ 253308 h 666750"/>
                  <a:gd name="connsiteX132" fmla="*/ 108242 w 571500"/>
                  <a:gd name="connsiteY132" fmla="*/ 244716 h 666750"/>
                  <a:gd name="connsiteX133" fmla="*/ 109471 w 571500"/>
                  <a:gd name="connsiteY133" fmla="*/ 240049 h 666750"/>
                  <a:gd name="connsiteX134" fmla="*/ 105785 w 571500"/>
                  <a:gd name="connsiteY134" fmla="*/ 236249 h 666750"/>
                  <a:gd name="connsiteX135" fmla="*/ 79962 w 571500"/>
                  <a:gd name="connsiteY135" fmla="*/ 216227 h 666750"/>
                  <a:gd name="connsiteX136" fmla="*/ 73228 w 571500"/>
                  <a:gd name="connsiteY136" fmla="*/ 212712 h 666750"/>
                  <a:gd name="connsiteX137" fmla="*/ 68132 w 571500"/>
                  <a:gd name="connsiteY137" fmla="*/ 208874 h 666750"/>
                  <a:gd name="connsiteX138" fmla="*/ 64703 w 571500"/>
                  <a:gd name="connsiteY138" fmla="*/ 203978 h 666750"/>
                  <a:gd name="connsiteX139" fmla="*/ 62970 w 571500"/>
                  <a:gd name="connsiteY139" fmla="*/ 198082 h 666750"/>
                  <a:gd name="connsiteX140" fmla="*/ 63617 w 571500"/>
                  <a:gd name="connsiteY140" fmla="*/ 191491 h 666750"/>
                  <a:gd name="connsiteX141" fmla="*/ 60712 w 571500"/>
                  <a:gd name="connsiteY141" fmla="*/ 184423 h 666750"/>
                  <a:gd name="connsiteX142" fmla="*/ 61103 w 571500"/>
                  <a:gd name="connsiteY142" fmla="*/ 178394 h 666750"/>
                  <a:gd name="connsiteX143" fmla="*/ 65189 w 571500"/>
                  <a:gd name="connsiteY143" fmla="*/ 174507 h 666750"/>
                  <a:gd name="connsiteX144" fmla="*/ 73228 w 571500"/>
                  <a:gd name="connsiteY144" fmla="*/ 173793 h 666750"/>
                  <a:gd name="connsiteX145" fmla="*/ 85515 w 571500"/>
                  <a:gd name="connsiteY145" fmla="*/ 170097 h 666750"/>
                  <a:gd name="connsiteX146" fmla="*/ 92659 w 571500"/>
                  <a:gd name="connsiteY146" fmla="*/ 167964 h 666750"/>
                  <a:gd name="connsiteX147" fmla="*/ 99613 w 571500"/>
                  <a:gd name="connsiteY147" fmla="*/ 167269 h 666750"/>
                  <a:gd name="connsiteX148" fmla="*/ 111366 w 571500"/>
                  <a:gd name="connsiteY148" fmla="*/ 169316 h 666750"/>
                  <a:gd name="connsiteX149" fmla="*/ 117996 w 571500"/>
                  <a:gd name="connsiteY149" fmla="*/ 168678 h 666750"/>
                  <a:gd name="connsiteX150" fmla="*/ 122739 w 571500"/>
                  <a:gd name="connsiteY150" fmla="*/ 163811 h 666750"/>
                  <a:gd name="connsiteX151" fmla="*/ 123130 w 571500"/>
                  <a:gd name="connsiteY151" fmla="*/ 159048 h 666750"/>
                  <a:gd name="connsiteX152" fmla="*/ 119186 w 571500"/>
                  <a:gd name="connsiteY152" fmla="*/ 151019 h 666750"/>
                  <a:gd name="connsiteX153" fmla="*/ 119053 w 571500"/>
                  <a:gd name="connsiteY153" fmla="*/ 146656 h 666750"/>
                  <a:gd name="connsiteX154" fmla="*/ 120996 w 571500"/>
                  <a:gd name="connsiteY154" fmla="*/ 143294 h 666750"/>
                  <a:gd name="connsiteX155" fmla="*/ 127082 w 571500"/>
                  <a:gd name="connsiteY155" fmla="*/ 138617 h 666750"/>
                  <a:gd name="connsiteX156" fmla="*/ 129749 w 571500"/>
                  <a:gd name="connsiteY156" fmla="*/ 136045 h 666750"/>
                  <a:gd name="connsiteX157" fmla="*/ 134226 w 571500"/>
                  <a:gd name="connsiteY157" fmla="*/ 129397 h 666750"/>
                  <a:gd name="connsiteX158" fmla="*/ 136598 w 571500"/>
                  <a:gd name="connsiteY158" fmla="*/ 120948 h 666750"/>
                  <a:gd name="connsiteX159" fmla="*/ 137560 w 571500"/>
                  <a:gd name="connsiteY159" fmla="*/ 106375 h 666750"/>
                  <a:gd name="connsiteX160" fmla="*/ 139132 w 571500"/>
                  <a:gd name="connsiteY160" fmla="*/ 102260 h 666750"/>
                  <a:gd name="connsiteX161" fmla="*/ 143218 w 571500"/>
                  <a:gd name="connsiteY161" fmla="*/ 98441 h 666750"/>
                  <a:gd name="connsiteX162" fmla="*/ 145752 w 571500"/>
                  <a:gd name="connsiteY162" fmla="*/ 99613 h 666750"/>
                  <a:gd name="connsiteX163" fmla="*/ 147828 w 571500"/>
                  <a:gd name="connsiteY163" fmla="*/ 101755 h 666750"/>
                  <a:gd name="connsiteX164" fmla="*/ 150609 w 571500"/>
                  <a:gd name="connsiteY164" fmla="*/ 100908 h 666750"/>
                  <a:gd name="connsiteX165" fmla="*/ 151829 w 571500"/>
                  <a:gd name="connsiteY165" fmla="*/ 98174 h 666750"/>
                  <a:gd name="connsiteX166" fmla="*/ 155077 w 571500"/>
                  <a:gd name="connsiteY166" fmla="*/ 77048 h 666750"/>
                  <a:gd name="connsiteX167" fmla="*/ 154972 w 571500"/>
                  <a:gd name="connsiteY167" fmla="*/ 70199 h 666750"/>
                  <a:gd name="connsiteX168" fmla="*/ 152181 w 571500"/>
                  <a:gd name="connsiteY168" fmla="*/ 64008 h 666750"/>
                  <a:gd name="connsiteX169" fmla="*/ 145923 w 571500"/>
                  <a:gd name="connsiteY169" fmla="*/ 57150 h 666750"/>
                  <a:gd name="connsiteX170" fmla="*/ 126787 w 571500"/>
                  <a:gd name="connsiteY170" fmla="*/ 42548 h 666750"/>
                  <a:gd name="connsiteX171" fmla="*/ 121682 w 571500"/>
                  <a:gd name="connsiteY171" fmla="*/ 36881 h 666750"/>
                  <a:gd name="connsiteX172" fmla="*/ 118796 w 571500"/>
                  <a:gd name="connsiteY172" fmla="*/ 28918 h 666750"/>
                  <a:gd name="connsiteX173" fmla="*/ 117853 w 571500"/>
                  <a:gd name="connsiteY173" fmla="*/ 11820 h 666750"/>
                  <a:gd name="connsiteX174" fmla="*/ 117272 w 571500"/>
                  <a:gd name="connsiteY174" fmla="*/ 10296 h 666750"/>
                  <a:gd name="connsiteX175" fmla="*/ 128540 w 571500"/>
                  <a:gd name="connsiteY175" fmla="*/ 7144 h 666750"/>
                  <a:gd name="connsiteX176" fmla="*/ 141332 w 571500"/>
                  <a:gd name="connsiteY176" fmla="*/ 9592 h 666750"/>
                  <a:gd name="connsiteX177" fmla="*/ 148799 w 571500"/>
                  <a:gd name="connsiteY177" fmla="*/ 12125 h 666750"/>
                  <a:gd name="connsiteX178" fmla="*/ 165783 w 571500"/>
                  <a:gd name="connsiteY178" fmla="*/ 24460 h 666750"/>
                  <a:gd name="connsiteX179" fmla="*/ 171107 w 571500"/>
                  <a:gd name="connsiteY179" fmla="*/ 31061 h 666750"/>
                  <a:gd name="connsiteX180" fmla="*/ 174584 w 571500"/>
                  <a:gd name="connsiteY180" fmla="*/ 37662 h 666750"/>
                  <a:gd name="connsiteX181" fmla="*/ 176251 w 571500"/>
                  <a:gd name="connsiteY181" fmla="*/ 43824 h 666750"/>
                  <a:gd name="connsiteX182" fmla="*/ 177460 w 571500"/>
                  <a:gd name="connsiteY182" fmla="*/ 49930 h 666750"/>
                  <a:gd name="connsiteX183" fmla="*/ 179622 w 571500"/>
                  <a:gd name="connsiteY183" fmla="*/ 54045 h 666750"/>
                  <a:gd name="connsiteX184" fmla="*/ 183061 w 571500"/>
                  <a:gd name="connsiteY184" fmla="*/ 56159 h 666750"/>
                  <a:gd name="connsiteX185" fmla="*/ 196444 w 571500"/>
                  <a:gd name="connsiteY185" fmla="*/ 56359 h 666750"/>
                  <a:gd name="connsiteX186" fmla="*/ 203302 w 571500"/>
                  <a:gd name="connsiteY186" fmla="*/ 57950 h 666750"/>
                  <a:gd name="connsiteX187" fmla="*/ 212169 w 571500"/>
                  <a:gd name="connsiteY187" fmla="*/ 64208 h 666750"/>
                  <a:gd name="connsiteX188" fmla="*/ 218437 w 571500"/>
                  <a:gd name="connsiteY188" fmla="*/ 70199 h 666750"/>
                  <a:gd name="connsiteX189" fmla="*/ 229505 w 571500"/>
                  <a:gd name="connsiteY189" fmla="*/ 83258 h 666750"/>
                  <a:gd name="connsiteX190" fmla="*/ 235029 w 571500"/>
                  <a:gd name="connsiteY190" fmla="*/ 88364 h 666750"/>
                  <a:gd name="connsiteX191" fmla="*/ 240049 w 571500"/>
                  <a:gd name="connsiteY191" fmla="*/ 90907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71500" h="666750">
                    <a:moveTo>
                      <a:pt x="247802" y="91192"/>
                    </a:moveTo>
                    <a:lnTo>
                      <a:pt x="261623" y="88097"/>
                    </a:lnTo>
                    <a:lnTo>
                      <a:pt x="268824" y="87325"/>
                    </a:lnTo>
                    <a:lnTo>
                      <a:pt x="277158" y="89021"/>
                    </a:lnTo>
                    <a:lnTo>
                      <a:pt x="287379" y="93545"/>
                    </a:lnTo>
                    <a:lnTo>
                      <a:pt x="301885" y="103184"/>
                    </a:lnTo>
                    <a:lnTo>
                      <a:pt x="326069" y="124520"/>
                    </a:lnTo>
                    <a:lnTo>
                      <a:pt x="329422" y="129597"/>
                    </a:lnTo>
                    <a:lnTo>
                      <a:pt x="331156" y="135741"/>
                    </a:lnTo>
                    <a:lnTo>
                      <a:pt x="331013" y="143018"/>
                    </a:lnTo>
                    <a:lnTo>
                      <a:pt x="328803" y="158610"/>
                    </a:lnTo>
                    <a:lnTo>
                      <a:pt x="329070" y="166488"/>
                    </a:lnTo>
                    <a:lnTo>
                      <a:pt x="331479" y="172507"/>
                    </a:lnTo>
                    <a:lnTo>
                      <a:pt x="340814" y="182651"/>
                    </a:lnTo>
                    <a:lnTo>
                      <a:pt x="344424" y="188471"/>
                    </a:lnTo>
                    <a:lnTo>
                      <a:pt x="349863" y="200978"/>
                    </a:lnTo>
                    <a:lnTo>
                      <a:pt x="354139" y="206073"/>
                    </a:lnTo>
                    <a:lnTo>
                      <a:pt x="358721" y="209036"/>
                    </a:lnTo>
                    <a:lnTo>
                      <a:pt x="364789" y="208474"/>
                    </a:lnTo>
                    <a:lnTo>
                      <a:pt x="371475" y="204892"/>
                    </a:lnTo>
                    <a:lnTo>
                      <a:pt x="380867" y="195367"/>
                    </a:lnTo>
                    <a:lnTo>
                      <a:pt x="384534" y="188271"/>
                    </a:lnTo>
                    <a:lnTo>
                      <a:pt x="385381" y="181594"/>
                    </a:lnTo>
                    <a:lnTo>
                      <a:pt x="383657" y="170764"/>
                    </a:lnTo>
                    <a:lnTo>
                      <a:pt x="383343" y="164659"/>
                    </a:lnTo>
                    <a:lnTo>
                      <a:pt x="386410" y="161258"/>
                    </a:lnTo>
                    <a:lnTo>
                      <a:pt x="392144" y="160477"/>
                    </a:lnTo>
                    <a:lnTo>
                      <a:pt x="413175" y="166764"/>
                    </a:lnTo>
                    <a:lnTo>
                      <a:pt x="426625" y="168278"/>
                    </a:lnTo>
                    <a:lnTo>
                      <a:pt x="443189" y="184166"/>
                    </a:lnTo>
                    <a:lnTo>
                      <a:pt x="450047" y="189062"/>
                    </a:lnTo>
                    <a:lnTo>
                      <a:pt x="467839" y="205578"/>
                    </a:lnTo>
                    <a:lnTo>
                      <a:pt x="483498" y="236811"/>
                    </a:lnTo>
                    <a:lnTo>
                      <a:pt x="489175" y="244126"/>
                    </a:lnTo>
                    <a:lnTo>
                      <a:pt x="498910" y="253127"/>
                    </a:lnTo>
                    <a:lnTo>
                      <a:pt x="506749" y="258385"/>
                    </a:lnTo>
                    <a:lnTo>
                      <a:pt x="514693" y="261556"/>
                    </a:lnTo>
                    <a:lnTo>
                      <a:pt x="528904" y="264995"/>
                    </a:lnTo>
                    <a:lnTo>
                      <a:pt x="534895" y="267224"/>
                    </a:lnTo>
                    <a:lnTo>
                      <a:pt x="539867" y="273682"/>
                    </a:lnTo>
                    <a:lnTo>
                      <a:pt x="545021" y="285655"/>
                    </a:lnTo>
                    <a:lnTo>
                      <a:pt x="555231" y="324860"/>
                    </a:lnTo>
                    <a:lnTo>
                      <a:pt x="564766" y="349367"/>
                    </a:lnTo>
                    <a:lnTo>
                      <a:pt x="511369" y="363293"/>
                    </a:lnTo>
                    <a:lnTo>
                      <a:pt x="506749" y="363150"/>
                    </a:lnTo>
                    <a:lnTo>
                      <a:pt x="503158" y="361855"/>
                    </a:lnTo>
                    <a:lnTo>
                      <a:pt x="493643" y="357168"/>
                    </a:lnTo>
                    <a:lnTo>
                      <a:pt x="488242" y="355806"/>
                    </a:lnTo>
                    <a:lnTo>
                      <a:pt x="482289" y="355568"/>
                    </a:lnTo>
                    <a:lnTo>
                      <a:pt x="478098" y="356502"/>
                    </a:lnTo>
                    <a:lnTo>
                      <a:pt x="475107" y="358435"/>
                    </a:lnTo>
                    <a:lnTo>
                      <a:pt x="474497" y="362436"/>
                    </a:lnTo>
                    <a:lnTo>
                      <a:pt x="475440" y="365912"/>
                    </a:lnTo>
                    <a:lnTo>
                      <a:pt x="480298" y="373132"/>
                    </a:lnTo>
                    <a:lnTo>
                      <a:pt x="481765" y="376895"/>
                    </a:lnTo>
                    <a:lnTo>
                      <a:pt x="482289" y="382562"/>
                    </a:lnTo>
                    <a:lnTo>
                      <a:pt x="480793" y="391735"/>
                    </a:lnTo>
                    <a:lnTo>
                      <a:pt x="475764" y="404603"/>
                    </a:lnTo>
                    <a:lnTo>
                      <a:pt x="463582" y="423405"/>
                    </a:lnTo>
                    <a:lnTo>
                      <a:pt x="443732" y="442522"/>
                    </a:lnTo>
                    <a:lnTo>
                      <a:pt x="411175" y="465506"/>
                    </a:lnTo>
                    <a:lnTo>
                      <a:pt x="365045" y="487137"/>
                    </a:lnTo>
                    <a:lnTo>
                      <a:pt x="207845" y="537734"/>
                    </a:lnTo>
                    <a:lnTo>
                      <a:pt x="178984" y="551164"/>
                    </a:lnTo>
                    <a:lnTo>
                      <a:pt x="162182" y="562994"/>
                    </a:lnTo>
                    <a:lnTo>
                      <a:pt x="152467" y="572205"/>
                    </a:lnTo>
                    <a:lnTo>
                      <a:pt x="145847" y="583435"/>
                    </a:lnTo>
                    <a:lnTo>
                      <a:pt x="140246" y="595875"/>
                    </a:lnTo>
                    <a:lnTo>
                      <a:pt x="131073" y="611210"/>
                    </a:lnTo>
                    <a:lnTo>
                      <a:pt x="115262" y="628383"/>
                    </a:lnTo>
                    <a:lnTo>
                      <a:pt x="98250" y="643785"/>
                    </a:lnTo>
                    <a:lnTo>
                      <a:pt x="70342" y="663187"/>
                    </a:lnTo>
                    <a:lnTo>
                      <a:pt x="61284" y="668017"/>
                    </a:lnTo>
                    <a:lnTo>
                      <a:pt x="60922" y="665798"/>
                    </a:lnTo>
                    <a:lnTo>
                      <a:pt x="54864" y="652825"/>
                    </a:lnTo>
                    <a:lnTo>
                      <a:pt x="54473" y="648758"/>
                    </a:lnTo>
                    <a:lnTo>
                      <a:pt x="55007" y="644547"/>
                    </a:lnTo>
                    <a:lnTo>
                      <a:pt x="54731" y="640213"/>
                    </a:lnTo>
                    <a:lnTo>
                      <a:pt x="52044" y="635965"/>
                    </a:lnTo>
                    <a:lnTo>
                      <a:pt x="45415" y="633374"/>
                    </a:lnTo>
                    <a:lnTo>
                      <a:pt x="29308" y="634994"/>
                    </a:lnTo>
                    <a:lnTo>
                      <a:pt x="22003" y="632279"/>
                    </a:lnTo>
                    <a:lnTo>
                      <a:pt x="17097" y="624211"/>
                    </a:lnTo>
                    <a:lnTo>
                      <a:pt x="17259" y="615210"/>
                    </a:lnTo>
                    <a:lnTo>
                      <a:pt x="18717" y="606037"/>
                    </a:lnTo>
                    <a:lnTo>
                      <a:pt x="17802" y="597341"/>
                    </a:lnTo>
                    <a:lnTo>
                      <a:pt x="13021" y="589712"/>
                    </a:lnTo>
                    <a:lnTo>
                      <a:pt x="8963" y="585492"/>
                    </a:lnTo>
                    <a:lnTo>
                      <a:pt x="7144" y="580273"/>
                    </a:lnTo>
                    <a:lnTo>
                      <a:pt x="9201" y="569643"/>
                    </a:lnTo>
                    <a:lnTo>
                      <a:pt x="23736" y="527656"/>
                    </a:lnTo>
                    <a:lnTo>
                      <a:pt x="25898" y="512045"/>
                    </a:lnTo>
                    <a:lnTo>
                      <a:pt x="25984" y="507892"/>
                    </a:lnTo>
                    <a:lnTo>
                      <a:pt x="24736" y="503434"/>
                    </a:lnTo>
                    <a:lnTo>
                      <a:pt x="20974" y="494881"/>
                    </a:lnTo>
                    <a:lnTo>
                      <a:pt x="20021" y="490899"/>
                    </a:lnTo>
                    <a:lnTo>
                      <a:pt x="20822" y="481841"/>
                    </a:lnTo>
                    <a:lnTo>
                      <a:pt x="23936" y="473726"/>
                    </a:lnTo>
                    <a:lnTo>
                      <a:pt x="32690" y="458133"/>
                    </a:lnTo>
                    <a:lnTo>
                      <a:pt x="33909" y="454076"/>
                    </a:lnTo>
                    <a:lnTo>
                      <a:pt x="34585" y="450075"/>
                    </a:lnTo>
                    <a:lnTo>
                      <a:pt x="35919" y="446418"/>
                    </a:lnTo>
                    <a:lnTo>
                      <a:pt x="39329" y="443227"/>
                    </a:lnTo>
                    <a:lnTo>
                      <a:pt x="44882" y="441446"/>
                    </a:lnTo>
                    <a:lnTo>
                      <a:pt x="47387" y="443379"/>
                    </a:lnTo>
                    <a:lnTo>
                      <a:pt x="48987" y="446341"/>
                    </a:lnTo>
                    <a:lnTo>
                      <a:pt x="51749" y="447704"/>
                    </a:lnTo>
                    <a:lnTo>
                      <a:pt x="60065" y="445637"/>
                    </a:lnTo>
                    <a:lnTo>
                      <a:pt x="65475" y="441093"/>
                    </a:lnTo>
                    <a:lnTo>
                      <a:pt x="69332" y="434369"/>
                    </a:lnTo>
                    <a:lnTo>
                      <a:pt x="74495" y="422738"/>
                    </a:lnTo>
                    <a:lnTo>
                      <a:pt x="76086" y="416700"/>
                    </a:lnTo>
                    <a:lnTo>
                      <a:pt x="76486" y="413547"/>
                    </a:lnTo>
                    <a:lnTo>
                      <a:pt x="78343" y="407546"/>
                    </a:lnTo>
                    <a:lnTo>
                      <a:pt x="84515" y="398564"/>
                    </a:lnTo>
                    <a:lnTo>
                      <a:pt x="86735" y="393563"/>
                    </a:lnTo>
                    <a:lnTo>
                      <a:pt x="87239" y="386534"/>
                    </a:lnTo>
                    <a:lnTo>
                      <a:pt x="85572" y="373342"/>
                    </a:lnTo>
                    <a:lnTo>
                      <a:pt x="86201" y="366446"/>
                    </a:lnTo>
                    <a:lnTo>
                      <a:pt x="96203" y="343948"/>
                    </a:lnTo>
                    <a:lnTo>
                      <a:pt x="98412" y="332784"/>
                    </a:lnTo>
                    <a:lnTo>
                      <a:pt x="93240" y="320964"/>
                    </a:lnTo>
                    <a:lnTo>
                      <a:pt x="94031" y="314687"/>
                    </a:lnTo>
                    <a:lnTo>
                      <a:pt x="90773" y="310458"/>
                    </a:lnTo>
                    <a:lnTo>
                      <a:pt x="86382" y="306867"/>
                    </a:lnTo>
                    <a:lnTo>
                      <a:pt x="83658" y="302581"/>
                    </a:lnTo>
                    <a:lnTo>
                      <a:pt x="88468" y="296942"/>
                    </a:lnTo>
                    <a:lnTo>
                      <a:pt x="86344" y="290493"/>
                    </a:lnTo>
                    <a:lnTo>
                      <a:pt x="82029" y="283578"/>
                    </a:lnTo>
                    <a:lnTo>
                      <a:pt x="80572" y="276692"/>
                    </a:lnTo>
                    <a:lnTo>
                      <a:pt x="83982" y="270739"/>
                    </a:lnTo>
                    <a:lnTo>
                      <a:pt x="101917" y="253308"/>
                    </a:lnTo>
                    <a:lnTo>
                      <a:pt x="108242" y="244716"/>
                    </a:lnTo>
                    <a:lnTo>
                      <a:pt x="109471" y="240049"/>
                    </a:lnTo>
                    <a:lnTo>
                      <a:pt x="105785" y="236249"/>
                    </a:lnTo>
                    <a:lnTo>
                      <a:pt x="79962" y="216227"/>
                    </a:lnTo>
                    <a:lnTo>
                      <a:pt x="73228" y="212712"/>
                    </a:lnTo>
                    <a:lnTo>
                      <a:pt x="68132" y="208874"/>
                    </a:lnTo>
                    <a:lnTo>
                      <a:pt x="64703" y="203978"/>
                    </a:lnTo>
                    <a:lnTo>
                      <a:pt x="62970" y="198082"/>
                    </a:lnTo>
                    <a:lnTo>
                      <a:pt x="63617" y="191491"/>
                    </a:lnTo>
                    <a:lnTo>
                      <a:pt x="60712" y="184423"/>
                    </a:lnTo>
                    <a:lnTo>
                      <a:pt x="61103" y="178394"/>
                    </a:lnTo>
                    <a:lnTo>
                      <a:pt x="65189" y="174507"/>
                    </a:lnTo>
                    <a:lnTo>
                      <a:pt x="73228" y="173793"/>
                    </a:lnTo>
                    <a:lnTo>
                      <a:pt x="85515" y="170097"/>
                    </a:lnTo>
                    <a:lnTo>
                      <a:pt x="92659" y="167964"/>
                    </a:lnTo>
                    <a:lnTo>
                      <a:pt x="99613" y="167269"/>
                    </a:lnTo>
                    <a:lnTo>
                      <a:pt x="111366" y="169316"/>
                    </a:lnTo>
                    <a:lnTo>
                      <a:pt x="117996" y="168678"/>
                    </a:lnTo>
                    <a:lnTo>
                      <a:pt x="122739" y="163811"/>
                    </a:lnTo>
                    <a:lnTo>
                      <a:pt x="123130" y="159048"/>
                    </a:lnTo>
                    <a:lnTo>
                      <a:pt x="119186" y="151019"/>
                    </a:lnTo>
                    <a:lnTo>
                      <a:pt x="119053" y="146656"/>
                    </a:lnTo>
                    <a:lnTo>
                      <a:pt x="120996" y="143294"/>
                    </a:lnTo>
                    <a:lnTo>
                      <a:pt x="127082" y="138617"/>
                    </a:lnTo>
                    <a:lnTo>
                      <a:pt x="129749" y="136045"/>
                    </a:lnTo>
                    <a:lnTo>
                      <a:pt x="134226" y="129397"/>
                    </a:lnTo>
                    <a:lnTo>
                      <a:pt x="136598" y="120948"/>
                    </a:lnTo>
                    <a:lnTo>
                      <a:pt x="137560" y="106375"/>
                    </a:lnTo>
                    <a:lnTo>
                      <a:pt x="139132" y="102260"/>
                    </a:lnTo>
                    <a:lnTo>
                      <a:pt x="143218" y="98441"/>
                    </a:lnTo>
                    <a:lnTo>
                      <a:pt x="145752" y="99613"/>
                    </a:lnTo>
                    <a:lnTo>
                      <a:pt x="147828" y="101755"/>
                    </a:lnTo>
                    <a:lnTo>
                      <a:pt x="150609" y="100908"/>
                    </a:lnTo>
                    <a:lnTo>
                      <a:pt x="151829" y="98174"/>
                    </a:lnTo>
                    <a:lnTo>
                      <a:pt x="155077" y="77048"/>
                    </a:lnTo>
                    <a:lnTo>
                      <a:pt x="154972" y="70199"/>
                    </a:lnTo>
                    <a:lnTo>
                      <a:pt x="152181" y="64008"/>
                    </a:lnTo>
                    <a:lnTo>
                      <a:pt x="145923" y="57150"/>
                    </a:lnTo>
                    <a:lnTo>
                      <a:pt x="126787" y="42548"/>
                    </a:lnTo>
                    <a:lnTo>
                      <a:pt x="121682" y="36881"/>
                    </a:lnTo>
                    <a:lnTo>
                      <a:pt x="118796" y="28918"/>
                    </a:lnTo>
                    <a:lnTo>
                      <a:pt x="117853" y="11820"/>
                    </a:lnTo>
                    <a:lnTo>
                      <a:pt x="117272" y="10296"/>
                    </a:lnTo>
                    <a:lnTo>
                      <a:pt x="128540" y="7144"/>
                    </a:lnTo>
                    <a:lnTo>
                      <a:pt x="141332" y="9592"/>
                    </a:lnTo>
                    <a:lnTo>
                      <a:pt x="148799" y="12125"/>
                    </a:lnTo>
                    <a:lnTo>
                      <a:pt x="165783" y="24460"/>
                    </a:lnTo>
                    <a:lnTo>
                      <a:pt x="171107" y="31061"/>
                    </a:lnTo>
                    <a:lnTo>
                      <a:pt x="174584" y="37662"/>
                    </a:lnTo>
                    <a:lnTo>
                      <a:pt x="176251" y="43824"/>
                    </a:lnTo>
                    <a:lnTo>
                      <a:pt x="177460" y="49930"/>
                    </a:lnTo>
                    <a:lnTo>
                      <a:pt x="179622" y="54045"/>
                    </a:lnTo>
                    <a:lnTo>
                      <a:pt x="183061" y="56159"/>
                    </a:lnTo>
                    <a:lnTo>
                      <a:pt x="196444" y="56359"/>
                    </a:lnTo>
                    <a:lnTo>
                      <a:pt x="203302" y="57950"/>
                    </a:lnTo>
                    <a:lnTo>
                      <a:pt x="212169" y="64208"/>
                    </a:lnTo>
                    <a:lnTo>
                      <a:pt x="218437" y="70199"/>
                    </a:lnTo>
                    <a:lnTo>
                      <a:pt x="229505" y="83258"/>
                    </a:lnTo>
                    <a:lnTo>
                      <a:pt x="235029" y="88364"/>
                    </a:lnTo>
                    <a:lnTo>
                      <a:pt x="240049" y="90907"/>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2" name="Freeform: Shape 51">
                <a:extLst>
                  <a:ext uri="{FF2B5EF4-FFF2-40B4-BE49-F238E27FC236}">
                    <a16:creationId xmlns="" xmlns:a16="http://schemas.microsoft.com/office/drawing/2014/main" id="{F3F56BC1-70FE-4793-9BB6-9D066F0E6565}"/>
                  </a:ext>
                </a:extLst>
              </p:cNvPr>
              <p:cNvSpPr/>
              <p:nvPr/>
            </p:nvSpPr>
            <p:spPr>
              <a:xfrm>
                <a:off x="6667333" y="4955029"/>
                <a:ext cx="704850" cy="514350"/>
              </a:xfrm>
              <a:custGeom>
                <a:avLst/>
                <a:gdLst>
                  <a:gd name="connsiteX0" fmla="*/ 311029 w 704850"/>
                  <a:gd name="connsiteY0" fmla="*/ 9715 h 514350"/>
                  <a:gd name="connsiteX1" fmla="*/ 344348 w 704850"/>
                  <a:gd name="connsiteY1" fmla="*/ 13411 h 514350"/>
                  <a:gd name="connsiteX2" fmla="*/ 367817 w 704850"/>
                  <a:gd name="connsiteY2" fmla="*/ 8696 h 514350"/>
                  <a:gd name="connsiteX3" fmla="*/ 373142 w 704850"/>
                  <a:gd name="connsiteY3" fmla="*/ 8677 h 514350"/>
                  <a:gd name="connsiteX4" fmla="*/ 375733 w 704850"/>
                  <a:gd name="connsiteY4" fmla="*/ 10439 h 514350"/>
                  <a:gd name="connsiteX5" fmla="*/ 376609 w 704850"/>
                  <a:gd name="connsiteY5" fmla="*/ 24765 h 514350"/>
                  <a:gd name="connsiteX6" fmla="*/ 377142 w 704850"/>
                  <a:gd name="connsiteY6" fmla="*/ 28327 h 514350"/>
                  <a:gd name="connsiteX7" fmla="*/ 378085 w 704850"/>
                  <a:gd name="connsiteY7" fmla="*/ 31852 h 514350"/>
                  <a:gd name="connsiteX8" fmla="*/ 378133 w 704850"/>
                  <a:gd name="connsiteY8" fmla="*/ 34385 h 514350"/>
                  <a:gd name="connsiteX9" fmla="*/ 377619 w 704850"/>
                  <a:gd name="connsiteY9" fmla="*/ 37386 h 514350"/>
                  <a:gd name="connsiteX10" fmla="*/ 377457 w 704850"/>
                  <a:gd name="connsiteY10" fmla="*/ 41510 h 514350"/>
                  <a:gd name="connsiteX11" fmla="*/ 379609 w 704850"/>
                  <a:gd name="connsiteY11" fmla="*/ 47682 h 514350"/>
                  <a:gd name="connsiteX12" fmla="*/ 387258 w 704850"/>
                  <a:gd name="connsiteY12" fmla="*/ 54997 h 514350"/>
                  <a:gd name="connsiteX13" fmla="*/ 396545 w 704850"/>
                  <a:gd name="connsiteY13" fmla="*/ 58674 h 514350"/>
                  <a:gd name="connsiteX14" fmla="*/ 407670 w 704850"/>
                  <a:gd name="connsiteY14" fmla="*/ 59903 h 514350"/>
                  <a:gd name="connsiteX15" fmla="*/ 416338 w 704850"/>
                  <a:gd name="connsiteY15" fmla="*/ 59198 h 514350"/>
                  <a:gd name="connsiteX16" fmla="*/ 451533 w 704850"/>
                  <a:gd name="connsiteY16" fmla="*/ 50120 h 514350"/>
                  <a:gd name="connsiteX17" fmla="*/ 455105 w 704850"/>
                  <a:gd name="connsiteY17" fmla="*/ 49873 h 514350"/>
                  <a:gd name="connsiteX18" fmla="*/ 493776 w 704850"/>
                  <a:gd name="connsiteY18" fmla="*/ 53369 h 514350"/>
                  <a:gd name="connsiteX19" fmla="*/ 494033 w 704850"/>
                  <a:gd name="connsiteY19" fmla="*/ 53340 h 514350"/>
                  <a:gd name="connsiteX20" fmla="*/ 498919 w 704850"/>
                  <a:gd name="connsiteY20" fmla="*/ 62465 h 514350"/>
                  <a:gd name="connsiteX21" fmla="*/ 504177 w 704850"/>
                  <a:gd name="connsiteY21" fmla="*/ 68894 h 514350"/>
                  <a:gd name="connsiteX22" fmla="*/ 526818 w 704850"/>
                  <a:gd name="connsiteY22" fmla="*/ 86677 h 514350"/>
                  <a:gd name="connsiteX23" fmla="*/ 533533 w 704850"/>
                  <a:gd name="connsiteY23" fmla="*/ 89868 h 514350"/>
                  <a:gd name="connsiteX24" fmla="*/ 539515 w 704850"/>
                  <a:gd name="connsiteY24" fmla="*/ 94288 h 514350"/>
                  <a:gd name="connsiteX25" fmla="*/ 542915 w 704850"/>
                  <a:gd name="connsiteY25" fmla="*/ 102127 h 514350"/>
                  <a:gd name="connsiteX26" fmla="*/ 538248 w 704850"/>
                  <a:gd name="connsiteY26" fmla="*/ 102984 h 514350"/>
                  <a:gd name="connsiteX27" fmla="*/ 534743 w 704850"/>
                  <a:gd name="connsiteY27" fmla="*/ 105089 h 514350"/>
                  <a:gd name="connsiteX28" fmla="*/ 533914 w 704850"/>
                  <a:gd name="connsiteY28" fmla="*/ 107223 h 514350"/>
                  <a:gd name="connsiteX29" fmla="*/ 537048 w 704850"/>
                  <a:gd name="connsiteY29" fmla="*/ 108232 h 514350"/>
                  <a:gd name="connsiteX30" fmla="*/ 539582 w 704850"/>
                  <a:gd name="connsiteY30" fmla="*/ 106718 h 514350"/>
                  <a:gd name="connsiteX31" fmla="*/ 542582 w 704850"/>
                  <a:gd name="connsiteY31" fmla="*/ 103718 h 514350"/>
                  <a:gd name="connsiteX32" fmla="*/ 545735 w 704850"/>
                  <a:gd name="connsiteY32" fmla="*/ 101422 h 514350"/>
                  <a:gd name="connsiteX33" fmla="*/ 548830 w 704850"/>
                  <a:gd name="connsiteY33" fmla="*/ 102127 h 514350"/>
                  <a:gd name="connsiteX34" fmla="*/ 550926 w 704850"/>
                  <a:gd name="connsiteY34" fmla="*/ 108109 h 514350"/>
                  <a:gd name="connsiteX35" fmla="*/ 554907 w 704850"/>
                  <a:gd name="connsiteY35" fmla="*/ 135655 h 514350"/>
                  <a:gd name="connsiteX36" fmla="*/ 568338 w 704850"/>
                  <a:gd name="connsiteY36" fmla="*/ 161868 h 514350"/>
                  <a:gd name="connsiteX37" fmla="*/ 638489 w 704850"/>
                  <a:gd name="connsiteY37" fmla="*/ 258994 h 514350"/>
                  <a:gd name="connsiteX38" fmla="*/ 650348 w 704850"/>
                  <a:gd name="connsiteY38" fmla="*/ 265862 h 514350"/>
                  <a:gd name="connsiteX39" fmla="*/ 666312 w 704850"/>
                  <a:gd name="connsiteY39" fmla="*/ 264100 h 514350"/>
                  <a:gd name="connsiteX40" fmla="*/ 662464 w 704850"/>
                  <a:gd name="connsiteY40" fmla="*/ 276758 h 514350"/>
                  <a:gd name="connsiteX41" fmla="*/ 659568 w 704850"/>
                  <a:gd name="connsiteY41" fmla="*/ 279768 h 514350"/>
                  <a:gd name="connsiteX42" fmla="*/ 654634 w 704850"/>
                  <a:gd name="connsiteY42" fmla="*/ 273539 h 514350"/>
                  <a:gd name="connsiteX43" fmla="*/ 649614 w 704850"/>
                  <a:gd name="connsiteY43" fmla="*/ 275111 h 514350"/>
                  <a:gd name="connsiteX44" fmla="*/ 643128 w 704850"/>
                  <a:gd name="connsiteY44" fmla="*/ 278044 h 514350"/>
                  <a:gd name="connsiteX45" fmla="*/ 639489 w 704850"/>
                  <a:gd name="connsiteY45" fmla="*/ 283283 h 514350"/>
                  <a:gd name="connsiteX46" fmla="*/ 642880 w 704850"/>
                  <a:gd name="connsiteY46" fmla="*/ 291779 h 514350"/>
                  <a:gd name="connsiteX47" fmla="*/ 653043 w 704850"/>
                  <a:gd name="connsiteY47" fmla="*/ 299323 h 514350"/>
                  <a:gd name="connsiteX48" fmla="*/ 659892 w 704850"/>
                  <a:gd name="connsiteY48" fmla="*/ 295294 h 514350"/>
                  <a:gd name="connsiteX49" fmla="*/ 669531 w 704850"/>
                  <a:gd name="connsiteY49" fmla="*/ 276301 h 514350"/>
                  <a:gd name="connsiteX50" fmla="*/ 672198 w 704850"/>
                  <a:gd name="connsiteY50" fmla="*/ 276301 h 514350"/>
                  <a:gd name="connsiteX51" fmla="*/ 674579 w 704850"/>
                  <a:gd name="connsiteY51" fmla="*/ 285445 h 514350"/>
                  <a:gd name="connsiteX52" fmla="*/ 675141 w 704850"/>
                  <a:gd name="connsiteY52" fmla="*/ 296485 h 514350"/>
                  <a:gd name="connsiteX53" fmla="*/ 677513 w 704850"/>
                  <a:gd name="connsiteY53" fmla="*/ 299809 h 514350"/>
                  <a:gd name="connsiteX54" fmla="*/ 687781 w 704850"/>
                  <a:gd name="connsiteY54" fmla="*/ 308610 h 514350"/>
                  <a:gd name="connsiteX55" fmla="*/ 690077 w 704850"/>
                  <a:gd name="connsiteY55" fmla="*/ 311553 h 514350"/>
                  <a:gd name="connsiteX56" fmla="*/ 692105 w 704850"/>
                  <a:gd name="connsiteY56" fmla="*/ 313353 h 514350"/>
                  <a:gd name="connsiteX57" fmla="*/ 699868 w 704850"/>
                  <a:gd name="connsiteY57" fmla="*/ 318135 h 514350"/>
                  <a:gd name="connsiteX58" fmla="*/ 698811 w 704850"/>
                  <a:gd name="connsiteY58" fmla="*/ 318421 h 514350"/>
                  <a:gd name="connsiteX59" fmla="*/ 688591 w 704850"/>
                  <a:gd name="connsiteY59" fmla="*/ 320269 h 514350"/>
                  <a:gd name="connsiteX60" fmla="*/ 670474 w 704850"/>
                  <a:gd name="connsiteY60" fmla="*/ 321669 h 514350"/>
                  <a:gd name="connsiteX61" fmla="*/ 658816 w 704850"/>
                  <a:gd name="connsiteY61" fmla="*/ 324021 h 514350"/>
                  <a:gd name="connsiteX62" fmla="*/ 602161 w 704850"/>
                  <a:gd name="connsiteY62" fmla="*/ 344643 h 514350"/>
                  <a:gd name="connsiteX63" fmla="*/ 581339 w 704850"/>
                  <a:gd name="connsiteY63" fmla="*/ 349901 h 514350"/>
                  <a:gd name="connsiteX64" fmla="*/ 538572 w 704850"/>
                  <a:gd name="connsiteY64" fmla="*/ 354044 h 514350"/>
                  <a:gd name="connsiteX65" fmla="*/ 532295 w 704850"/>
                  <a:gd name="connsiteY65" fmla="*/ 355463 h 514350"/>
                  <a:gd name="connsiteX66" fmla="*/ 526571 w 704850"/>
                  <a:gd name="connsiteY66" fmla="*/ 358549 h 514350"/>
                  <a:gd name="connsiteX67" fmla="*/ 521160 w 704850"/>
                  <a:gd name="connsiteY67" fmla="*/ 363160 h 514350"/>
                  <a:gd name="connsiteX68" fmla="*/ 517255 w 704850"/>
                  <a:gd name="connsiteY68" fmla="*/ 367874 h 514350"/>
                  <a:gd name="connsiteX69" fmla="*/ 511654 w 704850"/>
                  <a:gd name="connsiteY69" fmla="*/ 380295 h 514350"/>
                  <a:gd name="connsiteX70" fmla="*/ 507168 w 704850"/>
                  <a:gd name="connsiteY70" fmla="*/ 387277 h 514350"/>
                  <a:gd name="connsiteX71" fmla="*/ 496310 w 704850"/>
                  <a:gd name="connsiteY71" fmla="*/ 400164 h 514350"/>
                  <a:gd name="connsiteX72" fmla="*/ 492509 w 704850"/>
                  <a:gd name="connsiteY72" fmla="*/ 407108 h 514350"/>
                  <a:gd name="connsiteX73" fmla="*/ 491385 w 704850"/>
                  <a:gd name="connsiteY73" fmla="*/ 415385 h 514350"/>
                  <a:gd name="connsiteX74" fmla="*/ 493176 w 704850"/>
                  <a:gd name="connsiteY74" fmla="*/ 423443 h 514350"/>
                  <a:gd name="connsiteX75" fmla="*/ 499043 w 704850"/>
                  <a:gd name="connsiteY75" fmla="*/ 432463 h 514350"/>
                  <a:gd name="connsiteX76" fmla="*/ 510987 w 704850"/>
                  <a:gd name="connsiteY76" fmla="*/ 445294 h 514350"/>
                  <a:gd name="connsiteX77" fmla="*/ 512778 w 704850"/>
                  <a:gd name="connsiteY77" fmla="*/ 451713 h 514350"/>
                  <a:gd name="connsiteX78" fmla="*/ 513036 w 704850"/>
                  <a:gd name="connsiteY78" fmla="*/ 456171 h 514350"/>
                  <a:gd name="connsiteX79" fmla="*/ 500148 w 704850"/>
                  <a:gd name="connsiteY79" fmla="*/ 473230 h 514350"/>
                  <a:gd name="connsiteX80" fmla="*/ 486699 w 704850"/>
                  <a:gd name="connsiteY80" fmla="*/ 471716 h 514350"/>
                  <a:gd name="connsiteX81" fmla="*/ 465668 w 704850"/>
                  <a:gd name="connsiteY81" fmla="*/ 465429 h 514350"/>
                  <a:gd name="connsiteX82" fmla="*/ 459934 w 704850"/>
                  <a:gd name="connsiteY82" fmla="*/ 466211 h 514350"/>
                  <a:gd name="connsiteX83" fmla="*/ 456867 w 704850"/>
                  <a:gd name="connsiteY83" fmla="*/ 469611 h 514350"/>
                  <a:gd name="connsiteX84" fmla="*/ 457181 w 704850"/>
                  <a:gd name="connsiteY84" fmla="*/ 475717 h 514350"/>
                  <a:gd name="connsiteX85" fmla="*/ 458905 w 704850"/>
                  <a:gd name="connsiteY85" fmla="*/ 486546 h 514350"/>
                  <a:gd name="connsiteX86" fmla="*/ 458057 w 704850"/>
                  <a:gd name="connsiteY86" fmla="*/ 493223 h 514350"/>
                  <a:gd name="connsiteX87" fmla="*/ 454390 w 704850"/>
                  <a:gd name="connsiteY87" fmla="*/ 500319 h 514350"/>
                  <a:gd name="connsiteX88" fmla="*/ 444998 w 704850"/>
                  <a:gd name="connsiteY88" fmla="*/ 509844 h 514350"/>
                  <a:gd name="connsiteX89" fmla="*/ 438312 w 704850"/>
                  <a:gd name="connsiteY89" fmla="*/ 513426 h 514350"/>
                  <a:gd name="connsiteX90" fmla="*/ 432244 w 704850"/>
                  <a:gd name="connsiteY90" fmla="*/ 513988 h 514350"/>
                  <a:gd name="connsiteX91" fmla="*/ 427663 w 704850"/>
                  <a:gd name="connsiteY91" fmla="*/ 511026 h 514350"/>
                  <a:gd name="connsiteX92" fmla="*/ 423386 w 704850"/>
                  <a:gd name="connsiteY92" fmla="*/ 505930 h 514350"/>
                  <a:gd name="connsiteX93" fmla="*/ 417947 w 704850"/>
                  <a:gd name="connsiteY93" fmla="*/ 493423 h 514350"/>
                  <a:gd name="connsiteX94" fmla="*/ 414338 w 704850"/>
                  <a:gd name="connsiteY94" fmla="*/ 487604 h 514350"/>
                  <a:gd name="connsiteX95" fmla="*/ 405003 w 704850"/>
                  <a:gd name="connsiteY95" fmla="*/ 477460 h 514350"/>
                  <a:gd name="connsiteX96" fmla="*/ 402593 w 704850"/>
                  <a:gd name="connsiteY96" fmla="*/ 471440 h 514350"/>
                  <a:gd name="connsiteX97" fmla="*/ 402326 w 704850"/>
                  <a:gd name="connsiteY97" fmla="*/ 463563 h 514350"/>
                  <a:gd name="connsiteX98" fmla="*/ 404536 w 704850"/>
                  <a:gd name="connsiteY98" fmla="*/ 447970 h 514350"/>
                  <a:gd name="connsiteX99" fmla="*/ 404679 w 704850"/>
                  <a:gd name="connsiteY99" fmla="*/ 440693 h 514350"/>
                  <a:gd name="connsiteX100" fmla="*/ 402945 w 704850"/>
                  <a:gd name="connsiteY100" fmla="*/ 434549 h 514350"/>
                  <a:gd name="connsiteX101" fmla="*/ 399593 w 704850"/>
                  <a:gd name="connsiteY101" fmla="*/ 429473 h 514350"/>
                  <a:gd name="connsiteX102" fmla="*/ 375409 w 704850"/>
                  <a:gd name="connsiteY102" fmla="*/ 408137 h 514350"/>
                  <a:gd name="connsiteX103" fmla="*/ 360902 w 704850"/>
                  <a:gd name="connsiteY103" fmla="*/ 398497 h 514350"/>
                  <a:gd name="connsiteX104" fmla="*/ 350682 w 704850"/>
                  <a:gd name="connsiteY104" fmla="*/ 393973 h 514350"/>
                  <a:gd name="connsiteX105" fmla="*/ 342347 w 704850"/>
                  <a:gd name="connsiteY105" fmla="*/ 392278 h 514350"/>
                  <a:gd name="connsiteX106" fmla="*/ 335146 w 704850"/>
                  <a:gd name="connsiteY106" fmla="*/ 393049 h 514350"/>
                  <a:gd name="connsiteX107" fmla="*/ 321326 w 704850"/>
                  <a:gd name="connsiteY107" fmla="*/ 396145 h 514350"/>
                  <a:gd name="connsiteX108" fmla="*/ 313572 w 704850"/>
                  <a:gd name="connsiteY108" fmla="*/ 395859 h 514350"/>
                  <a:gd name="connsiteX109" fmla="*/ 308553 w 704850"/>
                  <a:gd name="connsiteY109" fmla="*/ 393316 h 514350"/>
                  <a:gd name="connsiteX110" fmla="*/ 303028 w 704850"/>
                  <a:gd name="connsiteY110" fmla="*/ 388210 h 514350"/>
                  <a:gd name="connsiteX111" fmla="*/ 291960 w 704850"/>
                  <a:gd name="connsiteY111" fmla="*/ 375152 h 514350"/>
                  <a:gd name="connsiteX112" fmla="*/ 285693 w 704850"/>
                  <a:gd name="connsiteY112" fmla="*/ 369160 h 514350"/>
                  <a:gd name="connsiteX113" fmla="*/ 276825 w 704850"/>
                  <a:gd name="connsiteY113" fmla="*/ 362902 h 514350"/>
                  <a:gd name="connsiteX114" fmla="*/ 269967 w 704850"/>
                  <a:gd name="connsiteY114" fmla="*/ 361312 h 514350"/>
                  <a:gd name="connsiteX115" fmla="*/ 256584 w 704850"/>
                  <a:gd name="connsiteY115" fmla="*/ 361112 h 514350"/>
                  <a:gd name="connsiteX116" fmla="*/ 253146 w 704850"/>
                  <a:gd name="connsiteY116" fmla="*/ 358997 h 514350"/>
                  <a:gd name="connsiteX117" fmla="*/ 250984 w 704850"/>
                  <a:gd name="connsiteY117" fmla="*/ 354882 h 514350"/>
                  <a:gd name="connsiteX118" fmla="*/ 249774 w 704850"/>
                  <a:gd name="connsiteY118" fmla="*/ 348777 h 514350"/>
                  <a:gd name="connsiteX119" fmla="*/ 248107 w 704850"/>
                  <a:gd name="connsiteY119" fmla="*/ 342614 h 514350"/>
                  <a:gd name="connsiteX120" fmla="*/ 244630 w 704850"/>
                  <a:gd name="connsiteY120" fmla="*/ 336013 h 514350"/>
                  <a:gd name="connsiteX121" fmla="*/ 239306 w 704850"/>
                  <a:gd name="connsiteY121" fmla="*/ 329412 h 514350"/>
                  <a:gd name="connsiteX122" fmla="*/ 222323 w 704850"/>
                  <a:gd name="connsiteY122" fmla="*/ 317078 h 514350"/>
                  <a:gd name="connsiteX123" fmla="*/ 214855 w 704850"/>
                  <a:gd name="connsiteY123" fmla="*/ 314544 h 514350"/>
                  <a:gd name="connsiteX124" fmla="*/ 202063 w 704850"/>
                  <a:gd name="connsiteY124" fmla="*/ 312096 h 514350"/>
                  <a:gd name="connsiteX125" fmla="*/ 190795 w 704850"/>
                  <a:gd name="connsiteY125" fmla="*/ 315249 h 514350"/>
                  <a:gd name="connsiteX126" fmla="*/ 189424 w 704850"/>
                  <a:gd name="connsiteY126" fmla="*/ 311591 h 514350"/>
                  <a:gd name="connsiteX127" fmla="*/ 181889 w 704850"/>
                  <a:gd name="connsiteY127" fmla="*/ 309581 h 514350"/>
                  <a:gd name="connsiteX128" fmla="*/ 163439 w 704850"/>
                  <a:gd name="connsiteY128" fmla="*/ 312410 h 514350"/>
                  <a:gd name="connsiteX129" fmla="*/ 155400 w 704850"/>
                  <a:gd name="connsiteY129" fmla="*/ 307677 h 514350"/>
                  <a:gd name="connsiteX130" fmla="*/ 153553 w 704850"/>
                  <a:gd name="connsiteY130" fmla="*/ 299713 h 514350"/>
                  <a:gd name="connsiteX131" fmla="*/ 153781 w 704850"/>
                  <a:gd name="connsiteY131" fmla="*/ 289188 h 514350"/>
                  <a:gd name="connsiteX132" fmla="*/ 152619 w 704850"/>
                  <a:gd name="connsiteY132" fmla="*/ 280330 h 514350"/>
                  <a:gd name="connsiteX133" fmla="*/ 146752 w 704850"/>
                  <a:gd name="connsiteY133" fmla="*/ 277273 h 514350"/>
                  <a:gd name="connsiteX134" fmla="*/ 143637 w 704850"/>
                  <a:gd name="connsiteY134" fmla="*/ 279006 h 514350"/>
                  <a:gd name="connsiteX135" fmla="*/ 141179 w 704850"/>
                  <a:gd name="connsiteY135" fmla="*/ 279006 h 514350"/>
                  <a:gd name="connsiteX136" fmla="*/ 139312 w 704850"/>
                  <a:gd name="connsiteY136" fmla="*/ 277235 h 514350"/>
                  <a:gd name="connsiteX137" fmla="*/ 137969 w 704850"/>
                  <a:gd name="connsiteY137" fmla="*/ 273863 h 514350"/>
                  <a:gd name="connsiteX138" fmla="*/ 137969 w 704850"/>
                  <a:gd name="connsiteY138" fmla="*/ 273844 h 514350"/>
                  <a:gd name="connsiteX139" fmla="*/ 135626 w 704850"/>
                  <a:gd name="connsiteY139" fmla="*/ 268424 h 514350"/>
                  <a:gd name="connsiteX140" fmla="*/ 133521 w 704850"/>
                  <a:gd name="connsiteY140" fmla="*/ 267938 h 514350"/>
                  <a:gd name="connsiteX141" fmla="*/ 131369 w 704850"/>
                  <a:gd name="connsiteY141" fmla="*/ 269548 h 514350"/>
                  <a:gd name="connsiteX142" fmla="*/ 128864 w 704850"/>
                  <a:gd name="connsiteY142" fmla="*/ 270310 h 514350"/>
                  <a:gd name="connsiteX143" fmla="*/ 120301 w 704850"/>
                  <a:gd name="connsiteY143" fmla="*/ 268110 h 514350"/>
                  <a:gd name="connsiteX144" fmla="*/ 117215 w 704850"/>
                  <a:gd name="connsiteY144" fmla="*/ 268214 h 514350"/>
                  <a:gd name="connsiteX145" fmla="*/ 112890 w 704850"/>
                  <a:gd name="connsiteY145" fmla="*/ 271377 h 514350"/>
                  <a:gd name="connsiteX146" fmla="*/ 110195 w 704850"/>
                  <a:gd name="connsiteY146" fmla="*/ 275368 h 514350"/>
                  <a:gd name="connsiteX147" fmla="*/ 107166 w 704850"/>
                  <a:gd name="connsiteY147" fmla="*/ 277149 h 514350"/>
                  <a:gd name="connsiteX148" fmla="*/ 101889 w 704850"/>
                  <a:gd name="connsiteY148" fmla="*/ 273796 h 514350"/>
                  <a:gd name="connsiteX149" fmla="*/ 79162 w 704850"/>
                  <a:gd name="connsiteY149" fmla="*/ 232477 h 514350"/>
                  <a:gd name="connsiteX150" fmla="*/ 73638 w 704850"/>
                  <a:gd name="connsiteY150" fmla="*/ 227571 h 514350"/>
                  <a:gd name="connsiteX151" fmla="*/ 57255 w 704850"/>
                  <a:gd name="connsiteY151" fmla="*/ 219142 h 514350"/>
                  <a:gd name="connsiteX152" fmla="*/ 50063 w 704850"/>
                  <a:gd name="connsiteY152" fmla="*/ 213598 h 514350"/>
                  <a:gd name="connsiteX153" fmla="*/ 45948 w 704850"/>
                  <a:gd name="connsiteY153" fmla="*/ 207321 h 514350"/>
                  <a:gd name="connsiteX154" fmla="*/ 43986 w 704850"/>
                  <a:gd name="connsiteY154" fmla="*/ 200273 h 514350"/>
                  <a:gd name="connsiteX155" fmla="*/ 42034 w 704850"/>
                  <a:gd name="connsiteY155" fmla="*/ 181775 h 514350"/>
                  <a:gd name="connsiteX156" fmla="*/ 40186 w 704850"/>
                  <a:gd name="connsiteY156" fmla="*/ 175346 h 514350"/>
                  <a:gd name="connsiteX157" fmla="*/ 35719 w 704850"/>
                  <a:gd name="connsiteY157" fmla="*/ 170564 h 514350"/>
                  <a:gd name="connsiteX158" fmla="*/ 12087 w 704850"/>
                  <a:gd name="connsiteY158" fmla="*/ 156629 h 514350"/>
                  <a:gd name="connsiteX159" fmla="*/ 7144 w 704850"/>
                  <a:gd name="connsiteY159" fmla="*/ 150076 h 514350"/>
                  <a:gd name="connsiteX160" fmla="*/ 7753 w 704850"/>
                  <a:gd name="connsiteY160" fmla="*/ 140770 h 514350"/>
                  <a:gd name="connsiteX161" fmla="*/ 18517 w 704850"/>
                  <a:gd name="connsiteY161" fmla="*/ 116548 h 514350"/>
                  <a:gd name="connsiteX162" fmla="*/ 23241 w 704850"/>
                  <a:gd name="connsiteY162" fmla="*/ 111700 h 514350"/>
                  <a:gd name="connsiteX163" fmla="*/ 28546 w 704850"/>
                  <a:gd name="connsiteY163" fmla="*/ 110499 h 514350"/>
                  <a:gd name="connsiteX164" fmla="*/ 32937 w 704850"/>
                  <a:gd name="connsiteY164" fmla="*/ 111823 h 514350"/>
                  <a:gd name="connsiteX165" fmla="*/ 36909 w 704850"/>
                  <a:gd name="connsiteY165" fmla="*/ 113757 h 514350"/>
                  <a:gd name="connsiteX166" fmla="*/ 40834 w 704850"/>
                  <a:gd name="connsiteY166" fmla="*/ 114424 h 514350"/>
                  <a:gd name="connsiteX167" fmla="*/ 44463 w 704850"/>
                  <a:gd name="connsiteY167" fmla="*/ 113433 h 514350"/>
                  <a:gd name="connsiteX168" fmla="*/ 74276 w 704850"/>
                  <a:gd name="connsiteY168" fmla="*/ 93954 h 514350"/>
                  <a:gd name="connsiteX169" fmla="*/ 81953 w 704850"/>
                  <a:gd name="connsiteY169" fmla="*/ 90954 h 514350"/>
                  <a:gd name="connsiteX170" fmla="*/ 98336 w 704850"/>
                  <a:gd name="connsiteY170" fmla="*/ 88077 h 514350"/>
                  <a:gd name="connsiteX171" fmla="*/ 104556 w 704850"/>
                  <a:gd name="connsiteY171" fmla="*/ 85049 h 514350"/>
                  <a:gd name="connsiteX172" fmla="*/ 111033 w 704850"/>
                  <a:gd name="connsiteY172" fmla="*/ 77571 h 514350"/>
                  <a:gd name="connsiteX173" fmla="*/ 122796 w 704850"/>
                  <a:gd name="connsiteY173" fmla="*/ 56236 h 514350"/>
                  <a:gd name="connsiteX174" fmla="*/ 129102 w 704850"/>
                  <a:gd name="connsiteY174" fmla="*/ 50730 h 514350"/>
                  <a:gd name="connsiteX175" fmla="*/ 134264 w 704850"/>
                  <a:gd name="connsiteY175" fmla="*/ 44434 h 514350"/>
                  <a:gd name="connsiteX176" fmla="*/ 133760 w 704850"/>
                  <a:gd name="connsiteY176" fmla="*/ 40434 h 514350"/>
                  <a:gd name="connsiteX177" fmla="*/ 130845 w 704850"/>
                  <a:gd name="connsiteY177" fmla="*/ 36881 h 514350"/>
                  <a:gd name="connsiteX178" fmla="*/ 128864 w 704850"/>
                  <a:gd name="connsiteY178" fmla="*/ 31775 h 514350"/>
                  <a:gd name="connsiteX179" fmla="*/ 129359 w 704850"/>
                  <a:gd name="connsiteY179" fmla="*/ 24117 h 514350"/>
                  <a:gd name="connsiteX180" fmla="*/ 141008 w 704850"/>
                  <a:gd name="connsiteY180" fmla="*/ 22412 h 514350"/>
                  <a:gd name="connsiteX181" fmla="*/ 160925 w 704850"/>
                  <a:gd name="connsiteY181" fmla="*/ 22107 h 514350"/>
                  <a:gd name="connsiteX182" fmla="*/ 190795 w 704850"/>
                  <a:gd name="connsiteY182" fmla="*/ 24622 h 514350"/>
                  <a:gd name="connsiteX183" fmla="*/ 199730 w 704850"/>
                  <a:gd name="connsiteY183" fmla="*/ 23765 h 514350"/>
                  <a:gd name="connsiteX184" fmla="*/ 206378 w 704850"/>
                  <a:gd name="connsiteY184" fmla="*/ 20412 h 514350"/>
                  <a:gd name="connsiteX185" fmla="*/ 218437 w 704850"/>
                  <a:gd name="connsiteY185" fmla="*/ 11621 h 514350"/>
                  <a:gd name="connsiteX186" fmla="*/ 227714 w 704850"/>
                  <a:gd name="connsiteY186" fmla="*/ 8049 h 514350"/>
                  <a:gd name="connsiteX187" fmla="*/ 234048 w 704850"/>
                  <a:gd name="connsiteY187" fmla="*/ 9458 h 514350"/>
                  <a:gd name="connsiteX188" fmla="*/ 238706 w 704850"/>
                  <a:gd name="connsiteY188" fmla="*/ 14335 h 514350"/>
                  <a:gd name="connsiteX189" fmla="*/ 247783 w 704850"/>
                  <a:gd name="connsiteY189" fmla="*/ 33518 h 514350"/>
                  <a:gd name="connsiteX190" fmla="*/ 253241 w 704850"/>
                  <a:gd name="connsiteY190" fmla="*/ 41377 h 514350"/>
                  <a:gd name="connsiteX191" fmla="*/ 256775 w 704850"/>
                  <a:gd name="connsiteY191" fmla="*/ 42624 h 514350"/>
                  <a:gd name="connsiteX192" fmla="*/ 260299 w 704850"/>
                  <a:gd name="connsiteY192" fmla="*/ 40995 h 514350"/>
                  <a:gd name="connsiteX193" fmla="*/ 268691 w 704850"/>
                  <a:gd name="connsiteY193" fmla="*/ 29785 h 514350"/>
                  <a:gd name="connsiteX194" fmla="*/ 280168 w 704850"/>
                  <a:gd name="connsiteY194" fmla="*/ 17154 h 514350"/>
                  <a:gd name="connsiteX195" fmla="*/ 287960 w 704850"/>
                  <a:gd name="connsiteY195" fmla="*/ 11230 h 514350"/>
                  <a:gd name="connsiteX196" fmla="*/ 296170 w 704850"/>
                  <a:gd name="connsiteY196" fmla="*/ 7563 h 514350"/>
                  <a:gd name="connsiteX197" fmla="*/ 302028 w 704850"/>
                  <a:gd name="connsiteY197" fmla="*/ 714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04850" h="514350">
                    <a:moveTo>
                      <a:pt x="311029" y="9715"/>
                    </a:moveTo>
                    <a:lnTo>
                      <a:pt x="344348" y="13411"/>
                    </a:lnTo>
                    <a:lnTo>
                      <a:pt x="367817" y="8696"/>
                    </a:lnTo>
                    <a:lnTo>
                      <a:pt x="373142" y="8677"/>
                    </a:lnTo>
                    <a:lnTo>
                      <a:pt x="375733" y="10439"/>
                    </a:lnTo>
                    <a:lnTo>
                      <a:pt x="376609" y="24765"/>
                    </a:lnTo>
                    <a:lnTo>
                      <a:pt x="377142" y="28327"/>
                    </a:lnTo>
                    <a:lnTo>
                      <a:pt x="378085" y="31852"/>
                    </a:lnTo>
                    <a:lnTo>
                      <a:pt x="378133" y="34385"/>
                    </a:lnTo>
                    <a:lnTo>
                      <a:pt x="377619" y="37386"/>
                    </a:lnTo>
                    <a:lnTo>
                      <a:pt x="377457" y="41510"/>
                    </a:lnTo>
                    <a:lnTo>
                      <a:pt x="379609" y="47682"/>
                    </a:lnTo>
                    <a:lnTo>
                      <a:pt x="387258" y="54997"/>
                    </a:lnTo>
                    <a:lnTo>
                      <a:pt x="396545" y="58674"/>
                    </a:lnTo>
                    <a:lnTo>
                      <a:pt x="407670" y="59903"/>
                    </a:lnTo>
                    <a:lnTo>
                      <a:pt x="416338" y="59198"/>
                    </a:lnTo>
                    <a:lnTo>
                      <a:pt x="451533" y="50120"/>
                    </a:lnTo>
                    <a:lnTo>
                      <a:pt x="455105" y="49873"/>
                    </a:lnTo>
                    <a:lnTo>
                      <a:pt x="493776" y="53369"/>
                    </a:lnTo>
                    <a:lnTo>
                      <a:pt x="494033" y="53340"/>
                    </a:lnTo>
                    <a:lnTo>
                      <a:pt x="498919" y="62465"/>
                    </a:lnTo>
                    <a:lnTo>
                      <a:pt x="504177" y="68894"/>
                    </a:lnTo>
                    <a:lnTo>
                      <a:pt x="526818" y="86677"/>
                    </a:lnTo>
                    <a:lnTo>
                      <a:pt x="533533" y="89868"/>
                    </a:lnTo>
                    <a:lnTo>
                      <a:pt x="539515" y="94288"/>
                    </a:lnTo>
                    <a:lnTo>
                      <a:pt x="542915" y="102127"/>
                    </a:lnTo>
                    <a:lnTo>
                      <a:pt x="538248" y="102984"/>
                    </a:lnTo>
                    <a:lnTo>
                      <a:pt x="534743" y="105089"/>
                    </a:lnTo>
                    <a:lnTo>
                      <a:pt x="533914" y="107223"/>
                    </a:lnTo>
                    <a:lnTo>
                      <a:pt x="537048" y="108232"/>
                    </a:lnTo>
                    <a:lnTo>
                      <a:pt x="539582" y="106718"/>
                    </a:lnTo>
                    <a:lnTo>
                      <a:pt x="542582" y="103718"/>
                    </a:lnTo>
                    <a:lnTo>
                      <a:pt x="545735" y="101422"/>
                    </a:lnTo>
                    <a:lnTo>
                      <a:pt x="548830" y="102127"/>
                    </a:lnTo>
                    <a:lnTo>
                      <a:pt x="550926" y="108109"/>
                    </a:lnTo>
                    <a:lnTo>
                      <a:pt x="554907" y="135655"/>
                    </a:lnTo>
                    <a:lnTo>
                      <a:pt x="568338" y="161868"/>
                    </a:lnTo>
                    <a:lnTo>
                      <a:pt x="638489" y="258994"/>
                    </a:lnTo>
                    <a:lnTo>
                      <a:pt x="650348" y="265862"/>
                    </a:lnTo>
                    <a:lnTo>
                      <a:pt x="666312" y="264100"/>
                    </a:lnTo>
                    <a:lnTo>
                      <a:pt x="662464" y="276758"/>
                    </a:lnTo>
                    <a:lnTo>
                      <a:pt x="659568" y="279768"/>
                    </a:lnTo>
                    <a:lnTo>
                      <a:pt x="654634" y="273539"/>
                    </a:lnTo>
                    <a:lnTo>
                      <a:pt x="649614" y="275111"/>
                    </a:lnTo>
                    <a:lnTo>
                      <a:pt x="643128" y="278044"/>
                    </a:lnTo>
                    <a:lnTo>
                      <a:pt x="639489" y="283283"/>
                    </a:lnTo>
                    <a:lnTo>
                      <a:pt x="642880" y="291779"/>
                    </a:lnTo>
                    <a:lnTo>
                      <a:pt x="653043" y="299323"/>
                    </a:lnTo>
                    <a:lnTo>
                      <a:pt x="659892" y="295294"/>
                    </a:lnTo>
                    <a:lnTo>
                      <a:pt x="669531" y="276301"/>
                    </a:lnTo>
                    <a:lnTo>
                      <a:pt x="672198" y="276301"/>
                    </a:lnTo>
                    <a:lnTo>
                      <a:pt x="674579" y="285445"/>
                    </a:lnTo>
                    <a:lnTo>
                      <a:pt x="675141" y="296485"/>
                    </a:lnTo>
                    <a:lnTo>
                      <a:pt x="677513" y="299809"/>
                    </a:lnTo>
                    <a:lnTo>
                      <a:pt x="687781" y="308610"/>
                    </a:lnTo>
                    <a:lnTo>
                      <a:pt x="690077" y="311553"/>
                    </a:lnTo>
                    <a:lnTo>
                      <a:pt x="692105" y="313353"/>
                    </a:lnTo>
                    <a:lnTo>
                      <a:pt x="699868" y="318135"/>
                    </a:lnTo>
                    <a:lnTo>
                      <a:pt x="698811" y="318421"/>
                    </a:lnTo>
                    <a:lnTo>
                      <a:pt x="688591" y="320269"/>
                    </a:lnTo>
                    <a:lnTo>
                      <a:pt x="670474" y="321669"/>
                    </a:lnTo>
                    <a:lnTo>
                      <a:pt x="658816" y="324021"/>
                    </a:lnTo>
                    <a:lnTo>
                      <a:pt x="602161" y="344643"/>
                    </a:lnTo>
                    <a:lnTo>
                      <a:pt x="581339" y="349901"/>
                    </a:lnTo>
                    <a:lnTo>
                      <a:pt x="538572" y="354044"/>
                    </a:lnTo>
                    <a:lnTo>
                      <a:pt x="532295" y="355463"/>
                    </a:lnTo>
                    <a:lnTo>
                      <a:pt x="526571" y="358549"/>
                    </a:lnTo>
                    <a:lnTo>
                      <a:pt x="521160" y="363160"/>
                    </a:lnTo>
                    <a:lnTo>
                      <a:pt x="517255" y="367874"/>
                    </a:lnTo>
                    <a:lnTo>
                      <a:pt x="511654" y="380295"/>
                    </a:lnTo>
                    <a:lnTo>
                      <a:pt x="507168" y="387277"/>
                    </a:lnTo>
                    <a:lnTo>
                      <a:pt x="496310" y="400164"/>
                    </a:lnTo>
                    <a:lnTo>
                      <a:pt x="492509" y="407108"/>
                    </a:lnTo>
                    <a:lnTo>
                      <a:pt x="491385" y="415385"/>
                    </a:lnTo>
                    <a:lnTo>
                      <a:pt x="493176" y="423443"/>
                    </a:lnTo>
                    <a:lnTo>
                      <a:pt x="499043" y="432463"/>
                    </a:lnTo>
                    <a:lnTo>
                      <a:pt x="510987" y="445294"/>
                    </a:lnTo>
                    <a:lnTo>
                      <a:pt x="512778" y="451713"/>
                    </a:lnTo>
                    <a:lnTo>
                      <a:pt x="513036" y="456171"/>
                    </a:lnTo>
                    <a:lnTo>
                      <a:pt x="500148" y="473230"/>
                    </a:lnTo>
                    <a:lnTo>
                      <a:pt x="486699" y="471716"/>
                    </a:lnTo>
                    <a:lnTo>
                      <a:pt x="465668" y="465429"/>
                    </a:lnTo>
                    <a:lnTo>
                      <a:pt x="459934" y="466211"/>
                    </a:lnTo>
                    <a:lnTo>
                      <a:pt x="456867" y="469611"/>
                    </a:lnTo>
                    <a:lnTo>
                      <a:pt x="457181" y="475717"/>
                    </a:lnTo>
                    <a:lnTo>
                      <a:pt x="458905" y="486546"/>
                    </a:lnTo>
                    <a:lnTo>
                      <a:pt x="458057" y="493223"/>
                    </a:lnTo>
                    <a:lnTo>
                      <a:pt x="454390" y="500319"/>
                    </a:lnTo>
                    <a:lnTo>
                      <a:pt x="444998" y="509844"/>
                    </a:lnTo>
                    <a:lnTo>
                      <a:pt x="438312" y="513426"/>
                    </a:lnTo>
                    <a:lnTo>
                      <a:pt x="432244" y="513988"/>
                    </a:lnTo>
                    <a:lnTo>
                      <a:pt x="427663" y="511026"/>
                    </a:lnTo>
                    <a:lnTo>
                      <a:pt x="423386" y="505930"/>
                    </a:lnTo>
                    <a:lnTo>
                      <a:pt x="417947" y="493423"/>
                    </a:lnTo>
                    <a:lnTo>
                      <a:pt x="414338" y="487604"/>
                    </a:lnTo>
                    <a:lnTo>
                      <a:pt x="405003" y="477460"/>
                    </a:lnTo>
                    <a:lnTo>
                      <a:pt x="402593" y="471440"/>
                    </a:lnTo>
                    <a:lnTo>
                      <a:pt x="402326" y="463563"/>
                    </a:lnTo>
                    <a:lnTo>
                      <a:pt x="404536" y="447970"/>
                    </a:lnTo>
                    <a:lnTo>
                      <a:pt x="404679" y="440693"/>
                    </a:lnTo>
                    <a:lnTo>
                      <a:pt x="402945" y="434549"/>
                    </a:lnTo>
                    <a:lnTo>
                      <a:pt x="399593" y="429473"/>
                    </a:lnTo>
                    <a:lnTo>
                      <a:pt x="375409" y="408137"/>
                    </a:lnTo>
                    <a:lnTo>
                      <a:pt x="360902" y="398497"/>
                    </a:lnTo>
                    <a:lnTo>
                      <a:pt x="350682" y="393973"/>
                    </a:lnTo>
                    <a:lnTo>
                      <a:pt x="342347" y="392278"/>
                    </a:lnTo>
                    <a:lnTo>
                      <a:pt x="335146" y="393049"/>
                    </a:lnTo>
                    <a:lnTo>
                      <a:pt x="321326" y="396145"/>
                    </a:lnTo>
                    <a:lnTo>
                      <a:pt x="313572" y="395859"/>
                    </a:lnTo>
                    <a:lnTo>
                      <a:pt x="308553" y="393316"/>
                    </a:lnTo>
                    <a:lnTo>
                      <a:pt x="303028" y="388210"/>
                    </a:lnTo>
                    <a:lnTo>
                      <a:pt x="291960" y="375152"/>
                    </a:lnTo>
                    <a:lnTo>
                      <a:pt x="285693" y="369160"/>
                    </a:lnTo>
                    <a:lnTo>
                      <a:pt x="276825" y="362902"/>
                    </a:lnTo>
                    <a:lnTo>
                      <a:pt x="269967" y="361312"/>
                    </a:lnTo>
                    <a:lnTo>
                      <a:pt x="256584" y="361112"/>
                    </a:lnTo>
                    <a:lnTo>
                      <a:pt x="253146" y="358997"/>
                    </a:lnTo>
                    <a:lnTo>
                      <a:pt x="250984" y="354882"/>
                    </a:lnTo>
                    <a:lnTo>
                      <a:pt x="249774" y="348777"/>
                    </a:lnTo>
                    <a:lnTo>
                      <a:pt x="248107" y="342614"/>
                    </a:lnTo>
                    <a:lnTo>
                      <a:pt x="244630" y="336013"/>
                    </a:lnTo>
                    <a:lnTo>
                      <a:pt x="239306" y="329412"/>
                    </a:lnTo>
                    <a:lnTo>
                      <a:pt x="222323" y="317078"/>
                    </a:lnTo>
                    <a:lnTo>
                      <a:pt x="214855" y="314544"/>
                    </a:lnTo>
                    <a:lnTo>
                      <a:pt x="202063" y="312096"/>
                    </a:lnTo>
                    <a:lnTo>
                      <a:pt x="190795" y="315249"/>
                    </a:lnTo>
                    <a:lnTo>
                      <a:pt x="189424" y="311591"/>
                    </a:lnTo>
                    <a:lnTo>
                      <a:pt x="181889" y="309581"/>
                    </a:lnTo>
                    <a:lnTo>
                      <a:pt x="163439" y="312410"/>
                    </a:lnTo>
                    <a:lnTo>
                      <a:pt x="155400" y="307677"/>
                    </a:lnTo>
                    <a:lnTo>
                      <a:pt x="153553" y="299713"/>
                    </a:lnTo>
                    <a:lnTo>
                      <a:pt x="153781" y="289188"/>
                    </a:lnTo>
                    <a:lnTo>
                      <a:pt x="152619" y="280330"/>
                    </a:lnTo>
                    <a:lnTo>
                      <a:pt x="146752" y="277273"/>
                    </a:lnTo>
                    <a:lnTo>
                      <a:pt x="143637" y="279006"/>
                    </a:lnTo>
                    <a:lnTo>
                      <a:pt x="141179" y="279006"/>
                    </a:lnTo>
                    <a:lnTo>
                      <a:pt x="139312" y="277235"/>
                    </a:lnTo>
                    <a:lnTo>
                      <a:pt x="137969" y="273863"/>
                    </a:lnTo>
                    <a:lnTo>
                      <a:pt x="137969" y="273844"/>
                    </a:lnTo>
                    <a:lnTo>
                      <a:pt x="135626" y="268424"/>
                    </a:lnTo>
                    <a:lnTo>
                      <a:pt x="133521" y="267938"/>
                    </a:lnTo>
                    <a:lnTo>
                      <a:pt x="131369" y="269548"/>
                    </a:lnTo>
                    <a:lnTo>
                      <a:pt x="128864" y="270310"/>
                    </a:lnTo>
                    <a:lnTo>
                      <a:pt x="120301" y="268110"/>
                    </a:lnTo>
                    <a:lnTo>
                      <a:pt x="117215" y="268214"/>
                    </a:lnTo>
                    <a:lnTo>
                      <a:pt x="112890" y="271377"/>
                    </a:lnTo>
                    <a:lnTo>
                      <a:pt x="110195" y="275368"/>
                    </a:lnTo>
                    <a:lnTo>
                      <a:pt x="107166" y="277149"/>
                    </a:lnTo>
                    <a:lnTo>
                      <a:pt x="101889" y="273796"/>
                    </a:lnTo>
                    <a:lnTo>
                      <a:pt x="79162" y="232477"/>
                    </a:lnTo>
                    <a:lnTo>
                      <a:pt x="73638" y="227571"/>
                    </a:lnTo>
                    <a:lnTo>
                      <a:pt x="57255" y="219142"/>
                    </a:lnTo>
                    <a:lnTo>
                      <a:pt x="50063" y="213598"/>
                    </a:lnTo>
                    <a:lnTo>
                      <a:pt x="45948" y="207321"/>
                    </a:lnTo>
                    <a:lnTo>
                      <a:pt x="43986" y="200273"/>
                    </a:lnTo>
                    <a:lnTo>
                      <a:pt x="42034" y="181775"/>
                    </a:lnTo>
                    <a:lnTo>
                      <a:pt x="40186" y="175346"/>
                    </a:lnTo>
                    <a:lnTo>
                      <a:pt x="35719" y="170564"/>
                    </a:lnTo>
                    <a:lnTo>
                      <a:pt x="12087" y="156629"/>
                    </a:lnTo>
                    <a:lnTo>
                      <a:pt x="7144" y="150076"/>
                    </a:lnTo>
                    <a:lnTo>
                      <a:pt x="7753" y="140770"/>
                    </a:lnTo>
                    <a:lnTo>
                      <a:pt x="18517" y="116548"/>
                    </a:lnTo>
                    <a:lnTo>
                      <a:pt x="23241" y="111700"/>
                    </a:lnTo>
                    <a:lnTo>
                      <a:pt x="28546" y="110499"/>
                    </a:lnTo>
                    <a:lnTo>
                      <a:pt x="32937" y="111823"/>
                    </a:lnTo>
                    <a:lnTo>
                      <a:pt x="36909" y="113757"/>
                    </a:lnTo>
                    <a:lnTo>
                      <a:pt x="40834" y="114424"/>
                    </a:lnTo>
                    <a:lnTo>
                      <a:pt x="44463" y="113433"/>
                    </a:lnTo>
                    <a:lnTo>
                      <a:pt x="74276" y="93954"/>
                    </a:lnTo>
                    <a:lnTo>
                      <a:pt x="81953" y="90954"/>
                    </a:lnTo>
                    <a:lnTo>
                      <a:pt x="98336" y="88077"/>
                    </a:lnTo>
                    <a:lnTo>
                      <a:pt x="104556" y="85049"/>
                    </a:lnTo>
                    <a:lnTo>
                      <a:pt x="111033" y="77571"/>
                    </a:lnTo>
                    <a:lnTo>
                      <a:pt x="122796" y="56236"/>
                    </a:lnTo>
                    <a:lnTo>
                      <a:pt x="129102" y="50730"/>
                    </a:lnTo>
                    <a:lnTo>
                      <a:pt x="134264" y="44434"/>
                    </a:lnTo>
                    <a:lnTo>
                      <a:pt x="133760" y="40434"/>
                    </a:lnTo>
                    <a:lnTo>
                      <a:pt x="130845" y="36881"/>
                    </a:lnTo>
                    <a:lnTo>
                      <a:pt x="128864" y="31775"/>
                    </a:lnTo>
                    <a:lnTo>
                      <a:pt x="129359" y="24117"/>
                    </a:lnTo>
                    <a:lnTo>
                      <a:pt x="141008" y="22412"/>
                    </a:lnTo>
                    <a:lnTo>
                      <a:pt x="160925" y="22107"/>
                    </a:lnTo>
                    <a:lnTo>
                      <a:pt x="190795" y="24622"/>
                    </a:lnTo>
                    <a:lnTo>
                      <a:pt x="199730" y="23765"/>
                    </a:lnTo>
                    <a:lnTo>
                      <a:pt x="206378" y="20412"/>
                    </a:lnTo>
                    <a:lnTo>
                      <a:pt x="218437" y="11621"/>
                    </a:lnTo>
                    <a:lnTo>
                      <a:pt x="227714" y="8049"/>
                    </a:lnTo>
                    <a:lnTo>
                      <a:pt x="234048" y="9458"/>
                    </a:lnTo>
                    <a:lnTo>
                      <a:pt x="238706" y="14335"/>
                    </a:lnTo>
                    <a:lnTo>
                      <a:pt x="247783" y="33518"/>
                    </a:lnTo>
                    <a:lnTo>
                      <a:pt x="253241" y="41377"/>
                    </a:lnTo>
                    <a:lnTo>
                      <a:pt x="256775" y="42624"/>
                    </a:lnTo>
                    <a:lnTo>
                      <a:pt x="260299" y="40995"/>
                    </a:lnTo>
                    <a:lnTo>
                      <a:pt x="268691" y="29785"/>
                    </a:lnTo>
                    <a:lnTo>
                      <a:pt x="280168" y="17154"/>
                    </a:lnTo>
                    <a:lnTo>
                      <a:pt x="287960" y="11230"/>
                    </a:lnTo>
                    <a:lnTo>
                      <a:pt x="296170" y="7563"/>
                    </a:lnTo>
                    <a:lnTo>
                      <a:pt x="302028" y="714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3" name="Freeform: Shape 52">
                <a:extLst>
                  <a:ext uri="{FF2B5EF4-FFF2-40B4-BE49-F238E27FC236}">
                    <a16:creationId xmlns="" xmlns:a16="http://schemas.microsoft.com/office/drawing/2014/main" id="{91369BEF-9D95-4218-B3A3-86C0F4687688}"/>
                  </a:ext>
                </a:extLst>
              </p:cNvPr>
              <p:cNvSpPr/>
              <p:nvPr/>
            </p:nvSpPr>
            <p:spPr>
              <a:xfrm>
                <a:off x="7151574" y="5251561"/>
                <a:ext cx="361950" cy="381000"/>
              </a:xfrm>
              <a:custGeom>
                <a:avLst/>
                <a:gdLst>
                  <a:gd name="connsiteX0" fmla="*/ 351263 w 361950"/>
                  <a:gd name="connsiteY0" fmla="*/ 343653 h 381000"/>
                  <a:gd name="connsiteX1" fmla="*/ 348710 w 361950"/>
                  <a:gd name="connsiteY1" fmla="*/ 341366 h 381000"/>
                  <a:gd name="connsiteX2" fmla="*/ 339709 w 361950"/>
                  <a:gd name="connsiteY2" fmla="*/ 338966 h 381000"/>
                  <a:gd name="connsiteX3" fmla="*/ 332242 w 361950"/>
                  <a:gd name="connsiteY3" fmla="*/ 339509 h 381000"/>
                  <a:gd name="connsiteX4" fmla="*/ 308924 w 361950"/>
                  <a:gd name="connsiteY4" fmla="*/ 343424 h 381000"/>
                  <a:gd name="connsiteX5" fmla="*/ 259004 w 361950"/>
                  <a:gd name="connsiteY5" fmla="*/ 340538 h 381000"/>
                  <a:gd name="connsiteX6" fmla="*/ 238230 w 361950"/>
                  <a:gd name="connsiteY6" fmla="*/ 343252 h 381000"/>
                  <a:gd name="connsiteX7" fmla="*/ 228743 w 361950"/>
                  <a:gd name="connsiteY7" fmla="*/ 346338 h 381000"/>
                  <a:gd name="connsiteX8" fmla="*/ 208417 w 361950"/>
                  <a:gd name="connsiteY8" fmla="*/ 359645 h 381000"/>
                  <a:gd name="connsiteX9" fmla="*/ 194377 w 361950"/>
                  <a:gd name="connsiteY9" fmla="*/ 365912 h 381000"/>
                  <a:gd name="connsiteX10" fmla="*/ 174965 w 361950"/>
                  <a:gd name="connsiteY10" fmla="*/ 377600 h 381000"/>
                  <a:gd name="connsiteX11" fmla="*/ 154048 w 361950"/>
                  <a:gd name="connsiteY11" fmla="*/ 357787 h 381000"/>
                  <a:gd name="connsiteX12" fmla="*/ 144513 w 361950"/>
                  <a:gd name="connsiteY12" fmla="*/ 333280 h 381000"/>
                  <a:gd name="connsiteX13" fmla="*/ 134303 w 361950"/>
                  <a:gd name="connsiteY13" fmla="*/ 294075 h 381000"/>
                  <a:gd name="connsiteX14" fmla="*/ 129149 w 361950"/>
                  <a:gd name="connsiteY14" fmla="*/ 282102 h 381000"/>
                  <a:gd name="connsiteX15" fmla="*/ 124177 w 361950"/>
                  <a:gd name="connsiteY15" fmla="*/ 275644 h 381000"/>
                  <a:gd name="connsiteX16" fmla="*/ 118186 w 361950"/>
                  <a:gd name="connsiteY16" fmla="*/ 273415 h 381000"/>
                  <a:gd name="connsiteX17" fmla="*/ 103975 w 361950"/>
                  <a:gd name="connsiteY17" fmla="*/ 269977 h 381000"/>
                  <a:gd name="connsiteX18" fmla="*/ 96031 w 361950"/>
                  <a:gd name="connsiteY18" fmla="*/ 266805 h 381000"/>
                  <a:gd name="connsiteX19" fmla="*/ 88192 w 361950"/>
                  <a:gd name="connsiteY19" fmla="*/ 261547 h 381000"/>
                  <a:gd name="connsiteX20" fmla="*/ 78457 w 361950"/>
                  <a:gd name="connsiteY20" fmla="*/ 252546 h 381000"/>
                  <a:gd name="connsiteX21" fmla="*/ 72780 w 361950"/>
                  <a:gd name="connsiteY21" fmla="*/ 245231 h 381000"/>
                  <a:gd name="connsiteX22" fmla="*/ 57122 w 361950"/>
                  <a:gd name="connsiteY22" fmla="*/ 213998 h 381000"/>
                  <a:gd name="connsiteX23" fmla="*/ 39329 w 361950"/>
                  <a:gd name="connsiteY23" fmla="*/ 197482 h 381000"/>
                  <a:gd name="connsiteX24" fmla="*/ 32471 w 361950"/>
                  <a:gd name="connsiteY24" fmla="*/ 192586 h 381000"/>
                  <a:gd name="connsiteX25" fmla="*/ 15907 w 361950"/>
                  <a:gd name="connsiteY25" fmla="*/ 176698 h 381000"/>
                  <a:gd name="connsiteX26" fmla="*/ 28794 w 361950"/>
                  <a:gd name="connsiteY26" fmla="*/ 159639 h 381000"/>
                  <a:gd name="connsiteX27" fmla="*/ 28537 w 361950"/>
                  <a:gd name="connsiteY27" fmla="*/ 155181 h 381000"/>
                  <a:gd name="connsiteX28" fmla="*/ 26746 w 361950"/>
                  <a:gd name="connsiteY28" fmla="*/ 148762 h 381000"/>
                  <a:gd name="connsiteX29" fmla="*/ 14802 w 361950"/>
                  <a:gd name="connsiteY29" fmla="*/ 135931 h 381000"/>
                  <a:gd name="connsiteX30" fmla="*/ 8934 w 361950"/>
                  <a:gd name="connsiteY30" fmla="*/ 126911 h 381000"/>
                  <a:gd name="connsiteX31" fmla="*/ 7144 w 361950"/>
                  <a:gd name="connsiteY31" fmla="*/ 118853 h 381000"/>
                  <a:gd name="connsiteX32" fmla="*/ 8268 w 361950"/>
                  <a:gd name="connsiteY32" fmla="*/ 110576 h 381000"/>
                  <a:gd name="connsiteX33" fmla="*/ 12068 w 361950"/>
                  <a:gd name="connsiteY33" fmla="*/ 103632 h 381000"/>
                  <a:gd name="connsiteX34" fmla="*/ 22927 w 361950"/>
                  <a:gd name="connsiteY34" fmla="*/ 90745 h 381000"/>
                  <a:gd name="connsiteX35" fmla="*/ 27413 w 361950"/>
                  <a:gd name="connsiteY35" fmla="*/ 83763 h 381000"/>
                  <a:gd name="connsiteX36" fmla="*/ 33014 w 361950"/>
                  <a:gd name="connsiteY36" fmla="*/ 71342 h 381000"/>
                  <a:gd name="connsiteX37" fmla="*/ 36919 w 361950"/>
                  <a:gd name="connsiteY37" fmla="*/ 66627 h 381000"/>
                  <a:gd name="connsiteX38" fmla="*/ 42329 w 361950"/>
                  <a:gd name="connsiteY38" fmla="*/ 62017 h 381000"/>
                  <a:gd name="connsiteX39" fmla="*/ 48053 w 361950"/>
                  <a:gd name="connsiteY39" fmla="*/ 58931 h 381000"/>
                  <a:gd name="connsiteX40" fmla="*/ 54331 w 361950"/>
                  <a:gd name="connsiteY40" fmla="*/ 57512 h 381000"/>
                  <a:gd name="connsiteX41" fmla="*/ 97098 w 361950"/>
                  <a:gd name="connsiteY41" fmla="*/ 53369 h 381000"/>
                  <a:gd name="connsiteX42" fmla="*/ 117920 w 361950"/>
                  <a:gd name="connsiteY42" fmla="*/ 48111 h 381000"/>
                  <a:gd name="connsiteX43" fmla="*/ 174574 w 361950"/>
                  <a:gd name="connsiteY43" fmla="*/ 27489 h 381000"/>
                  <a:gd name="connsiteX44" fmla="*/ 186233 w 361950"/>
                  <a:gd name="connsiteY44" fmla="*/ 25137 h 381000"/>
                  <a:gd name="connsiteX45" fmla="*/ 204349 w 361950"/>
                  <a:gd name="connsiteY45" fmla="*/ 23736 h 381000"/>
                  <a:gd name="connsiteX46" fmla="*/ 214570 w 361950"/>
                  <a:gd name="connsiteY46" fmla="*/ 21888 h 381000"/>
                  <a:gd name="connsiteX47" fmla="*/ 215627 w 361950"/>
                  <a:gd name="connsiteY47" fmla="*/ 21603 h 381000"/>
                  <a:gd name="connsiteX48" fmla="*/ 217513 w 361950"/>
                  <a:gd name="connsiteY48" fmla="*/ 22793 h 381000"/>
                  <a:gd name="connsiteX49" fmla="*/ 220523 w 361950"/>
                  <a:gd name="connsiteY49" fmla="*/ 25956 h 381000"/>
                  <a:gd name="connsiteX50" fmla="*/ 221218 w 361950"/>
                  <a:gd name="connsiteY50" fmla="*/ 31166 h 381000"/>
                  <a:gd name="connsiteX51" fmla="*/ 220666 w 361950"/>
                  <a:gd name="connsiteY51" fmla="*/ 36471 h 381000"/>
                  <a:gd name="connsiteX52" fmla="*/ 220799 w 361950"/>
                  <a:gd name="connsiteY52" fmla="*/ 41758 h 381000"/>
                  <a:gd name="connsiteX53" fmla="*/ 223456 w 361950"/>
                  <a:gd name="connsiteY53" fmla="*/ 46977 h 381000"/>
                  <a:gd name="connsiteX54" fmla="*/ 221894 w 361950"/>
                  <a:gd name="connsiteY54" fmla="*/ 49273 h 381000"/>
                  <a:gd name="connsiteX55" fmla="*/ 221294 w 361950"/>
                  <a:gd name="connsiteY55" fmla="*/ 50635 h 381000"/>
                  <a:gd name="connsiteX56" fmla="*/ 220523 w 361950"/>
                  <a:gd name="connsiteY56" fmla="*/ 53321 h 381000"/>
                  <a:gd name="connsiteX57" fmla="*/ 223456 w 361950"/>
                  <a:gd name="connsiteY57" fmla="*/ 53321 h 381000"/>
                  <a:gd name="connsiteX58" fmla="*/ 224095 w 361950"/>
                  <a:gd name="connsiteY58" fmla="*/ 50797 h 381000"/>
                  <a:gd name="connsiteX59" fmla="*/ 226609 w 361950"/>
                  <a:gd name="connsiteY59" fmla="*/ 44187 h 381000"/>
                  <a:gd name="connsiteX60" fmla="*/ 229629 w 361950"/>
                  <a:gd name="connsiteY60" fmla="*/ 44710 h 381000"/>
                  <a:gd name="connsiteX61" fmla="*/ 233105 w 361950"/>
                  <a:gd name="connsiteY61" fmla="*/ 44872 h 381000"/>
                  <a:gd name="connsiteX62" fmla="*/ 241306 w 361950"/>
                  <a:gd name="connsiteY62" fmla="*/ 44187 h 381000"/>
                  <a:gd name="connsiteX63" fmla="*/ 241306 w 361950"/>
                  <a:gd name="connsiteY63" fmla="*/ 41138 h 381000"/>
                  <a:gd name="connsiteX64" fmla="*/ 230524 w 361950"/>
                  <a:gd name="connsiteY64" fmla="*/ 39500 h 381000"/>
                  <a:gd name="connsiteX65" fmla="*/ 227228 w 361950"/>
                  <a:gd name="connsiteY65" fmla="*/ 31566 h 381000"/>
                  <a:gd name="connsiteX66" fmla="*/ 230248 w 361950"/>
                  <a:gd name="connsiteY66" fmla="*/ 22250 h 381000"/>
                  <a:gd name="connsiteX67" fmla="*/ 238363 w 361950"/>
                  <a:gd name="connsiteY67" fmla="*/ 16545 h 381000"/>
                  <a:gd name="connsiteX68" fmla="*/ 238363 w 361950"/>
                  <a:gd name="connsiteY68" fmla="*/ 13497 h 381000"/>
                  <a:gd name="connsiteX69" fmla="*/ 235782 w 361950"/>
                  <a:gd name="connsiteY69" fmla="*/ 12192 h 381000"/>
                  <a:gd name="connsiteX70" fmla="*/ 234582 w 361950"/>
                  <a:gd name="connsiteY70" fmla="*/ 10897 h 381000"/>
                  <a:gd name="connsiteX71" fmla="*/ 232210 w 361950"/>
                  <a:gd name="connsiteY71" fmla="*/ 7144 h 381000"/>
                  <a:gd name="connsiteX72" fmla="*/ 235572 w 361950"/>
                  <a:gd name="connsiteY72" fmla="*/ 8820 h 381000"/>
                  <a:gd name="connsiteX73" fmla="*/ 238458 w 361950"/>
                  <a:gd name="connsiteY73" fmla="*/ 9573 h 381000"/>
                  <a:gd name="connsiteX74" fmla="*/ 241078 w 361950"/>
                  <a:gd name="connsiteY74" fmla="*/ 9049 h 381000"/>
                  <a:gd name="connsiteX75" fmla="*/ 243945 w 361950"/>
                  <a:gd name="connsiteY75" fmla="*/ 7144 h 381000"/>
                  <a:gd name="connsiteX76" fmla="*/ 246183 w 361950"/>
                  <a:gd name="connsiteY76" fmla="*/ 13878 h 381000"/>
                  <a:gd name="connsiteX77" fmla="*/ 248907 w 361950"/>
                  <a:gd name="connsiteY77" fmla="*/ 31490 h 381000"/>
                  <a:gd name="connsiteX78" fmla="*/ 251679 w 361950"/>
                  <a:gd name="connsiteY78" fmla="*/ 35081 h 381000"/>
                  <a:gd name="connsiteX79" fmla="*/ 255032 w 361950"/>
                  <a:gd name="connsiteY79" fmla="*/ 36728 h 381000"/>
                  <a:gd name="connsiteX80" fmla="*/ 265404 w 361950"/>
                  <a:gd name="connsiteY80" fmla="*/ 45025 h 381000"/>
                  <a:gd name="connsiteX81" fmla="*/ 267719 w 361950"/>
                  <a:gd name="connsiteY81" fmla="*/ 48511 h 381000"/>
                  <a:gd name="connsiteX82" fmla="*/ 266957 w 361950"/>
                  <a:gd name="connsiteY82" fmla="*/ 64999 h 381000"/>
                  <a:gd name="connsiteX83" fmla="*/ 269329 w 361950"/>
                  <a:gd name="connsiteY83" fmla="*/ 70752 h 381000"/>
                  <a:gd name="connsiteX84" fmla="*/ 280311 w 361950"/>
                  <a:gd name="connsiteY84" fmla="*/ 80867 h 381000"/>
                  <a:gd name="connsiteX85" fmla="*/ 285540 w 361950"/>
                  <a:gd name="connsiteY85" fmla="*/ 84011 h 381000"/>
                  <a:gd name="connsiteX86" fmla="*/ 288893 w 361950"/>
                  <a:gd name="connsiteY86" fmla="*/ 85087 h 381000"/>
                  <a:gd name="connsiteX87" fmla="*/ 294637 w 361950"/>
                  <a:gd name="connsiteY87" fmla="*/ 85582 h 381000"/>
                  <a:gd name="connsiteX88" fmla="*/ 297285 w 361950"/>
                  <a:gd name="connsiteY88" fmla="*/ 86773 h 381000"/>
                  <a:gd name="connsiteX89" fmla="*/ 293827 w 361950"/>
                  <a:gd name="connsiteY89" fmla="*/ 92716 h 381000"/>
                  <a:gd name="connsiteX90" fmla="*/ 289246 w 361950"/>
                  <a:gd name="connsiteY90" fmla="*/ 97022 h 381000"/>
                  <a:gd name="connsiteX91" fmla="*/ 283588 w 361950"/>
                  <a:gd name="connsiteY91" fmla="*/ 99279 h 381000"/>
                  <a:gd name="connsiteX92" fmla="*/ 276520 w 361950"/>
                  <a:gd name="connsiteY92" fmla="*/ 98927 h 381000"/>
                  <a:gd name="connsiteX93" fmla="*/ 276520 w 361950"/>
                  <a:gd name="connsiteY93" fmla="*/ 102241 h 381000"/>
                  <a:gd name="connsiteX94" fmla="*/ 280826 w 361950"/>
                  <a:gd name="connsiteY94" fmla="*/ 101841 h 381000"/>
                  <a:gd name="connsiteX95" fmla="*/ 283521 w 361950"/>
                  <a:gd name="connsiteY95" fmla="*/ 102346 h 381000"/>
                  <a:gd name="connsiteX96" fmla="*/ 284921 w 361950"/>
                  <a:gd name="connsiteY96" fmla="*/ 104337 h 381000"/>
                  <a:gd name="connsiteX97" fmla="*/ 285540 w 361950"/>
                  <a:gd name="connsiteY97" fmla="*/ 108318 h 381000"/>
                  <a:gd name="connsiteX98" fmla="*/ 279397 w 361950"/>
                  <a:gd name="connsiteY98" fmla="*/ 104994 h 381000"/>
                  <a:gd name="connsiteX99" fmla="*/ 277444 w 361950"/>
                  <a:gd name="connsiteY99" fmla="*/ 110033 h 381000"/>
                  <a:gd name="connsiteX100" fmla="*/ 276092 w 361950"/>
                  <a:gd name="connsiteY100" fmla="*/ 123082 h 381000"/>
                  <a:gd name="connsiteX101" fmla="*/ 274101 w 361950"/>
                  <a:gd name="connsiteY101" fmla="*/ 129588 h 381000"/>
                  <a:gd name="connsiteX102" fmla="*/ 267195 w 361950"/>
                  <a:gd name="connsiteY102" fmla="*/ 126654 h 381000"/>
                  <a:gd name="connsiteX103" fmla="*/ 261433 w 361950"/>
                  <a:gd name="connsiteY103" fmla="*/ 127092 h 381000"/>
                  <a:gd name="connsiteX104" fmla="*/ 258985 w 361950"/>
                  <a:gd name="connsiteY104" fmla="*/ 130264 h 381000"/>
                  <a:gd name="connsiteX105" fmla="*/ 262128 w 361950"/>
                  <a:gd name="connsiteY105" fmla="*/ 135655 h 381000"/>
                  <a:gd name="connsiteX106" fmla="*/ 264786 w 361950"/>
                  <a:gd name="connsiteY106" fmla="*/ 135655 h 381000"/>
                  <a:gd name="connsiteX107" fmla="*/ 268272 w 361950"/>
                  <a:gd name="connsiteY107" fmla="*/ 134064 h 381000"/>
                  <a:gd name="connsiteX108" fmla="*/ 271767 w 361950"/>
                  <a:gd name="connsiteY108" fmla="*/ 135226 h 381000"/>
                  <a:gd name="connsiteX109" fmla="*/ 274006 w 361950"/>
                  <a:gd name="connsiteY109" fmla="*/ 138846 h 381000"/>
                  <a:gd name="connsiteX110" fmla="*/ 274101 w 361950"/>
                  <a:gd name="connsiteY110" fmla="*/ 144789 h 381000"/>
                  <a:gd name="connsiteX111" fmla="*/ 276520 w 361950"/>
                  <a:gd name="connsiteY111" fmla="*/ 144789 h 381000"/>
                  <a:gd name="connsiteX112" fmla="*/ 276739 w 361950"/>
                  <a:gd name="connsiteY112" fmla="*/ 141094 h 381000"/>
                  <a:gd name="connsiteX113" fmla="*/ 277358 w 361950"/>
                  <a:gd name="connsiteY113" fmla="*/ 138341 h 381000"/>
                  <a:gd name="connsiteX114" fmla="*/ 279397 w 361950"/>
                  <a:gd name="connsiteY114" fmla="*/ 132883 h 381000"/>
                  <a:gd name="connsiteX115" fmla="*/ 283340 w 361950"/>
                  <a:gd name="connsiteY115" fmla="*/ 172393 h 381000"/>
                  <a:gd name="connsiteX116" fmla="*/ 293408 w 361950"/>
                  <a:gd name="connsiteY116" fmla="*/ 207188 h 381000"/>
                  <a:gd name="connsiteX117" fmla="*/ 320478 w 361950"/>
                  <a:gd name="connsiteY117" fmla="*/ 269777 h 381000"/>
                  <a:gd name="connsiteX118" fmla="*/ 311839 w 361950"/>
                  <a:gd name="connsiteY118" fmla="*/ 270729 h 381000"/>
                  <a:gd name="connsiteX119" fmla="*/ 313858 w 361950"/>
                  <a:gd name="connsiteY119" fmla="*/ 273387 h 381000"/>
                  <a:gd name="connsiteX120" fmla="*/ 323393 w 361950"/>
                  <a:gd name="connsiteY120" fmla="*/ 277235 h 381000"/>
                  <a:gd name="connsiteX121" fmla="*/ 325250 w 361950"/>
                  <a:gd name="connsiteY121" fmla="*/ 281207 h 381000"/>
                  <a:gd name="connsiteX122" fmla="*/ 333927 w 361950"/>
                  <a:gd name="connsiteY122" fmla="*/ 294265 h 381000"/>
                  <a:gd name="connsiteX123" fmla="*/ 336718 w 361950"/>
                  <a:gd name="connsiteY123" fmla="*/ 297085 h 381000"/>
                  <a:gd name="connsiteX124" fmla="*/ 352758 w 361950"/>
                  <a:gd name="connsiteY124" fmla="*/ 318326 h 381000"/>
                  <a:gd name="connsiteX125" fmla="*/ 355044 w 361950"/>
                  <a:gd name="connsiteY125" fmla="*/ 324612 h 381000"/>
                  <a:gd name="connsiteX126" fmla="*/ 358892 w 361950"/>
                  <a:gd name="connsiteY126" fmla="*/ 345862 h 381000"/>
                  <a:gd name="connsiteX127" fmla="*/ 355292 w 361950"/>
                  <a:gd name="connsiteY127" fmla="*/ 344148 h 381000"/>
                  <a:gd name="connsiteX128" fmla="*/ 352663 w 361950"/>
                  <a:gd name="connsiteY128" fmla="*/ 341414 h 381000"/>
                  <a:gd name="connsiteX129" fmla="*/ 350882 w 361950"/>
                  <a:gd name="connsiteY129" fmla="*/ 337804 h 381000"/>
                  <a:gd name="connsiteX130" fmla="*/ 351263 w 361950"/>
                  <a:gd name="connsiteY130" fmla="*/ 34363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61950" h="381000">
                    <a:moveTo>
                      <a:pt x="351263" y="343653"/>
                    </a:moveTo>
                    <a:lnTo>
                      <a:pt x="348710" y="341366"/>
                    </a:lnTo>
                    <a:lnTo>
                      <a:pt x="339709" y="338966"/>
                    </a:lnTo>
                    <a:lnTo>
                      <a:pt x="332242" y="339509"/>
                    </a:lnTo>
                    <a:lnTo>
                      <a:pt x="308924" y="343424"/>
                    </a:lnTo>
                    <a:lnTo>
                      <a:pt x="259004" y="340538"/>
                    </a:lnTo>
                    <a:lnTo>
                      <a:pt x="238230" y="343252"/>
                    </a:lnTo>
                    <a:lnTo>
                      <a:pt x="228743" y="346338"/>
                    </a:lnTo>
                    <a:lnTo>
                      <a:pt x="208417" y="359645"/>
                    </a:lnTo>
                    <a:lnTo>
                      <a:pt x="194377" y="365912"/>
                    </a:lnTo>
                    <a:lnTo>
                      <a:pt x="174965" y="377600"/>
                    </a:lnTo>
                    <a:lnTo>
                      <a:pt x="154048" y="357787"/>
                    </a:lnTo>
                    <a:lnTo>
                      <a:pt x="144513" y="333280"/>
                    </a:lnTo>
                    <a:lnTo>
                      <a:pt x="134303" y="294075"/>
                    </a:lnTo>
                    <a:lnTo>
                      <a:pt x="129149" y="282102"/>
                    </a:lnTo>
                    <a:lnTo>
                      <a:pt x="124177" y="275644"/>
                    </a:lnTo>
                    <a:lnTo>
                      <a:pt x="118186" y="273415"/>
                    </a:lnTo>
                    <a:lnTo>
                      <a:pt x="103975" y="269977"/>
                    </a:lnTo>
                    <a:lnTo>
                      <a:pt x="96031" y="266805"/>
                    </a:lnTo>
                    <a:lnTo>
                      <a:pt x="88192" y="261547"/>
                    </a:lnTo>
                    <a:lnTo>
                      <a:pt x="78457" y="252546"/>
                    </a:lnTo>
                    <a:lnTo>
                      <a:pt x="72780" y="245231"/>
                    </a:lnTo>
                    <a:lnTo>
                      <a:pt x="57122" y="213998"/>
                    </a:lnTo>
                    <a:lnTo>
                      <a:pt x="39329" y="197482"/>
                    </a:lnTo>
                    <a:lnTo>
                      <a:pt x="32471" y="192586"/>
                    </a:lnTo>
                    <a:lnTo>
                      <a:pt x="15907" y="176698"/>
                    </a:lnTo>
                    <a:lnTo>
                      <a:pt x="28794" y="159639"/>
                    </a:lnTo>
                    <a:lnTo>
                      <a:pt x="28537" y="155181"/>
                    </a:lnTo>
                    <a:lnTo>
                      <a:pt x="26746" y="148762"/>
                    </a:lnTo>
                    <a:lnTo>
                      <a:pt x="14802" y="135931"/>
                    </a:lnTo>
                    <a:lnTo>
                      <a:pt x="8934" y="126911"/>
                    </a:lnTo>
                    <a:lnTo>
                      <a:pt x="7144" y="118853"/>
                    </a:lnTo>
                    <a:lnTo>
                      <a:pt x="8268" y="110576"/>
                    </a:lnTo>
                    <a:lnTo>
                      <a:pt x="12068" y="103632"/>
                    </a:lnTo>
                    <a:lnTo>
                      <a:pt x="22927" y="90745"/>
                    </a:lnTo>
                    <a:lnTo>
                      <a:pt x="27413" y="83763"/>
                    </a:lnTo>
                    <a:lnTo>
                      <a:pt x="33014" y="71342"/>
                    </a:lnTo>
                    <a:lnTo>
                      <a:pt x="36919" y="66627"/>
                    </a:lnTo>
                    <a:lnTo>
                      <a:pt x="42329" y="62017"/>
                    </a:lnTo>
                    <a:lnTo>
                      <a:pt x="48053" y="58931"/>
                    </a:lnTo>
                    <a:lnTo>
                      <a:pt x="54331" y="57512"/>
                    </a:lnTo>
                    <a:lnTo>
                      <a:pt x="97098" y="53369"/>
                    </a:lnTo>
                    <a:lnTo>
                      <a:pt x="117920" y="48111"/>
                    </a:lnTo>
                    <a:lnTo>
                      <a:pt x="174574" y="27489"/>
                    </a:lnTo>
                    <a:lnTo>
                      <a:pt x="186233" y="25137"/>
                    </a:lnTo>
                    <a:lnTo>
                      <a:pt x="204349" y="23736"/>
                    </a:lnTo>
                    <a:lnTo>
                      <a:pt x="214570" y="21888"/>
                    </a:lnTo>
                    <a:lnTo>
                      <a:pt x="215627" y="21603"/>
                    </a:lnTo>
                    <a:lnTo>
                      <a:pt x="217513" y="22793"/>
                    </a:lnTo>
                    <a:lnTo>
                      <a:pt x="220523" y="25956"/>
                    </a:lnTo>
                    <a:lnTo>
                      <a:pt x="221218" y="31166"/>
                    </a:lnTo>
                    <a:lnTo>
                      <a:pt x="220666" y="36471"/>
                    </a:lnTo>
                    <a:lnTo>
                      <a:pt x="220799" y="41758"/>
                    </a:lnTo>
                    <a:lnTo>
                      <a:pt x="223456" y="46977"/>
                    </a:lnTo>
                    <a:lnTo>
                      <a:pt x="221894" y="49273"/>
                    </a:lnTo>
                    <a:lnTo>
                      <a:pt x="221294" y="50635"/>
                    </a:lnTo>
                    <a:lnTo>
                      <a:pt x="220523" y="53321"/>
                    </a:lnTo>
                    <a:lnTo>
                      <a:pt x="223456" y="53321"/>
                    </a:lnTo>
                    <a:lnTo>
                      <a:pt x="224095" y="50797"/>
                    </a:lnTo>
                    <a:lnTo>
                      <a:pt x="226609" y="44187"/>
                    </a:lnTo>
                    <a:lnTo>
                      <a:pt x="229629" y="44710"/>
                    </a:lnTo>
                    <a:lnTo>
                      <a:pt x="233105" y="44872"/>
                    </a:lnTo>
                    <a:lnTo>
                      <a:pt x="241306" y="44187"/>
                    </a:lnTo>
                    <a:lnTo>
                      <a:pt x="241306" y="41138"/>
                    </a:lnTo>
                    <a:lnTo>
                      <a:pt x="230524" y="39500"/>
                    </a:lnTo>
                    <a:lnTo>
                      <a:pt x="227228" y="31566"/>
                    </a:lnTo>
                    <a:lnTo>
                      <a:pt x="230248" y="22250"/>
                    </a:lnTo>
                    <a:lnTo>
                      <a:pt x="238363" y="16545"/>
                    </a:lnTo>
                    <a:lnTo>
                      <a:pt x="238363" y="13497"/>
                    </a:lnTo>
                    <a:lnTo>
                      <a:pt x="235782" y="12192"/>
                    </a:lnTo>
                    <a:lnTo>
                      <a:pt x="234582" y="10897"/>
                    </a:lnTo>
                    <a:lnTo>
                      <a:pt x="232210" y="7144"/>
                    </a:lnTo>
                    <a:lnTo>
                      <a:pt x="235572" y="8820"/>
                    </a:lnTo>
                    <a:lnTo>
                      <a:pt x="238458" y="9573"/>
                    </a:lnTo>
                    <a:lnTo>
                      <a:pt x="241078" y="9049"/>
                    </a:lnTo>
                    <a:lnTo>
                      <a:pt x="243945" y="7144"/>
                    </a:lnTo>
                    <a:lnTo>
                      <a:pt x="246183" y="13878"/>
                    </a:lnTo>
                    <a:lnTo>
                      <a:pt x="248907" y="31490"/>
                    </a:lnTo>
                    <a:lnTo>
                      <a:pt x="251679" y="35081"/>
                    </a:lnTo>
                    <a:lnTo>
                      <a:pt x="255032" y="36728"/>
                    </a:lnTo>
                    <a:lnTo>
                      <a:pt x="265404" y="45025"/>
                    </a:lnTo>
                    <a:lnTo>
                      <a:pt x="267719" y="48511"/>
                    </a:lnTo>
                    <a:lnTo>
                      <a:pt x="266957" y="64999"/>
                    </a:lnTo>
                    <a:lnTo>
                      <a:pt x="269329" y="70752"/>
                    </a:lnTo>
                    <a:lnTo>
                      <a:pt x="280311" y="80867"/>
                    </a:lnTo>
                    <a:lnTo>
                      <a:pt x="285540" y="84011"/>
                    </a:lnTo>
                    <a:lnTo>
                      <a:pt x="288893" y="85087"/>
                    </a:lnTo>
                    <a:lnTo>
                      <a:pt x="294637" y="85582"/>
                    </a:lnTo>
                    <a:lnTo>
                      <a:pt x="297285" y="86773"/>
                    </a:lnTo>
                    <a:lnTo>
                      <a:pt x="293827" y="92716"/>
                    </a:lnTo>
                    <a:lnTo>
                      <a:pt x="289246" y="97022"/>
                    </a:lnTo>
                    <a:lnTo>
                      <a:pt x="283588" y="99279"/>
                    </a:lnTo>
                    <a:lnTo>
                      <a:pt x="276520" y="98927"/>
                    </a:lnTo>
                    <a:lnTo>
                      <a:pt x="276520" y="102241"/>
                    </a:lnTo>
                    <a:lnTo>
                      <a:pt x="280826" y="101841"/>
                    </a:lnTo>
                    <a:lnTo>
                      <a:pt x="283521" y="102346"/>
                    </a:lnTo>
                    <a:lnTo>
                      <a:pt x="284921" y="104337"/>
                    </a:lnTo>
                    <a:lnTo>
                      <a:pt x="285540" y="108318"/>
                    </a:lnTo>
                    <a:lnTo>
                      <a:pt x="279397" y="104994"/>
                    </a:lnTo>
                    <a:lnTo>
                      <a:pt x="277444" y="110033"/>
                    </a:lnTo>
                    <a:lnTo>
                      <a:pt x="276092" y="123082"/>
                    </a:lnTo>
                    <a:lnTo>
                      <a:pt x="274101" y="129588"/>
                    </a:lnTo>
                    <a:lnTo>
                      <a:pt x="267195" y="126654"/>
                    </a:lnTo>
                    <a:lnTo>
                      <a:pt x="261433" y="127092"/>
                    </a:lnTo>
                    <a:lnTo>
                      <a:pt x="258985" y="130264"/>
                    </a:lnTo>
                    <a:lnTo>
                      <a:pt x="262128" y="135655"/>
                    </a:lnTo>
                    <a:lnTo>
                      <a:pt x="264786" y="135655"/>
                    </a:lnTo>
                    <a:lnTo>
                      <a:pt x="268272" y="134064"/>
                    </a:lnTo>
                    <a:lnTo>
                      <a:pt x="271767" y="135226"/>
                    </a:lnTo>
                    <a:lnTo>
                      <a:pt x="274006" y="138846"/>
                    </a:lnTo>
                    <a:lnTo>
                      <a:pt x="274101" y="144789"/>
                    </a:lnTo>
                    <a:lnTo>
                      <a:pt x="276520" y="144789"/>
                    </a:lnTo>
                    <a:lnTo>
                      <a:pt x="276739" y="141094"/>
                    </a:lnTo>
                    <a:lnTo>
                      <a:pt x="277358" y="138341"/>
                    </a:lnTo>
                    <a:lnTo>
                      <a:pt x="279397" y="132883"/>
                    </a:lnTo>
                    <a:lnTo>
                      <a:pt x="283340" y="172393"/>
                    </a:lnTo>
                    <a:lnTo>
                      <a:pt x="293408" y="207188"/>
                    </a:lnTo>
                    <a:lnTo>
                      <a:pt x="320478" y="269777"/>
                    </a:lnTo>
                    <a:lnTo>
                      <a:pt x="311839" y="270729"/>
                    </a:lnTo>
                    <a:lnTo>
                      <a:pt x="313858" y="273387"/>
                    </a:lnTo>
                    <a:lnTo>
                      <a:pt x="323393" y="277235"/>
                    </a:lnTo>
                    <a:lnTo>
                      <a:pt x="325250" y="281207"/>
                    </a:lnTo>
                    <a:lnTo>
                      <a:pt x="333927" y="294265"/>
                    </a:lnTo>
                    <a:lnTo>
                      <a:pt x="336718" y="297085"/>
                    </a:lnTo>
                    <a:lnTo>
                      <a:pt x="352758" y="318326"/>
                    </a:lnTo>
                    <a:lnTo>
                      <a:pt x="355044" y="324612"/>
                    </a:lnTo>
                    <a:lnTo>
                      <a:pt x="358892" y="345862"/>
                    </a:lnTo>
                    <a:lnTo>
                      <a:pt x="355292" y="344148"/>
                    </a:lnTo>
                    <a:lnTo>
                      <a:pt x="352663" y="341414"/>
                    </a:lnTo>
                    <a:lnTo>
                      <a:pt x="350882" y="337804"/>
                    </a:lnTo>
                    <a:lnTo>
                      <a:pt x="351263" y="343633"/>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4" name="Freeform: Shape 53">
                <a:extLst>
                  <a:ext uri="{FF2B5EF4-FFF2-40B4-BE49-F238E27FC236}">
                    <a16:creationId xmlns="" xmlns:a16="http://schemas.microsoft.com/office/drawing/2014/main" id="{E23566C0-4E16-4C5B-9FC5-7CDCDF1F8A04}"/>
                  </a:ext>
                </a:extLst>
              </p:cNvPr>
              <p:cNvSpPr/>
              <p:nvPr/>
            </p:nvSpPr>
            <p:spPr>
              <a:xfrm>
                <a:off x="6971218" y="4897012"/>
                <a:ext cx="219075" cy="123825"/>
              </a:xfrm>
              <a:custGeom>
                <a:avLst/>
                <a:gdLst>
                  <a:gd name="connsiteX0" fmla="*/ 125911 w 219075"/>
                  <a:gd name="connsiteY0" fmla="*/ 16793 h 123825"/>
                  <a:gd name="connsiteX1" fmla="*/ 154457 w 219075"/>
                  <a:gd name="connsiteY1" fmla="*/ 12430 h 123825"/>
                  <a:gd name="connsiteX2" fmla="*/ 154848 w 219075"/>
                  <a:gd name="connsiteY2" fmla="*/ 12316 h 123825"/>
                  <a:gd name="connsiteX3" fmla="*/ 154829 w 219075"/>
                  <a:gd name="connsiteY3" fmla="*/ 12325 h 123825"/>
                  <a:gd name="connsiteX4" fmla="*/ 150152 w 219075"/>
                  <a:gd name="connsiteY4" fmla="*/ 18183 h 123825"/>
                  <a:gd name="connsiteX5" fmla="*/ 135217 w 219075"/>
                  <a:gd name="connsiteY5" fmla="*/ 30537 h 123825"/>
                  <a:gd name="connsiteX6" fmla="*/ 129988 w 219075"/>
                  <a:gd name="connsiteY6" fmla="*/ 40586 h 123825"/>
                  <a:gd name="connsiteX7" fmla="*/ 130235 w 219075"/>
                  <a:gd name="connsiteY7" fmla="*/ 53559 h 123825"/>
                  <a:gd name="connsiteX8" fmla="*/ 137579 w 219075"/>
                  <a:gd name="connsiteY8" fmla="*/ 60550 h 123825"/>
                  <a:gd name="connsiteX9" fmla="*/ 147037 w 219075"/>
                  <a:gd name="connsiteY9" fmla="*/ 66084 h 123825"/>
                  <a:gd name="connsiteX10" fmla="*/ 153724 w 219075"/>
                  <a:gd name="connsiteY10" fmla="*/ 74743 h 123825"/>
                  <a:gd name="connsiteX11" fmla="*/ 160382 w 219075"/>
                  <a:gd name="connsiteY11" fmla="*/ 68113 h 123825"/>
                  <a:gd name="connsiteX12" fmla="*/ 163792 w 219075"/>
                  <a:gd name="connsiteY12" fmla="*/ 65980 h 123825"/>
                  <a:gd name="connsiteX13" fmla="*/ 166945 w 219075"/>
                  <a:gd name="connsiteY13" fmla="*/ 66808 h 123825"/>
                  <a:gd name="connsiteX14" fmla="*/ 170536 w 219075"/>
                  <a:gd name="connsiteY14" fmla="*/ 82277 h 123825"/>
                  <a:gd name="connsiteX15" fmla="*/ 171345 w 219075"/>
                  <a:gd name="connsiteY15" fmla="*/ 83591 h 123825"/>
                  <a:gd name="connsiteX16" fmla="*/ 169078 w 219075"/>
                  <a:gd name="connsiteY16" fmla="*/ 90344 h 123825"/>
                  <a:gd name="connsiteX17" fmla="*/ 164630 w 219075"/>
                  <a:gd name="connsiteY17" fmla="*/ 96679 h 123825"/>
                  <a:gd name="connsiteX18" fmla="*/ 159153 w 219075"/>
                  <a:gd name="connsiteY18" fmla="*/ 101860 h 123825"/>
                  <a:gd name="connsiteX19" fmla="*/ 153724 w 219075"/>
                  <a:gd name="connsiteY19" fmla="*/ 105242 h 123825"/>
                  <a:gd name="connsiteX20" fmla="*/ 161801 w 219075"/>
                  <a:gd name="connsiteY20" fmla="*/ 102670 h 123825"/>
                  <a:gd name="connsiteX21" fmla="*/ 169659 w 219075"/>
                  <a:gd name="connsiteY21" fmla="*/ 98260 h 123825"/>
                  <a:gd name="connsiteX22" fmla="*/ 176193 w 219075"/>
                  <a:gd name="connsiteY22" fmla="*/ 96507 h 123825"/>
                  <a:gd name="connsiteX23" fmla="*/ 180118 w 219075"/>
                  <a:gd name="connsiteY23" fmla="*/ 102194 h 123825"/>
                  <a:gd name="connsiteX24" fmla="*/ 175908 w 219075"/>
                  <a:gd name="connsiteY24" fmla="*/ 79238 h 123825"/>
                  <a:gd name="connsiteX25" fmla="*/ 172812 w 219075"/>
                  <a:gd name="connsiteY25" fmla="*/ 73057 h 123825"/>
                  <a:gd name="connsiteX26" fmla="*/ 172336 w 219075"/>
                  <a:gd name="connsiteY26" fmla="*/ 66456 h 123825"/>
                  <a:gd name="connsiteX27" fmla="*/ 175288 w 219075"/>
                  <a:gd name="connsiteY27" fmla="*/ 58341 h 123825"/>
                  <a:gd name="connsiteX28" fmla="*/ 175117 w 219075"/>
                  <a:gd name="connsiteY28" fmla="*/ 51825 h 123825"/>
                  <a:gd name="connsiteX29" fmla="*/ 165478 w 219075"/>
                  <a:gd name="connsiteY29" fmla="*/ 50025 h 123825"/>
                  <a:gd name="connsiteX30" fmla="*/ 165478 w 219075"/>
                  <a:gd name="connsiteY30" fmla="*/ 46701 h 123825"/>
                  <a:gd name="connsiteX31" fmla="*/ 168859 w 219075"/>
                  <a:gd name="connsiteY31" fmla="*/ 44196 h 123825"/>
                  <a:gd name="connsiteX32" fmla="*/ 171383 w 219075"/>
                  <a:gd name="connsiteY32" fmla="*/ 41329 h 123825"/>
                  <a:gd name="connsiteX33" fmla="*/ 173126 w 219075"/>
                  <a:gd name="connsiteY33" fmla="*/ 38090 h 123825"/>
                  <a:gd name="connsiteX34" fmla="*/ 174269 w 219075"/>
                  <a:gd name="connsiteY34" fmla="*/ 34490 h 123825"/>
                  <a:gd name="connsiteX35" fmla="*/ 177422 w 219075"/>
                  <a:gd name="connsiteY35" fmla="*/ 35871 h 123825"/>
                  <a:gd name="connsiteX36" fmla="*/ 178041 w 219075"/>
                  <a:gd name="connsiteY36" fmla="*/ 36900 h 123825"/>
                  <a:gd name="connsiteX37" fmla="*/ 178346 w 219075"/>
                  <a:gd name="connsiteY37" fmla="*/ 36747 h 123825"/>
                  <a:gd name="connsiteX38" fmla="*/ 180118 w 219075"/>
                  <a:gd name="connsiteY38" fmla="*/ 34490 h 123825"/>
                  <a:gd name="connsiteX39" fmla="*/ 183051 w 219075"/>
                  <a:gd name="connsiteY39" fmla="*/ 34490 h 123825"/>
                  <a:gd name="connsiteX40" fmla="*/ 186823 w 219075"/>
                  <a:gd name="connsiteY40" fmla="*/ 38310 h 123825"/>
                  <a:gd name="connsiteX41" fmla="*/ 191853 w 219075"/>
                  <a:gd name="connsiteY41" fmla="*/ 42320 h 123825"/>
                  <a:gd name="connsiteX42" fmla="*/ 197977 w 219075"/>
                  <a:gd name="connsiteY42" fmla="*/ 45444 h 123825"/>
                  <a:gd name="connsiteX43" fmla="*/ 205197 w 219075"/>
                  <a:gd name="connsiteY43" fmla="*/ 46701 h 123825"/>
                  <a:gd name="connsiteX44" fmla="*/ 205559 w 219075"/>
                  <a:gd name="connsiteY44" fmla="*/ 44539 h 123825"/>
                  <a:gd name="connsiteX45" fmla="*/ 208254 w 219075"/>
                  <a:gd name="connsiteY45" fmla="*/ 40367 h 123825"/>
                  <a:gd name="connsiteX46" fmla="*/ 211207 w 219075"/>
                  <a:gd name="connsiteY46" fmla="*/ 37481 h 123825"/>
                  <a:gd name="connsiteX47" fmla="*/ 212665 w 219075"/>
                  <a:gd name="connsiteY47" fmla="*/ 39176 h 123825"/>
                  <a:gd name="connsiteX48" fmla="*/ 213455 w 219075"/>
                  <a:gd name="connsiteY48" fmla="*/ 40853 h 123825"/>
                  <a:gd name="connsiteX49" fmla="*/ 218532 w 219075"/>
                  <a:gd name="connsiteY49" fmla="*/ 46701 h 123825"/>
                  <a:gd name="connsiteX50" fmla="*/ 213693 w 219075"/>
                  <a:gd name="connsiteY50" fmla="*/ 50863 h 123825"/>
                  <a:gd name="connsiteX51" fmla="*/ 208988 w 219075"/>
                  <a:gd name="connsiteY51" fmla="*/ 53702 h 123825"/>
                  <a:gd name="connsiteX52" fmla="*/ 205311 w 219075"/>
                  <a:gd name="connsiteY52" fmla="*/ 56969 h 123825"/>
                  <a:gd name="connsiteX53" fmla="*/ 203835 w 219075"/>
                  <a:gd name="connsiteY53" fmla="*/ 62246 h 123825"/>
                  <a:gd name="connsiteX54" fmla="*/ 199863 w 219075"/>
                  <a:gd name="connsiteY54" fmla="*/ 59007 h 123825"/>
                  <a:gd name="connsiteX55" fmla="*/ 188957 w 219075"/>
                  <a:gd name="connsiteY55" fmla="*/ 61312 h 123825"/>
                  <a:gd name="connsiteX56" fmla="*/ 183051 w 219075"/>
                  <a:gd name="connsiteY56" fmla="*/ 58903 h 123825"/>
                  <a:gd name="connsiteX57" fmla="*/ 179927 w 219075"/>
                  <a:gd name="connsiteY57" fmla="*/ 75190 h 123825"/>
                  <a:gd name="connsiteX58" fmla="*/ 182851 w 219075"/>
                  <a:gd name="connsiteY58" fmla="*/ 92802 h 123825"/>
                  <a:gd name="connsiteX59" fmla="*/ 188786 w 219075"/>
                  <a:gd name="connsiteY59" fmla="*/ 108851 h 123825"/>
                  <a:gd name="connsiteX60" fmla="*/ 190129 w 219075"/>
                  <a:gd name="connsiteY60" fmla="*/ 111357 h 123825"/>
                  <a:gd name="connsiteX61" fmla="*/ 190147 w 219075"/>
                  <a:gd name="connsiteY61" fmla="*/ 111357 h 123825"/>
                  <a:gd name="connsiteX62" fmla="*/ 189890 w 219075"/>
                  <a:gd name="connsiteY62" fmla="*/ 111385 h 123825"/>
                  <a:gd name="connsiteX63" fmla="*/ 151219 w 219075"/>
                  <a:gd name="connsiteY63" fmla="*/ 107890 h 123825"/>
                  <a:gd name="connsiteX64" fmla="*/ 147647 w 219075"/>
                  <a:gd name="connsiteY64" fmla="*/ 108137 h 123825"/>
                  <a:gd name="connsiteX65" fmla="*/ 112452 w 219075"/>
                  <a:gd name="connsiteY65" fmla="*/ 117215 h 123825"/>
                  <a:gd name="connsiteX66" fmla="*/ 103784 w 219075"/>
                  <a:gd name="connsiteY66" fmla="*/ 117920 h 123825"/>
                  <a:gd name="connsiteX67" fmla="*/ 92659 w 219075"/>
                  <a:gd name="connsiteY67" fmla="*/ 116691 h 123825"/>
                  <a:gd name="connsiteX68" fmla="*/ 83372 w 219075"/>
                  <a:gd name="connsiteY68" fmla="*/ 113014 h 123825"/>
                  <a:gd name="connsiteX69" fmla="*/ 75724 w 219075"/>
                  <a:gd name="connsiteY69" fmla="*/ 105699 h 123825"/>
                  <a:gd name="connsiteX70" fmla="*/ 73571 w 219075"/>
                  <a:gd name="connsiteY70" fmla="*/ 99527 h 123825"/>
                  <a:gd name="connsiteX71" fmla="*/ 73733 w 219075"/>
                  <a:gd name="connsiteY71" fmla="*/ 95402 h 123825"/>
                  <a:gd name="connsiteX72" fmla="*/ 74247 w 219075"/>
                  <a:gd name="connsiteY72" fmla="*/ 92402 h 123825"/>
                  <a:gd name="connsiteX73" fmla="*/ 74200 w 219075"/>
                  <a:gd name="connsiteY73" fmla="*/ 89868 h 123825"/>
                  <a:gd name="connsiteX74" fmla="*/ 73257 w 219075"/>
                  <a:gd name="connsiteY74" fmla="*/ 86344 h 123825"/>
                  <a:gd name="connsiteX75" fmla="*/ 72723 w 219075"/>
                  <a:gd name="connsiteY75" fmla="*/ 82782 h 123825"/>
                  <a:gd name="connsiteX76" fmla="*/ 71847 w 219075"/>
                  <a:gd name="connsiteY76" fmla="*/ 68456 h 123825"/>
                  <a:gd name="connsiteX77" fmla="*/ 69256 w 219075"/>
                  <a:gd name="connsiteY77" fmla="*/ 66694 h 123825"/>
                  <a:gd name="connsiteX78" fmla="*/ 63932 w 219075"/>
                  <a:gd name="connsiteY78" fmla="*/ 66713 h 123825"/>
                  <a:gd name="connsiteX79" fmla="*/ 40462 w 219075"/>
                  <a:gd name="connsiteY79" fmla="*/ 71428 h 123825"/>
                  <a:gd name="connsiteX80" fmla="*/ 7144 w 219075"/>
                  <a:gd name="connsiteY80" fmla="*/ 67732 h 123825"/>
                  <a:gd name="connsiteX81" fmla="*/ 19860 w 219075"/>
                  <a:gd name="connsiteY81" fmla="*/ 56617 h 123825"/>
                  <a:gd name="connsiteX82" fmla="*/ 34862 w 219075"/>
                  <a:gd name="connsiteY82" fmla="*/ 26651 h 123825"/>
                  <a:gd name="connsiteX83" fmla="*/ 41481 w 219075"/>
                  <a:gd name="connsiteY83" fmla="*/ 16469 h 123825"/>
                  <a:gd name="connsiteX84" fmla="*/ 48730 w 219075"/>
                  <a:gd name="connsiteY84" fmla="*/ 10382 h 123825"/>
                  <a:gd name="connsiteX85" fmla="*/ 57140 w 219075"/>
                  <a:gd name="connsiteY85" fmla="*/ 8268 h 123825"/>
                  <a:gd name="connsiteX86" fmla="*/ 78457 w 219075"/>
                  <a:gd name="connsiteY86" fmla="*/ 7144 h 123825"/>
                  <a:gd name="connsiteX87" fmla="*/ 86858 w 219075"/>
                  <a:gd name="connsiteY87" fmla="*/ 8134 h 123825"/>
                  <a:gd name="connsiteX88" fmla="*/ 105051 w 219075"/>
                  <a:gd name="connsiteY88" fmla="*/ 141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19075" h="123825">
                    <a:moveTo>
                      <a:pt x="125911" y="16793"/>
                    </a:moveTo>
                    <a:lnTo>
                      <a:pt x="154457" y="12430"/>
                    </a:lnTo>
                    <a:lnTo>
                      <a:pt x="154848" y="12316"/>
                    </a:lnTo>
                    <a:lnTo>
                      <a:pt x="154829" y="12325"/>
                    </a:lnTo>
                    <a:lnTo>
                      <a:pt x="150152" y="18183"/>
                    </a:lnTo>
                    <a:lnTo>
                      <a:pt x="135217" y="30537"/>
                    </a:lnTo>
                    <a:lnTo>
                      <a:pt x="129988" y="40586"/>
                    </a:lnTo>
                    <a:lnTo>
                      <a:pt x="130235" y="53559"/>
                    </a:lnTo>
                    <a:lnTo>
                      <a:pt x="137579" y="60550"/>
                    </a:lnTo>
                    <a:lnTo>
                      <a:pt x="147037" y="66084"/>
                    </a:lnTo>
                    <a:lnTo>
                      <a:pt x="153724" y="74743"/>
                    </a:lnTo>
                    <a:lnTo>
                      <a:pt x="160382" y="68113"/>
                    </a:lnTo>
                    <a:lnTo>
                      <a:pt x="163792" y="65980"/>
                    </a:lnTo>
                    <a:lnTo>
                      <a:pt x="166945" y="66808"/>
                    </a:lnTo>
                    <a:lnTo>
                      <a:pt x="170536" y="82277"/>
                    </a:lnTo>
                    <a:lnTo>
                      <a:pt x="171345" y="83591"/>
                    </a:lnTo>
                    <a:lnTo>
                      <a:pt x="169078" y="90344"/>
                    </a:lnTo>
                    <a:lnTo>
                      <a:pt x="164630" y="96679"/>
                    </a:lnTo>
                    <a:lnTo>
                      <a:pt x="159153" y="101860"/>
                    </a:lnTo>
                    <a:lnTo>
                      <a:pt x="153724" y="105242"/>
                    </a:lnTo>
                    <a:lnTo>
                      <a:pt x="161801" y="102670"/>
                    </a:lnTo>
                    <a:lnTo>
                      <a:pt x="169659" y="98260"/>
                    </a:lnTo>
                    <a:lnTo>
                      <a:pt x="176193" y="96507"/>
                    </a:lnTo>
                    <a:lnTo>
                      <a:pt x="180118" y="102194"/>
                    </a:lnTo>
                    <a:lnTo>
                      <a:pt x="175908" y="79238"/>
                    </a:lnTo>
                    <a:lnTo>
                      <a:pt x="172812" y="73057"/>
                    </a:lnTo>
                    <a:lnTo>
                      <a:pt x="172336" y="66456"/>
                    </a:lnTo>
                    <a:lnTo>
                      <a:pt x="175288" y="58341"/>
                    </a:lnTo>
                    <a:lnTo>
                      <a:pt x="175117" y="51825"/>
                    </a:lnTo>
                    <a:lnTo>
                      <a:pt x="165478" y="50025"/>
                    </a:lnTo>
                    <a:lnTo>
                      <a:pt x="165478" y="46701"/>
                    </a:lnTo>
                    <a:lnTo>
                      <a:pt x="168859" y="44196"/>
                    </a:lnTo>
                    <a:lnTo>
                      <a:pt x="171383" y="41329"/>
                    </a:lnTo>
                    <a:lnTo>
                      <a:pt x="173126" y="38090"/>
                    </a:lnTo>
                    <a:lnTo>
                      <a:pt x="174269" y="34490"/>
                    </a:lnTo>
                    <a:lnTo>
                      <a:pt x="177422" y="35871"/>
                    </a:lnTo>
                    <a:lnTo>
                      <a:pt x="178041" y="36900"/>
                    </a:lnTo>
                    <a:lnTo>
                      <a:pt x="178346" y="36747"/>
                    </a:lnTo>
                    <a:lnTo>
                      <a:pt x="180118" y="34490"/>
                    </a:lnTo>
                    <a:lnTo>
                      <a:pt x="183051" y="34490"/>
                    </a:lnTo>
                    <a:lnTo>
                      <a:pt x="186823" y="38310"/>
                    </a:lnTo>
                    <a:lnTo>
                      <a:pt x="191853" y="42320"/>
                    </a:lnTo>
                    <a:lnTo>
                      <a:pt x="197977" y="45444"/>
                    </a:lnTo>
                    <a:lnTo>
                      <a:pt x="205197" y="46701"/>
                    </a:lnTo>
                    <a:lnTo>
                      <a:pt x="205559" y="44539"/>
                    </a:lnTo>
                    <a:lnTo>
                      <a:pt x="208254" y="40367"/>
                    </a:lnTo>
                    <a:lnTo>
                      <a:pt x="211207" y="37481"/>
                    </a:lnTo>
                    <a:lnTo>
                      <a:pt x="212665" y="39176"/>
                    </a:lnTo>
                    <a:lnTo>
                      <a:pt x="213455" y="40853"/>
                    </a:lnTo>
                    <a:lnTo>
                      <a:pt x="218532" y="46701"/>
                    </a:lnTo>
                    <a:lnTo>
                      <a:pt x="213693" y="50863"/>
                    </a:lnTo>
                    <a:lnTo>
                      <a:pt x="208988" y="53702"/>
                    </a:lnTo>
                    <a:lnTo>
                      <a:pt x="205311" y="56969"/>
                    </a:lnTo>
                    <a:lnTo>
                      <a:pt x="203835" y="62246"/>
                    </a:lnTo>
                    <a:lnTo>
                      <a:pt x="199863" y="59007"/>
                    </a:lnTo>
                    <a:lnTo>
                      <a:pt x="188957" y="61312"/>
                    </a:lnTo>
                    <a:lnTo>
                      <a:pt x="183051" y="58903"/>
                    </a:lnTo>
                    <a:lnTo>
                      <a:pt x="179927" y="75190"/>
                    </a:lnTo>
                    <a:lnTo>
                      <a:pt x="182851" y="92802"/>
                    </a:lnTo>
                    <a:lnTo>
                      <a:pt x="188786" y="108851"/>
                    </a:lnTo>
                    <a:lnTo>
                      <a:pt x="190129" y="111357"/>
                    </a:lnTo>
                    <a:lnTo>
                      <a:pt x="190147" y="111357"/>
                    </a:lnTo>
                    <a:lnTo>
                      <a:pt x="189890" y="111385"/>
                    </a:lnTo>
                    <a:lnTo>
                      <a:pt x="151219" y="107890"/>
                    </a:lnTo>
                    <a:lnTo>
                      <a:pt x="147647" y="108137"/>
                    </a:lnTo>
                    <a:lnTo>
                      <a:pt x="112452" y="117215"/>
                    </a:lnTo>
                    <a:lnTo>
                      <a:pt x="103784" y="117920"/>
                    </a:lnTo>
                    <a:lnTo>
                      <a:pt x="92659" y="116691"/>
                    </a:lnTo>
                    <a:lnTo>
                      <a:pt x="83372" y="113014"/>
                    </a:lnTo>
                    <a:lnTo>
                      <a:pt x="75724" y="105699"/>
                    </a:lnTo>
                    <a:lnTo>
                      <a:pt x="73571" y="99527"/>
                    </a:lnTo>
                    <a:lnTo>
                      <a:pt x="73733" y="95402"/>
                    </a:lnTo>
                    <a:lnTo>
                      <a:pt x="74247" y="92402"/>
                    </a:lnTo>
                    <a:lnTo>
                      <a:pt x="74200" y="89868"/>
                    </a:lnTo>
                    <a:lnTo>
                      <a:pt x="73257" y="86344"/>
                    </a:lnTo>
                    <a:lnTo>
                      <a:pt x="72723" y="82782"/>
                    </a:lnTo>
                    <a:lnTo>
                      <a:pt x="71847" y="68456"/>
                    </a:lnTo>
                    <a:lnTo>
                      <a:pt x="69256" y="66694"/>
                    </a:lnTo>
                    <a:lnTo>
                      <a:pt x="63932" y="66713"/>
                    </a:lnTo>
                    <a:lnTo>
                      <a:pt x="40462" y="71428"/>
                    </a:lnTo>
                    <a:lnTo>
                      <a:pt x="7144" y="67732"/>
                    </a:lnTo>
                    <a:lnTo>
                      <a:pt x="19860" y="56617"/>
                    </a:lnTo>
                    <a:lnTo>
                      <a:pt x="34862" y="26651"/>
                    </a:lnTo>
                    <a:lnTo>
                      <a:pt x="41481" y="16469"/>
                    </a:lnTo>
                    <a:lnTo>
                      <a:pt x="48730" y="10382"/>
                    </a:lnTo>
                    <a:lnTo>
                      <a:pt x="57140" y="8268"/>
                    </a:lnTo>
                    <a:lnTo>
                      <a:pt x="78457" y="7144"/>
                    </a:lnTo>
                    <a:lnTo>
                      <a:pt x="86858" y="8134"/>
                    </a:lnTo>
                    <a:lnTo>
                      <a:pt x="105051" y="14116"/>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5" name="Freeform: Shape 54">
                <a:extLst>
                  <a:ext uri="{FF2B5EF4-FFF2-40B4-BE49-F238E27FC236}">
                    <a16:creationId xmlns="" xmlns:a16="http://schemas.microsoft.com/office/drawing/2014/main" id="{D3C30303-BD63-49FD-AD7F-0F6A2C8174EC}"/>
                  </a:ext>
                </a:extLst>
              </p:cNvPr>
              <p:cNvSpPr/>
              <p:nvPr/>
            </p:nvSpPr>
            <p:spPr>
              <a:xfrm>
                <a:off x="6599753" y="7293026"/>
                <a:ext cx="266700" cy="219075"/>
              </a:xfrm>
              <a:custGeom>
                <a:avLst/>
                <a:gdLst>
                  <a:gd name="connsiteX0" fmla="*/ 22355 w 266700"/>
                  <a:gd name="connsiteY0" fmla="*/ 119615 h 219075"/>
                  <a:gd name="connsiteX1" fmla="*/ 19983 w 266700"/>
                  <a:gd name="connsiteY1" fmla="*/ 117024 h 219075"/>
                  <a:gd name="connsiteX2" fmla="*/ 17021 w 266700"/>
                  <a:gd name="connsiteY2" fmla="*/ 114662 h 219075"/>
                  <a:gd name="connsiteX3" fmla="*/ 15716 w 266700"/>
                  <a:gd name="connsiteY3" fmla="*/ 111480 h 219075"/>
                  <a:gd name="connsiteX4" fmla="*/ 20564 w 266700"/>
                  <a:gd name="connsiteY4" fmla="*/ 100651 h 219075"/>
                  <a:gd name="connsiteX5" fmla="*/ 21593 w 266700"/>
                  <a:gd name="connsiteY5" fmla="*/ 93516 h 219075"/>
                  <a:gd name="connsiteX6" fmla="*/ 17183 w 266700"/>
                  <a:gd name="connsiteY6" fmla="*/ 90307 h 219075"/>
                  <a:gd name="connsiteX7" fmla="*/ 11859 w 266700"/>
                  <a:gd name="connsiteY7" fmla="*/ 87735 h 219075"/>
                  <a:gd name="connsiteX8" fmla="*/ 11906 w 266700"/>
                  <a:gd name="connsiteY8" fmla="*/ 84354 h 219075"/>
                  <a:gd name="connsiteX9" fmla="*/ 9868 w 266700"/>
                  <a:gd name="connsiteY9" fmla="*/ 84334 h 219075"/>
                  <a:gd name="connsiteX10" fmla="*/ 10058 w 266700"/>
                  <a:gd name="connsiteY10" fmla="*/ 96421 h 219075"/>
                  <a:gd name="connsiteX11" fmla="*/ 9230 w 266700"/>
                  <a:gd name="connsiteY11" fmla="*/ 101698 h 219075"/>
                  <a:gd name="connsiteX12" fmla="*/ 7144 w 266700"/>
                  <a:gd name="connsiteY12" fmla="*/ 105499 h 219075"/>
                  <a:gd name="connsiteX13" fmla="*/ 7144 w 266700"/>
                  <a:gd name="connsiteY13" fmla="*/ 108223 h 219075"/>
                  <a:gd name="connsiteX14" fmla="*/ 13011 w 266700"/>
                  <a:gd name="connsiteY14" fmla="*/ 114452 h 219075"/>
                  <a:gd name="connsiteX15" fmla="*/ 9868 w 266700"/>
                  <a:gd name="connsiteY15" fmla="*/ 117434 h 219075"/>
                  <a:gd name="connsiteX16" fmla="*/ 15002 w 266700"/>
                  <a:gd name="connsiteY16" fmla="*/ 121891 h 219075"/>
                  <a:gd name="connsiteX17" fmla="*/ 18983 w 266700"/>
                  <a:gd name="connsiteY17" fmla="*/ 124101 h 219075"/>
                  <a:gd name="connsiteX18" fmla="*/ 21822 w 266700"/>
                  <a:gd name="connsiteY18" fmla="*/ 123397 h 219075"/>
                  <a:gd name="connsiteX19" fmla="*/ 22355 w 266700"/>
                  <a:gd name="connsiteY19" fmla="*/ 119615 h 219075"/>
                  <a:gd name="connsiteX20" fmla="*/ 95450 w 266700"/>
                  <a:gd name="connsiteY20" fmla="*/ 168154 h 219075"/>
                  <a:gd name="connsiteX21" fmla="*/ 97021 w 266700"/>
                  <a:gd name="connsiteY21" fmla="*/ 169545 h 219075"/>
                  <a:gd name="connsiteX22" fmla="*/ 97945 w 266700"/>
                  <a:gd name="connsiteY22" fmla="*/ 169964 h 219075"/>
                  <a:gd name="connsiteX23" fmla="*/ 99127 w 266700"/>
                  <a:gd name="connsiteY23" fmla="*/ 170288 h 219075"/>
                  <a:gd name="connsiteX24" fmla="*/ 101555 w 266700"/>
                  <a:gd name="connsiteY24" fmla="*/ 171422 h 219075"/>
                  <a:gd name="connsiteX25" fmla="*/ 97879 w 266700"/>
                  <a:gd name="connsiteY25" fmla="*/ 165983 h 219075"/>
                  <a:gd name="connsiteX26" fmla="*/ 84725 w 266700"/>
                  <a:gd name="connsiteY26" fmla="*/ 154381 h 219075"/>
                  <a:gd name="connsiteX27" fmla="*/ 81353 w 266700"/>
                  <a:gd name="connsiteY27" fmla="*/ 157534 h 219075"/>
                  <a:gd name="connsiteX28" fmla="*/ 79295 w 266700"/>
                  <a:gd name="connsiteY28" fmla="*/ 162668 h 219075"/>
                  <a:gd name="connsiteX29" fmla="*/ 78162 w 266700"/>
                  <a:gd name="connsiteY29" fmla="*/ 168250 h 219075"/>
                  <a:gd name="connsiteX30" fmla="*/ 77819 w 266700"/>
                  <a:gd name="connsiteY30" fmla="*/ 172755 h 219075"/>
                  <a:gd name="connsiteX31" fmla="*/ 75114 w 266700"/>
                  <a:gd name="connsiteY31" fmla="*/ 175346 h 219075"/>
                  <a:gd name="connsiteX32" fmla="*/ 62322 w 266700"/>
                  <a:gd name="connsiteY32" fmla="*/ 182013 h 219075"/>
                  <a:gd name="connsiteX33" fmla="*/ 44910 w 266700"/>
                  <a:gd name="connsiteY33" fmla="*/ 186500 h 219075"/>
                  <a:gd name="connsiteX34" fmla="*/ 42481 w 266700"/>
                  <a:gd name="connsiteY34" fmla="*/ 194548 h 219075"/>
                  <a:gd name="connsiteX35" fmla="*/ 48253 w 266700"/>
                  <a:gd name="connsiteY35" fmla="*/ 216141 h 219075"/>
                  <a:gd name="connsiteX36" fmla="*/ 54007 w 266700"/>
                  <a:gd name="connsiteY36" fmla="*/ 210921 h 219075"/>
                  <a:gd name="connsiteX37" fmla="*/ 63036 w 266700"/>
                  <a:gd name="connsiteY37" fmla="*/ 197472 h 219075"/>
                  <a:gd name="connsiteX38" fmla="*/ 69009 w 266700"/>
                  <a:gd name="connsiteY38" fmla="*/ 191986 h 219075"/>
                  <a:gd name="connsiteX39" fmla="*/ 78153 w 266700"/>
                  <a:gd name="connsiteY39" fmla="*/ 188938 h 219075"/>
                  <a:gd name="connsiteX40" fmla="*/ 82058 w 266700"/>
                  <a:gd name="connsiteY40" fmla="*/ 186490 h 219075"/>
                  <a:gd name="connsiteX41" fmla="*/ 85163 w 266700"/>
                  <a:gd name="connsiteY41" fmla="*/ 177755 h 219075"/>
                  <a:gd name="connsiteX42" fmla="*/ 88335 w 266700"/>
                  <a:gd name="connsiteY42" fmla="*/ 175860 h 219075"/>
                  <a:gd name="connsiteX43" fmla="*/ 91469 w 266700"/>
                  <a:gd name="connsiteY43" fmla="*/ 173603 h 219075"/>
                  <a:gd name="connsiteX44" fmla="*/ 92497 w 266700"/>
                  <a:gd name="connsiteY44" fmla="*/ 168173 h 219075"/>
                  <a:gd name="connsiteX45" fmla="*/ 95450 w 266700"/>
                  <a:gd name="connsiteY45" fmla="*/ 168173 h 219075"/>
                  <a:gd name="connsiteX46" fmla="*/ 259566 w 266700"/>
                  <a:gd name="connsiteY46" fmla="*/ 88906 h 219075"/>
                  <a:gd name="connsiteX47" fmla="*/ 232696 w 266700"/>
                  <a:gd name="connsiteY47" fmla="*/ 27013 h 219075"/>
                  <a:gd name="connsiteX48" fmla="*/ 218141 w 266700"/>
                  <a:gd name="connsiteY48" fmla="*/ 8506 h 219075"/>
                  <a:gd name="connsiteX49" fmla="*/ 213798 w 266700"/>
                  <a:gd name="connsiteY49" fmla="*/ 7268 h 219075"/>
                  <a:gd name="connsiteX50" fmla="*/ 207493 w 266700"/>
                  <a:gd name="connsiteY50" fmla="*/ 7144 h 219075"/>
                  <a:gd name="connsiteX51" fmla="*/ 202387 w 266700"/>
                  <a:gd name="connsiteY51" fmla="*/ 10878 h 219075"/>
                  <a:gd name="connsiteX52" fmla="*/ 192691 w 266700"/>
                  <a:gd name="connsiteY52" fmla="*/ 20717 h 219075"/>
                  <a:gd name="connsiteX53" fmla="*/ 164725 w 266700"/>
                  <a:gd name="connsiteY53" fmla="*/ 55302 h 219075"/>
                  <a:gd name="connsiteX54" fmla="*/ 157924 w 266700"/>
                  <a:gd name="connsiteY54" fmla="*/ 58627 h 219075"/>
                  <a:gd name="connsiteX55" fmla="*/ 151133 w 266700"/>
                  <a:gd name="connsiteY55" fmla="*/ 59074 h 219075"/>
                  <a:gd name="connsiteX56" fmla="*/ 145132 w 266700"/>
                  <a:gd name="connsiteY56" fmla="*/ 57035 h 219075"/>
                  <a:gd name="connsiteX57" fmla="*/ 139741 w 266700"/>
                  <a:gd name="connsiteY57" fmla="*/ 53092 h 219075"/>
                  <a:gd name="connsiteX58" fmla="*/ 136112 w 266700"/>
                  <a:gd name="connsiteY58" fmla="*/ 48149 h 219075"/>
                  <a:gd name="connsiteX59" fmla="*/ 135121 w 266700"/>
                  <a:gd name="connsiteY59" fmla="*/ 42701 h 219075"/>
                  <a:gd name="connsiteX60" fmla="*/ 135198 w 266700"/>
                  <a:gd name="connsiteY60" fmla="*/ 36652 h 219075"/>
                  <a:gd name="connsiteX61" fmla="*/ 136388 w 266700"/>
                  <a:gd name="connsiteY61" fmla="*/ 30947 h 219075"/>
                  <a:gd name="connsiteX62" fmla="*/ 134845 w 266700"/>
                  <a:gd name="connsiteY62" fmla="*/ 25718 h 219075"/>
                  <a:gd name="connsiteX63" fmla="*/ 131521 w 266700"/>
                  <a:gd name="connsiteY63" fmla="*/ 21422 h 219075"/>
                  <a:gd name="connsiteX64" fmla="*/ 125311 w 266700"/>
                  <a:gd name="connsiteY64" fmla="*/ 18983 h 219075"/>
                  <a:gd name="connsiteX65" fmla="*/ 120129 w 266700"/>
                  <a:gd name="connsiteY65" fmla="*/ 19250 h 219075"/>
                  <a:gd name="connsiteX66" fmla="*/ 114319 w 266700"/>
                  <a:gd name="connsiteY66" fmla="*/ 21164 h 219075"/>
                  <a:gd name="connsiteX67" fmla="*/ 75676 w 266700"/>
                  <a:gd name="connsiteY67" fmla="*/ 39414 h 219075"/>
                  <a:gd name="connsiteX68" fmla="*/ 73609 w 266700"/>
                  <a:gd name="connsiteY68" fmla="*/ 42005 h 219075"/>
                  <a:gd name="connsiteX69" fmla="*/ 73418 w 266700"/>
                  <a:gd name="connsiteY69" fmla="*/ 44891 h 219075"/>
                  <a:gd name="connsiteX70" fmla="*/ 73676 w 266700"/>
                  <a:gd name="connsiteY70" fmla="*/ 49111 h 219075"/>
                  <a:gd name="connsiteX71" fmla="*/ 73314 w 266700"/>
                  <a:gd name="connsiteY71" fmla="*/ 53283 h 219075"/>
                  <a:gd name="connsiteX72" fmla="*/ 72476 w 266700"/>
                  <a:gd name="connsiteY72" fmla="*/ 57531 h 219075"/>
                  <a:gd name="connsiteX73" fmla="*/ 68132 w 266700"/>
                  <a:gd name="connsiteY73" fmla="*/ 62341 h 219075"/>
                  <a:gd name="connsiteX74" fmla="*/ 60941 w 266700"/>
                  <a:gd name="connsiteY74" fmla="*/ 66761 h 219075"/>
                  <a:gd name="connsiteX75" fmla="*/ 28213 w 266700"/>
                  <a:gd name="connsiteY75" fmla="*/ 79134 h 219075"/>
                  <a:gd name="connsiteX76" fmla="*/ 24603 w 266700"/>
                  <a:gd name="connsiteY76" fmla="*/ 79343 h 219075"/>
                  <a:gd name="connsiteX77" fmla="*/ 21812 w 266700"/>
                  <a:gd name="connsiteY77" fmla="*/ 79772 h 219075"/>
                  <a:gd name="connsiteX78" fmla="*/ 21679 w 266700"/>
                  <a:gd name="connsiteY78" fmla="*/ 79810 h 219075"/>
                  <a:gd name="connsiteX79" fmla="*/ 21812 w 266700"/>
                  <a:gd name="connsiteY79" fmla="*/ 81649 h 219075"/>
                  <a:gd name="connsiteX80" fmla="*/ 17107 w 266700"/>
                  <a:gd name="connsiteY80" fmla="*/ 79705 h 219075"/>
                  <a:gd name="connsiteX81" fmla="*/ 15707 w 266700"/>
                  <a:gd name="connsiteY81" fmla="*/ 78667 h 219075"/>
                  <a:gd name="connsiteX82" fmla="*/ 17593 w 266700"/>
                  <a:gd name="connsiteY82" fmla="*/ 83087 h 219075"/>
                  <a:gd name="connsiteX83" fmla="*/ 23270 w 266700"/>
                  <a:gd name="connsiteY83" fmla="*/ 89164 h 219075"/>
                  <a:gd name="connsiteX84" fmla="*/ 24508 w 266700"/>
                  <a:gd name="connsiteY84" fmla="*/ 91954 h 219075"/>
                  <a:gd name="connsiteX85" fmla="*/ 25498 w 266700"/>
                  <a:gd name="connsiteY85" fmla="*/ 123234 h 219075"/>
                  <a:gd name="connsiteX86" fmla="*/ 24870 w 266700"/>
                  <a:gd name="connsiteY86" fmla="*/ 127559 h 219075"/>
                  <a:gd name="connsiteX87" fmla="*/ 21831 w 266700"/>
                  <a:gd name="connsiteY87" fmla="*/ 132331 h 219075"/>
                  <a:gd name="connsiteX88" fmla="*/ 19517 w 266700"/>
                  <a:gd name="connsiteY88" fmla="*/ 133712 h 219075"/>
                  <a:gd name="connsiteX89" fmla="*/ 21831 w 266700"/>
                  <a:gd name="connsiteY89" fmla="*/ 138303 h 219075"/>
                  <a:gd name="connsiteX90" fmla="*/ 22079 w 266700"/>
                  <a:gd name="connsiteY90" fmla="*/ 141913 h 219075"/>
                  <a:gd name="connsiteX91" fmla="*/ 24517 w 266700"/>
                  <a:gd name="connsiteY91" fmla="*/ 150247 h 219075"/>
                  <a:gd name="connsiteX92" fmla="*/ 29394 w 266700"/>
                  <a:gd name="connsiteY92" fmla="*/ 147724 h 219075"/>
                  <a:gd name="connsiteX93" fmla="*/ 32490 w 266700"/>
                  <a:gd name="connsiteY93" fmla="*/ 143942 h 219075"/>
                  <a:gd name="connsiteX94" fmla="*/ 36509 w 266700"/>
                  <a:gd name="connsiteY94" fmla="*/ 135341 h 219075"/>
                  <a:gd name="connsiteX95" fmla="*/ 37976 w 266700"/>
                  <a:gd name="connsiteY95" fmla="*/ 141075 h 219075"/>
                  <a:gd name="connsiteX96" fmla="*/ 37738 w 266700"/>
                  <a:gd name="connsiteY96" fmla="*/ 143475 h 219075"/>
                  <a:gd name="connsiteX97" fmla="*/ 36509 w 266700"/>
                  <a:gd name="connsiteY97" fmla="*/ 147266 h 219075"/>
                  <a:gd name="connsiteX98" fmla="*/ 39205 w 266700"/>
                  <a:gd name="connsiteY98" fmla="*/ 147266 h 219075"/>
                  <a:gd name="connsiteX99" fmla="*/ 45948 w 266700"/>
                  <a:gd name="connsiteY99" fmla="*/ 142580 h 219075"/>
                  <a:gd name="connsiteX100" fmla="*/ 54978 w 266700"/>
                  <a:gd name="connsiteY100" fmla="*/ 143313 h 219075"/>
                  <a:gd name="connsiteX101" fmla="*/ 63522 w 266700"/>
                  <a:gd name="connsiteY101" fmla="*/ 147561 h 219075"/>
                  <a:gd name="connsiteX102" fmla="*/ 69009 w 266700"/>
                  <a:gd name="connsiteY102" fmla="*/ 153476 h 219075"/>
                  <a:gd name="connsiteX103" fmla="*/ 71694 w 266700"/>
                  <a:gd name="connsiteY103" fmla="*/ 153476 h 219075"/>
                  <a:gd name="connsiteX104" fmla="*/ 71694 w 266700"/>
                  <a:gd name="connsiteY104" fmla="*/ 147266 h 219075"/>
                  <a:gd name="connsiteX105" fmla="*/ 74990 w 266700"/>
                  <a:gd name="connsiteY105" fmla="*/ 148561 h 219075"/>
                  <a:gd name="connsiteX106" fmla="*/ 79924 w 266700"/>
                  <a:gd name="connsiteY106" fmla="*/ 149180 h 219075"/>
                  <a:gd name="connsiteX107" fmla="*/ 84372 w 266700"/>
                  <a:gd name="connsiteY107" fmla="*/ 149190 h 219075"/>
                  <a:gd name="connsiteX108" fmla="*/ 86392 w 266700"/>
                  <a:gd name="connsiteY108" fmla="*/ 148780 h 219075"/>
                  <a:gd name="connsiteX109" fmla="*/ 94859 w 266700"/>
                  <a:gd name="connsiteY109" fmla="*/ 157686 h 219075"/>
                  <a:gd name="connsiteX110" fmla="*/ 96917 w 266700"/>
                  <a:gd name="connsiteY110" fmla="*/ 159211 h 219075"/>
                  <a:gd name="connsiteX111" fmla="*/ 99050 w 266700"/>
                  <a:gd name="connsiteY111" fmla="*/ 160477 h 219075"/>
                  <a:gd name="connsiteX112" fmla="*/ 101860 w 266700"/>
                  <a:gd name="connsiteY112" fmla="*/ 163573 h 219075"/>
                  <a:gd name="connsiteX113" fmla="*/ 104032 w 266700"/>
                  <a:gd name="connsiteY113" fmla="*/ 167535 h 219075"/>
                  <a:gd name="connsiteX114" fmla="*/ 104261 w 266700"/>
                  <a:gd name="connsiteY114" fmla="*/ 171422 h 219075"/>
                  <a:gd name="connsiteX115" fmla="*/ 101755 w 266700"/>
                  <a:gd name="connsiteY115" fmla="*/ 174127 h 219075"/>
                  <a:gd name="connsiteX116" fmla="*/ 98079 w 266700"/>
                  <a:gd name="connsiteY116" fmla="*/ 175070 h 219075"/>
                  <a:gd name="connsiteX117" fmla="*/ 94574 w 266700"/>
                  <a:gd name="connsiteY117" fmla="*/ 176460 h 219075"/>
                  <a:gd name="connsiteX118" fmla="*/ 92516 w 266700"/>
                  <a:gd name="connsiteY118" fmla="*/ 180327 h 219075"/>
                  <a:gd name="connsiteX119" fmla="*/ 103737 w 266700"/>
                  <a:gd name="connsiteY119" fmla="*/ 181909 h 219075"/>
                  <a:gd name="connsiteX120" fmla="*/ 120101 w 266700"/>
                  <a:gd name="connsiteY120" fmla="*/ 191805 h 219075"/>
                  <a:gd name="connsiteX121" fmla="*/ 127645 w 266700"/>
                  <a:gd name="connsiteY121" fmla="*/ 191977 h 219075"/>
                  <a:gd name="connsiteX122" fmla="*/ 138227 w 266700"/>
                  <a:gd name="connsiteY122" fmla="*/ 175736 h 219075"/>
                  <a:gd name="connsiteX123" fmla="*/ 150857 w 266700"/>
                  <a:gd name="connsiteY123" fmla="*/ 164049 h 219075"/>
                  <a:gd name="connsiteX124" fmla="*/ 154353 w 266700"/>
                  <a:gd name="connsiteY124" fmla="*/ 159201 h 219075"/>
                  <a:gd name="connsiteX125" fmla="*/ 159001 w 266700"/>
                  <a:gd name="connsiteY125" fmla="*/ 160573 h 219075"/>
                  <a:gd name="connsiteX126" fmla="*/ 176022 w 266700"/>
                  <a:gd name="connsiteY126" fmla="*/ 155153 h 219075"/>
                  <a:gd name="connsiteX127" fmla="*/ 195301 w 266700"/>
                  <a:gd name="connsiteY127" fmla="*/ 152686 h 219075"/>
                  <a:gd name="connsiteX128" fmla="*/ 203035 w 266700"/>
                  <a:gd name="connsiteY128" fmla="*/ 150562 h 219075"/>
                  <a:gd name="connsiteX129" fmla="*/ 230467 w 266700"/>
                  <a:gd name="connsiteY129" fmla="*/ 138189 h 219075"/>
                  <a:gd name="connsiteX130" fmla="*/ 238677 w 266700"/>
                  <a:gd name="connsiteY130" fmla="*/ 133265 h 219075"/>
                  <a:gd name="connsiteX131" fmla="*/ 242354 w 266700"/>
                  <a:gd name="connsiteY131" fmla="*/ 127740 h 219075"/>
                  <a:gd name="connsiteX132" fmla="*/ 244564 w 266700"/>
                  <a:gd name="connsiteY132" fmla="*/ 123101 h 219075"/>
                  <a:gd name="connsiteX133" fmla="*/ 255841 w 266700"/>
                  <a:gd name="connsiteY133" fmla="*/ 111728 h 219075"/>
                  <a:gd name="connsiteX134" fmla="*/ 260194 w 266700"/>
                  <a:gd name="connsiteY134" fmla="*/ 108223 h 219075"/>
                  <a:gd name="connsiteX135" fmla="*/ 262747 w 266700"/>
                  <a:gd name="connsiteY135" fmla="*/ 106804 h 219075"/>
                  <a:gd name="connsiteX136" fmla="*/ 262747 w 266700"/>
                  <a:gd name="connsiteY136" fmla="*/ 106794 h 219075"/>
                  <a:gd name="connsiteX137" fmla="*/ 259566 w 266700"/>
                  <a:gd name="connsiteY137" fmla="*/ 8890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66700" h="219075">
                    <a:moveTo>
                      <a:pt x="22355" y="119615"/>
                    </a:moveTo>
                    <a:lnTo>
                      <a:pt x="19983" y="117024"/>
                    </a:lnTo>
                    <a:lnTo>
                      <a:pt x="17021" y="114662"/>
                    </a:lnTo>
                    <a:lnTo>
                      <a:pt x="15716" y="111480"/>
                    </a:lnTo>
                    <a:lnTo>
                      <a:pt x="20564" y="100651"/>
                    </a:lnTo>
                    <a:lnTo>
                      <a:pt x="21593" y="93516"/>
                    </a:lnTo>
                    <a:lnTo>
                      <a:pt x="17183" y="90307"/>
                    </a:lnTo>
                    <a:lnTo>
                      <a:pt x="11859" y="87735"/>
                    </a:lnTo>
                    <a:lnTo>
                      <a:pt x="11906" y="84354"/>
                    </a:lnTo>
                    <a:lnTo>
                      <a:pt x="9868" y="84334"/>
                    </a:lnTo>
                    <a:lnTo>
                      <a:pt x="10058" y="96421"/>
                    </a:lnTo>
                    <a:lnTo>
                      <a:pt x="9230" y="101698"/>
                    </a:lnTo>
                    <a:lnTo>
                      <a:pt x="7144" y="105499"/>
                    </a:lnTo>
                    <a:lnTo>
                      <a:pt x="7144" y="108223"/>
                    </a:lnTo>
                    <a:lnTo>
                      <a:pt x="13011" y="114452"/>
                    </a:lnTo>
                    <a:lnTo>
                      <a:pt x="9868" y="117434"/>
                    </a:lnTo>
                    <a:lnTo>
                      <a:pt x="15002" y="121891"/>
                    </a:lnTo>
                    <a:lnTo>
                      <a:pt x="18983" y="124101"/>
                    </a:lnTo>
                    <a:lnTo>
                      <a:pt x="21822" y="123397"/>
                    </a:lnTo>
                    <a:lnTo>
                      <a:pt x="22355" y="119615"/>
                    </a:lnTo>
                    <a:close/>
                    <a:moveTo>
                      <a:pt x="95450" y="168154"/>
                    </a:moveTo>
                    <a:lnTo>
                      <a:pt x="97021" y="169545"/>
                    </a:lnTo>
                    <a:lnTo>
                      <a:pt x="97945" y="169964"/>
                    </a:lnTo>
                    <a:lnTo>
                      <a:pt x="99127" y="170288"/>
                    </a:lnTo>
                    <a:lnTo>
                      <a:pt x="101555" y="171422"/>
                    </a:lnTo>
                    <a:lnTo>
                      <a:pt x="97879" y="165983"/>
                    </a:lnTo>
                    <a:lnTo>
                      <a:pt x="84725" y="154381"/>
                    </a:lnTo>
                    <a:lnTo>
                      <a:pt x="81353" y="157534"/>
                    </a:lnTo>
                    <a:lnTo>
                      <a:pt x="79295" y="162668"/>
                    </a:lnTo>
                    <a:lnTo>
                      <a:pt x="78162" y="168250"/>
                    </a:lnTo>
                    <a:lnTo>
                      <a:pt x="77819" y="172755"/>
                    </a:lnTo>
                    <a:lnTo>
                      <a:pt x="75114" y="175346"/>
                    </a:lnTo>
                    <a:lnTo>
                      <a:pt x="62322" y="182013"/>
                    </a:lnTo>
                    <a:lnTo>
                      <a:pt x="44910" y="186500"/>
                    </a:lnTo>
                    <a:lnTo>
                      <a:pt x="42481" y="194548"/>
                    </a:lnTo>
                    <a:lnTo>
                      <a:pt x="48253" y="216141"/>
                    </a:lnTo>
                    <a:lnTo>
                      <a:pt x="54007" y="210921"/>
                    </a:lnTo>
                    <a:lnTo>
                      <a:pt x="63036" y="197472"/>
                    </a:lnTo>
                    <a:lnTo>
                      <a:pt x="69009" y="191986"/>
                    </a:lnTo>
                    <a:lnTo>
                      <a:pt x="78153" y="188938"/>
                    </a:lnTo>
                    <a:lnTo>
                      <a:pt x="82058" y="186490"/>
                    </a:lnTo>
                    <a:lnTo>
                      <a:pt x="85163" y="177755"/>
                    </a:lnTo>
                    <a:lnTo>
                      <a:pt x="88335" y="175860"/>
                    </a:lnTo>
                    <a:lnTo>
                      <a:pt x="91469" y="173603"/>
                    </a:lnTo>
                    <a:lnTo>
                      <a:pt x="92497" y="168173"/>
                    </a:lnTo>
                    <a:lnTo>
                      <a:pt x="95450" y="168173"/>
                    </a:lnTo>
                    <a:close/>
                    <a:moveTo>
                      <a:pt x="259566" y="88906"/>
                    </a:moveTo>
                    <a:lnTo>
                      <a:pt x="232696" y="27013"/>
                    </a:lnTo>
                    <a:lnTo>
                      <a:pt x="218141" y="8506"/>
                    </a:lnTo>
                    <a:lnTo>
                      <a:pt x="213798" y="7268"/>
                    </a:lnTo>
                    <a:lnTo>
                      <a:pt x="207493" y="7144"/>
                    </a:lnTo>
                    <a:lnTo>
                      <a:pt x="202387" y="10878"/>
                    </a:lnTo>
                    <a:lnTo>
                      <a:pt x="192691" y="20717"/>
                    </a:lnTo>
                    <a:lnTo>
                      <a:pt x="164725" y="55302"/>
                    </a:lnTo>
                    <a:lnTo>
                      <a:pt x="157924" y="58627"/>
                    </a:lnTo>
                    <a:lnTo>
                      <a:pt x="151133" y="59074"/>
                    </a:lnTo>
                    <a:lnTo>
                      <a:pt x="145132" y="57035"/>
                    </a:lnTo>
                    <a:lnTo>
                      <a:pt x="139741" y="53092"/>
                    </a:lnTo>
                    <a:lnTo>
                      <a:pt x="136112" y="48149"/>
                    </a:lnTo>
                    <a:lnTo>
                      <a:pt x="135121" y="42701"/>
                    </a:lnTo>
                    <a:lnTo>
                      <a:pt x="135198" y="36652"/>
                    </a:lnTo>
                    <a:lnTo>
                      <a:pt x="136388" y="30947"/>
                    </a:lnTo>
                    <a:lnTo>
                      <a:pt x="134845" y="25718"/>
                    </a:lnTo>
                    <a:lnTo>
                      <a:pt x="131521" y="21422"/>
                    </a:lnTo>
                    <a:lnTo>
                      <a:pt x="125311" y="18983"/>
                    </a:lnTo>
                    <a:lnTo>
                      <a:pt x="120129" y="19250"/>
                    </a:lnTo>
                    <a:lnTo>
                      <a:pt x="114319" y="21164"/>
                    </a:lnTo>
                    <a:lnTo>
                      <a:pt x="75676" y="39414"/>
                    </a:lnTo>
                    <a:lnTo>
                      <a:pt x="73609" y="42005"/>
                    </a:lnTo>
                    <a:lnTo>
                      <a:pt x="73418" y="44891"/>
                    </a:lnTo>
                    <a:lnTo>
                      <a:pt x="73676" y="49111"/>
                    </a:lnTo>
                    <a:lnTo>
                      <a:pt x="73314" y="53283"/>
                    </a:lnTo>
                    <a:lnTo>
                      <a:pt x="72476" y="57531"/>
                    </a:lnTo>
                    <a:lnTo>
                      <a:pt x="68132" y="62341"/>
                    </a:lnTo>
                    <a:lnTo>
                      <a:pt x="60941" y="66761"/>
                    </a:lnTo>
                    <a:lnTo>
                      <a:pt x="28213" y="79134"/>
                    </a:lnTo>
                    <a:lnTo>
                      <a:pt x="24603" y="79343"/>
                    </a:lnTo>
                    <a:lnTo>
                      <a:pt x="21812" y="79772"/>
                    </a:lnTo>
                    <a:lnTo>
                      <a:pt x="21679" y="79810"/>
                    </a:lnTo>
                    <a:lnTo>
                      <a:pt x="21812" y="81649"/>
                    </a:lnTo>
                    <a:lnTo>
                      <a:pt x="17107" y="79705"/>
                    </a:lnTo>
                    <a:lnTo>
                      <a:pt x="15707" y="78667"/>
                    </a:lnTo>
                    <a:lnTo>
                      <a:pt x="17593" y="83087"/>
                    </a:lnTo>
                    <a:lnTo>
                      <a:pt x="23270" y="89164"/>
                    </a:lnTo>
                    <a:lnTo>
                      <a:pt x="24508" y="91954"/>
                    </a:lnTo>
                    <a:lnTo>
                      <a:pt x="25498" y="123234"/>
                    </a:lnTo>
                    <a:lnTo>
                      <a:pt x="24870" y="127559"/>
                    </a:lnTo>
                    <a:lnTo>
                      <a:pt x="21831" y="132331"/>
                    </a:lnTo>
                    <a:lnTo>
                      <a:pt x="19517" y="133712"/>
                    </a:lnTo>
                    <a:lnTo>
                      <a:pt x="21831" y="138303"/>
                    </a:lnTo>
                    <a:lnTo>
                      <a:pt x="22079" y="141913"/>
                    </a:lnTo>
                    <a:lnTo>
                      <a:pt x="24517" y="150247"/>
                    </a:lnTo>
                    <a:lnTo>
                      <a:pt x="29394" y="147724"/>
                    </a:lnTo>
                    <a:lnTo>
                      <a:pt x="32490" y="143942"/>
                    </a:lnTo>
                    <a:lnTo>
                      <a:pt x="36509" y="135341"/>
                    </a:lnTo>
                    <a:lnTo>
                      <a:pt x="37976" y="141075"/>
                    </a:lnTo>
                    <a:lnTo>
                      <a:pt x="37738" y="143475"/>
                    </a:lnTo>
                    <a:lnTo>
                      <a:pt x="36509" y="147266"/>
                    </a:lnTo>
                    <a:lnTo>
                      <a:pt x="39205" y="147266"/>
                    </a:lnTo>
                    <a:lnTo>
                      <a:pt x="45948" y="142580"/>
                    </a:lnTo>
                    <a:lnTo>
                      <a:pt x="54978" y="143313"/>
                    </a:lnTo>
                    <a:lnTo>
                      <a:pt x="63522" y="147561"/>
                    </a:lnTo>
                    <a:lnTo>
                      <a:pt x="69009" y="153476"/>
                    </a:lnTo>
                    <a:lnTo>
                      <a:pt x="71694" y="153476"/>
                    </a:lnTo>
                    <a:lnTo>
                      <a:pt x="71694" y="147266"/>
                    </a:lnTo>
                    <a:lnTo>
                      <a:pt x="74990" y="148561"/>
                    </a:lnTo>
                    <a:lnTo>
                      <a:pt x="79924" y="149180"/>
                    </a:lnTo>
                    <a:lnTo>
                      <a:pt x="84372" y="149190"/>
                    </a:lnTo>
                    <a:lnTo>
                      <a:pt x="86392" y="148780"/>
                    </a:lnTo>
                    <a:lnTo>
                      <a:pt x="94859" y="157686"/>
                    </a:lnTo>
                    <a:lnTo>
                      <a:pt x="96917" y="159211"/>
                    </a:lnTo>
                    <a:lnTo>
                      <a:pt x="99050" y="160477"/>
                    </a:lnTo>
                    <a:lnTo>
                      <a:pt x="101860" y="163573"/>
                    </a:lnTo>
                    <a:lnTo>
                      <a:pt x="104032" y="167535"/>
                    </a:lnTo>
                    <a:lnTo>
                      <a:pt x="104261" y="171422"/>
                    </a:lnTo>
                    <a:lnTo>
                      <a:pt x="101755" y="174127"/>
                    </a:lnTo>
                    <a:lnTo>
                      <a:pt x="98079" y="175070"/>
                    </a:lnTo>
                    <a:lnTo>
                      <a:pt x="94574" y="176460"/>
                    </a:lnTo>
                    <a:lnTo>
                      <a:pt x="92516" y="180327"/>
                    </a:lnTo>
                    <a:lnTo>
                      <a:pt x="103737" y="181909"/>
                    </a:lnTo>
                    <a:lnTo>
                      <a:pt x="120101" y="191805"/>
                    </a:lnTo>
                    <a:lnTo>
                      <a:pt x="127645" y="191977"/>
                    </a:lnTo>
                    <a:lnTo>
                      <a:pt x="138227" y="175736"/>
                    </a:lnTo>
                    <a:lnTo>
                      <a:pt x="150857" y="164049"/>
                    </a:lnTo>
                    <a:lnTo>
                      <a:pt x="154353" y="159201"/>
                    </a:lnTo>
                    <a:lnTo>
                      <a:pt x="159001" y="160573"/>
                    </a:lnTo>
                    <a:lnTo>
                      <a:pt x="176022" y="155153"/>
                    </a:lnTo>
                    <a:lnTo>
                      <a:pt x="195301" y="152686"/>
                    </a:lnTo>
                    <a:lnTo>
                      <a:pt x="203035" y="150562"/>
                    </a:lnTo>
                    <a:lnTo>
                      <a:pt x="230467" y="138189"/>
                    </a:lnTo>
                    <a:lnTo>
                      <a:pt x="238677" y="133265"/>
                    </a:lnTo>
                    <a:lnTo>
                      <a:pt x="242354" y="127740"/>
                    </a:lnTo>
                    <a:lnTo>
                      <a:pt x="244564" y="123101"/>
                    </a:lnTo>
                    <a:lnTo>
                      <a:pt x="255841" y="111728"/>
                    </a:lnTo>
                    <a:lnTo>
                      <a:pt x="260194" y="108223"/>
                    </a:lnTo>
                    <a:lnTo>
                      <a:pt x="262747" y="106804"/>
                    </a:lnTo>
                    <a:lnTo>
                      <a:pt x="262747" y="106794"/>
                    </a:lnTo>
                    <a:lnTo>
                      <a:pt x="259566" y="88906"/>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6" name="Freeform: Shape 55">
                <a:extLst>
                  <a:ext uri="{FF2B5EF4-FFF2-40B4-BE49-F238E27FC236}">
                    <a16:creationId xmlns="" xmlns:a16="http://schemas.microsoft.com/office/drawing/2014/main" id="{49302C6A-E07F-4480-8268-9B6E2A90C86A}"/>
                  </a:ext>
                </a:extLst>
              </p:cNvPr>
              <p:cNvSpPr/>
              <p:nvPr/>
            </p:nvSpPr>
            <p:spPr>
              <a:xfrm>
                <a:off x="6788519" y="6959136"/>
                <a:ext cx="666750" cy="476250"/>
              </a:xfrm>
              <a:custGeom>
                <a:avLst/>
                <a:gdLst>
                  <a:gd name="connsiteX0" fmla="*/ 639728 w 666750"/>
                  <a:gd name="connsiteY0" fmla="*/ 106261 h 476250"/>
                  <a:gd name="connsiteX1" fmla="*/ 637622 w 666750"/>
                  <a:gd name="connsiteY1" fmla="*/ 100060 h 476250"/>
                  <a:gd name="connsiteX2" fmla="*/ 632260 w 666750"/>
                  <a:gd name="connsiteY2" fmla="*/ 91583 h 476250"/>
                  <a:gd name="connsiteX3" fmla="*/ 624364 w 666750"/>
                  <a:gd name="connsiteY3" fmla="*/ 84315 h 476250"/>
                  <a:gd name="connsiteX4" fmla="*/ 612610 w 666750"/>
                  <a:gd name="connsiteY4" fmla="*/ 79239 h 476250"/>
                  <a:gd name="connsiteX5" fmla="*/ 604075 w 666750"/>
                  <a:gd name="connsiteY5" fmla="*/ 77791 h 476250"/>
                  <a:gd name="connsiteX6" fmla="*/ 590598 w 666750"/>
                  <a:gd name="connsiteY6" fmla="*/ 78791 h 476250"/>
                  <a:gd name="connsiteX7" fmla="*/ 586016 w 666750"/>
                  <a:gd name="connsiteY7" fmla="*/ 78191 h 476250"/>
                  <a:gd name="connsiteX8" fmla="*/ 583121 w 666750"/>
                  <a:gd name="connsiteY8" fmla="*/ 75638 h 476250"/>
                  <a:gd name="connsiteX9" fmla="*/ 581406 w 666750"/>
                  <a:gd name="connsiteY9" fmla="*/ 70438 h 476250"/>
                  <a:gd name="connsiteX10" fmla="*/ 580330 w 666750"/>
                  <a:gd name="connsiteY10" fmla="*/ 58027 h 476250"/>
                  <a:gd name="connsiteX11" fmla="*/ 579273 w 666750"/>
                  <a:gd name="connsiteY11" fmla="*/ 53359 h 476250"/>
                  <a:gd name="connsiteX12" fmla="*/ 576405 w 666750"/>
                  <a:gd name="connsiteY12" fmla="*/ 50425 h 476250"/>
                  <a:gd name="connsiteX13" fmla="*/ 565556 w 666750"/>
                  <a:gd name="connsiteY13" fmla="*/ 47577 h 476250"/>
                  <a:gd name="connsiteX14" fmla="*/ 561489 w 666750"/>
                  <a:gd name="connsiteY14" fmla="*/ 45454 h 476250"/>
                  <a:gd name="connsiteX15" fmla="*/ 558765 w 666750"/>
                  <a:gd name="connsiteY15" fmla="*/ 41224 h 476250"/>
                  <a:gd name="connsiteX16" fmla="*/ 557546 w 666750"/>
                  <a:gd name="connsiteY16" fmla="*/ 36395 h 476250"/>
                  <a:gd name="connsiteX17" fmla="*/ 556012 w 666750"/>
                  <a:gd name="connsiteY17" fmla="*/ 24346 h 476250"/>
                  <a:gd name="connsiteX18" fmla="*/ 554355 w 666750"/>
                  <a:gd name="connsiteY18" fmla="*/ 19117 h 476250"/>
                  <a:gd name="connsiteX19" fmla="*/ 550954 w 666750"/>
                  <a:gd name="connsiteY19" fmla="*/ 14269 h 476250"/>
                  <a:gd name="connsiteX20" fmla="*/ 544811 w 666750"/>
                  <a:gd name="connsiteY20" fmla="*/ 10535 h 476250"/>
                  <a:gd name="connsiteX21" fmla="*/ 538020 w 666750"/>
                  <a:gd name="connsiteY21" fmla="*/ 7649 h 476250"/>
                  <a:gd name="connsiteX22" fmla="*/ 517960 w 666750"/>
                  <a:gd name="connsiteY22" fmla="*/ 7144 h 476250"/>
                  <a:gd name="connsiteX23" fmla="*/ 514159 w 666750"/>
                  <a:gd name="connsiteY23" fmla="*/ 13183 h 476250"/>
                  <a:gd name="connsiteX24" fmla="*/ 509092 w 666750"/>
                  <a:gd name="connsiteY24" fmla="*/ 26080 h 476250"/>
                  <a:gd name="connsiteX25" fmla="*/ 505625 w 666750"/>
                  <a:gd name="connsiteY25" fmla="*/ 31023 h 476250"/>
                  <a:gd name="connsiteX26" fmla="*/ 500891 w 666750"/>
                  <a:gd name="connsiteY26" fmla="*/ 32909 h 476250"/>
                  <a:gd name="connsiteX27" fmla="*/ 493843 w 666750"/>
                  <a:gd name="connsiteY27" fmla="*/ 30537 h 476250"/>
                  <a:gd name="connsiteX28" fmla="*/ 481527 w 666750"/>
                  <a:gd name="connsiteY28" fmla="*/ 24127 h 476250"/>
                  <a:gd name="connsiteX29" fmla="*/ 472240 w 666750"/>
                  <a:gd name="connsiteY29" fmla="*/ 23060 h 476250"/>
                  <a:gd name="connsiteX30" fmla="*/ 417595 w 666750"/>
                  <a:gd name="connsiteY30" fmla="*/ 24755 h 476250"/>
                  <a:gd name="connsiteX31" fmla="*/ 408661 w 666750"/>
                  <a:gd name="connsiteY31" fmla="*/ 26594 h 476250"/>
                  <a:gd name="connsiteX32" fmla="*/ 398135 w 666750"/>
                  <a:gd name="connsiteY32" fmla="*/ 31709 h 476250"/>
                  <a:gd name="connsiteX33" fmla="*/ 392068 w 666750"/>
                  <a:gd name="connsiteY33" fmla="*/ 37395 h 476250"/>
                  <a:gd name="connsiteX34" fmla="*/ 388610 w 666750"/>
                  <a:gd name="connsiteY34" fmla="*/ 42739 h 476250"/>
                  <a:gd name="connsiteX35" fmla="*/ 386744 w 666750"/>
                  <a:gd name="connsiteY35" fmla="*/ 49721 h 476250"/>
                  <a:gd name="connsiteX36" fmla="*/ 386344 w 666750"/>
                  <a:gd name="connsiteY36" fmla="*/ 57521 h 476250"/>
                  <a:gd name="connsiteX37" fmla="*/ 387058 w 666750"/>
                  <a:gd name="connsiteY37" fmla="*/ 65265 h 476250"/>
                  <a:gd name="connsiteX38" fmla="*/ 389592 w 666750"/>
                  <a:gd name="connsiteY38" fmla="*/ 72209 h 476250"/>
                  <a:gd name="connsiteX39" fmla="*/ 395973 w 666750"/>
                  <a:gd name="connsiteY39" fmla="*/ 83515 h 476250"/>
                  <a:gd name="connsiteX40" fmla="*/ 397069 w 666750"/>
                  <a:gd name="connsiteY40" fmla="*/ 88078 h 476250"/>
                  <a:gd name="connsiteX41" fmla="*/ 395802 w 666750"/>
                  <a:gd name="connsiteY41" fmla="*/ 92755 h 476250"/>
                  <a:gd name="connsiteX42" fmla="*/ 391144 w 666750"/>
                  <a:gd name="connsiteY42" fmla="*/ 98174 h 476250"/>
                  <a:gd name="connsiteX43" fmla="*/ 382800 w 666750"/>
                  <a:gd name="connsiteY43" fmla="*/ 105404 h 476250"/>
                  <a:gd name="connsiteX44" fmla="*/ 372065 w 666750"/>
                  <a:gd name="connsiteY44" fmla="*/ 113024 h 476250"/>
                  <a:gd name="connsiteX45" fmla="*/ 359197 w 666750"/>
                  <a:gd name="connsiteY45" fmla="*/ 119968 h 476250"/>
                  <a:gd name="connsiteX46" fmla="*/ 346081 w 666750"/>
                  <a:gd name="connsiteY46" fmla="*/ 124987 h 476250"/>
                  <a:gd name="connsiteX47" fmla="*/ 327793 w 666750"/>
                  <a:gd name="connsiteY47" fmla="*/ 127845 h 476250"/>
                  <a:gd name="connsiteX48" fmla="*/ 317135 w 666750"/>
                  <a:gd name="connsiteY48" fmla="*/ 130912 h 476250"/>
                  <a:gd name="connsiteX49" fmla="*/ 308210 w 666750"/>
                  <a:gd name="connsiteY49" fmla="*/ 136236 h 476250"/>
                  <a:gd name="connsiteX50" fmla="*/ 302428 w 666750"/>
                  <a:gd name="connsiteY50" fmla="*/ 142827 h 476250"/>
                  <a:gd name="connsiteX51" fmla="*/ 291351 w 666750"/>
                  <a:gd name="connsiteY51" fmla="*/ 158429 h 476250"/>
                  <a:gd name="connsiteX52" fmla="*/ 285226 w 666750"/>
                  <a:gd name="connsiteY52" fmla="*/ 163411 h 476250"/>
                  <a:gd name="connsiteX53" fmla="*/ 279959 w 666750"/>
                  <a:gd name="connsiteY53" fmla="*/ 165125 h 476250"/>
                  <a:gd name="connsiteX54" fmla="*/ 276092 w 666750"/>
                  <a:gd name="connsiteY54" fmla="*/ 164392 h 476250"/>
                  <a:gd name="connsiteX55" fmla="*/ 274301 w 666750"/>
                  <a:gd name="connsiteY55" fmla="*/ 161792 h 476250"/>
                  <a:gd name="connsiteX56" fmla="*/ 274148 w 666750"/>
                  <a:gd name="connsiteY56" fmla="*/ 158972 h 476250"/>
                  <a:gd name="connsiteX57" fmla="*/ 274825 w 666750"/>
                  <a:gd name="connsiteY57" fmla="*/ 155648 h 476250"/>
                  <a:gd name="connsiteX58" fmla="*/ 275492 w 666750"/>
                  <a:gd name="connsiteY58" fmla="*/ 147561 h 476250"/>
                  <a:gd name="connsiteX59" fmla="*/ 275149 w 666750"/>
                  <a:gd name="connsiteY59" fmla="*/ 141094 h 476250"/>
                  <a:gd name="connsiteX60" fmla="*/ 274148 w 666750"/>
                  <a:gd name="connsiteY60" fmla="*/ 135512 h 476250"/>
                  <a:gd name="connsiteX61" fmla="*/ 271291 w 666750"/>
                  <a:gd name="connsiteY61" fmla="*/ 129960 h 476250"/>
                  <a:gd name="connsiteX62" fmla="*/ 265281 w 666750"/>
                  <a:gd name="connsiteY62" fmla="*/ 125339 h 476250"/>
                  <a:gd name="connsiteX63" fmla="*/ 255956 w 666750"/>
                  <a:gd name="connsiteY63" fmla="*/ 122168 h 476250"/>
                  <a:gd name="connsiteX64" fmla="*/ 146933 w 666750"/>
                  <a:gd name="connsiteY64" fmla="*/ 116291 h 476250"/>
                  <a:gd name="connsiteX65" fmla="*/ 134245 w 666750"/>
                  <a:gd name="connsiteY65" fmla="*/ 114281 h 476250"/>
                  <a:gd name="connsiteX66" fmla="*/ 119005 w 666750"/>
                  <a:gd name="connsiteY66" fmla="*/ 110385 h 476250"/>
                  <a:gd name="connsiteX67" fmla="*/ 104118 w 666750"/>
                  <a:gd name="connsiteY67" fmla="*/ 103204 h 476250"/>
                  <a:gd name="connsiteX68" fmla="*/ 83868 w 666750"/>
                  <a:gd name="connsiteY68" fmla="*/ 95803 h 476250"/>
                  <a:gd name="connsiteX69" fmla="*/ 80591 w 666750"/>
                  <a:gd name="connsiteY69" fmla="*/ 96479 h 476250"/>
                  <a:gd name="connsiteX70" fmla="*/ 78600 w 666750"/>
                  <a:gd name="connsiteY70" fmla="*/ 97593 h 476250"/>
                  <a:gd name="connsiteX71" fmla="*/ 75447 w 666750"/>
                  <a:gd name="connsiteY71" fmla="*/ 99908 h 476250"/>
                  <a:gd name="connsiteX72" fmla="*/ 71276 w 666750"/>
                  <a:gd name="connsiteY72" fmla="*/ 104527 h 476250"/>
                  <a:gd name="connsiteX73" fmla="*/ 66789 w 666750"/>
                  <a:gd name="connsiteY73" fmla="*/ 110919 h 476250"/>
                  <a:gd name="connsiteX74" fmla="*/ 57531 w 666750"/>
                  <a:gd name="connsiteY74" fmla="*/ 127559 h 476250"/>
                  <a:gd name="connsiteX75" fmla="*/ 51473 w 666750"/>
                  <a:gd name="connsiteY75" fmla="*/ 141627 h 476250"/>
                  <a:gd name="connsiteX76" fmla="*/ 41738 w 666750"/>
                  <a:gd name="connsiteY76" fmla="*/ 157486 h 476250"/>
                  <a:gd name="connsiteX77" fmla="*/ 39567 w 666750"/>
                  <a:gd name="connsiteY77" fmla="*/ 162049 h 476250"/>
                  <a:gd name="connsiteX78" fmla="*/ 35271 w 666750"/>
                  <a:gd name="connsiteY78" fmla="*/ 174279 h 476250"/>
                  <a:gd name="connsiteX79" fmla="*/ 26927 w 666750"/>
                  <a:gd name="connsiteY79" fmla="*/ 188881 h 476250"/>
                  <a:gd name="connsiteX80" fmla="*/ 22127 w 666750"/>
                  <a:gd name="connsiteY80" fmla="*/ 200911 h 476250"/>
                  <a:gd name="connsiteX81" fmla="*/ 20393 w 666750"/>
                  <a:gd name="connsiteY81" fmla="*/ 212608 h 476250"/>
                  <a:gd name="connsiteX82" fmla="*/ 16802 w 666750"/>
                  <a:gd name="connsiteY82" fmla="*/ 219970 h 476250"/>
                  <a:gd name="connsiteX83" fmla="*/ 9744 w 666750"/>
                  <a:gd name="connsiteY83" fmla="*/ 231277 h 476250"/>
                  <a:gd name="connsiteX84" fmla="*/ 7144 w 666750"/>
                  <a:gd name="connsiteY84" fmla="*/ 237477 h 476250"/>
                  <a:gd name="connsiteX85" fmla="*/ 11697 w 666750"/>
                  <a:gd name="connsiteY85" fmla="*/ 244173 h 476250"/>
                  <a:gd name="connsiteX86" fmla="*/ 19536 w 666750"/>
                  <a:gd name="connsiteY86" fmla="*/ 250279 h 476250"/>
                  <a:gd name="connsiteX87" fmla="*/ 26927 w 666750"/>
                  <a:gd name="connsiteY87" fmla="*/ 253527 h 476250"/>
                  <a:gd name="connsiteX88" fmla="*/ 35823 w 666750"/>
                  <a:gd name="connsiteY88" fmla="*/ 254404 h 476250"/>
                  <a:gd name="connsiteX89" fmla="*/ 43262 w 666750"/>
                  <a:gd name="connsiteY89" fmla="*/ 253489 h 476250"/>
                  <a:gd name="connsiteX90" fmla="*/ 50273 w 666750"/>
                  <a:gd name="connsiteY90" fmla="*/ 254089 h 476250"/>
                  <a:gd name="connsiteX91" fmla="*/ 56121 w 666750"/>
                  <a:gd name="connsiteY91" fmla="*/ 257594 h 476250"/>
                  <a:gd name="connsiteX92" fmla="*/ 61474 w 666750"/>
                  <a:gd name="connsiteY92" fmla="*/ 263043 h 476250"/>
                  <a:gd name="connsiteX93" fmla="*/ 66523 w 666750"/>
                  <a:gd name="connsiteY93" fmla="*/ 271549 h 476250"/>
                  <a:gd name="connsiteX94" fmla="*/ 70580 w 666750"/>
                  <a:gd name="connsiteY94" fmla="*/ 280311 h 476250"/>
                  <a:gd name="connsiteX95" fmla="*/ 74762 w 666750"/>
                  <a:gd name="connsiteY95" fmla="*/ 292761 h 476250"/>
                  <a:gd name="connsiteX96" fmla="*/ 76476 w 666750"/>
                  <a:gd name="connsiteY96" fmla="*/ 306172 h 476250"/>
                  <a:gd name="connsiteX97" fmla="*/ 75800 w 666750"/>
                  <a:gd name="connsiteY97" fmla="*/ 319411 h 476250"/>
                  <a:gd name="connsiteX98" fmla="*/ 70113 w 666750"/>
                  <a:gd name="connsiteY98" fmla="*/ 331727 h 476250"/>
                  <a:gd name="connsiteX99" fmla="*/ 63856 w 666750"/>
                  <a:gd name="connsiteY99" fmla="*/ 340852 h 476250"/>
                  <a:gd name="connsiteX100" fmla="*/ 43920 w 666750"/>
                  <a:gd name="connsiteY100" fmla="*/ 360865 h 476250"/>
                  <a:gd name="connsiteX101" fmla="*/ 70790 w 666750"/>
                  <a:gd name="connsiteY101" fmla="*/ 422758 h 476250"/>
                  <a:gd name="connsiteX102" fmla="*/ 73971 w 666750"/>
                  <a:gd name="connsiteY102" fmla="*/ 440646 h 476250"/>
                  <a:gd name="connsiteX103" fmla="*/ 88916 w 666750"/>
                  <a:gd name="connsiteY103" fmla="*/ 432311 h 476250"/>
                  <a:gd name="connsiteX104" fmla="*/ 98888 w 666750"/>
                  <a:gd name="connsiteY104" fmla="*/ 428797 h 476250"/>
                  <a:gd name="connsiteX105" fmla="*/ 108213 w 666750"/>
                  <a:gd name="connsiteY105" fmla="*/ 427434 h 476250"/>
                  <a:gd name="connsiteX106" fmla="*/ 136169 w 666750"/>
                  <a:gd name="connsiteY106" fmla="*/ 412528 h 476250"/>
                  <a:gd name="connsiteX107" fmla="*/ 152067 w 666750"/>
                  <a:gd name="connsiteY107" fmla="*/ 407146 h 476250"/>
                  <a:gd name="connsiteX108" fmla="*/ 158039 w 666750"/>
                  <a:gd name="connsiteY108" fmla="*/ 403832 h 476250"/>
                  <a:gd name="connsiteX109" fmla="*/ 175936 w 666750"/>
                  <a:gd name="connsiteY109" fmla="*/ 388706 h 476250"/>
                  <a:gd name="connsiteX110" fmla="*/ 201054 w 666750"/>
                  <a:gd name="connsiteY110" fmla="*/ 377952 h 476250"/>
                  <a:gd name="connsiteX111" fmla="*/ 207854 w 666750"/>
                  <a:gd name="connsiteY111" fmla="*/ 376647 h 476250"/>
                  <a:gd name="connsiteX112" fmla="*/ 216979 w 666750"/>
                  <a:gd name="connsiteY112" fmla="*/ 376133 h 476250"/>
                  <a:gd name="connsiteX113" fmla="*/ 224228 w 666750"/>
                  <a:gd name="connsiteY113" fmla="*/ 377190 h 476250"/>
                  <a:gd name="connsiteX114" fmla="*/ 243259 w 666750"/>
                  <a:gd name="connsiteY114" fmla="*/ 382820 h 476250"/>
                  <a:gd name="connsiteX115" fmla="*/ 247917 w 666750"/>
                  <a:gd name="connsiteY115" fmla="*/ 385639 h 476250"/>
                  <a:gd name="connsiteX116" fmla="*/ 250850 w 666750"/>
                  <a:gd name="connsiteY116" fmla="*/ 385639 h 476250"/>
                  <a:gd name="connsiteX117" fmla="*/ 266795 w 666750"/>
                  <a:gd name="connsiteY117" fmla="*/ 353549 h 476250"/>
                  <a:gd name="connsiteX118" fmla="*/ 270043 w 666750"/>
                  <a:gd name="connsiteY118" fmla="*/ 335566 h 476250"/>
                  <a:gd name="connsiteX119" fmla="*/ 276130 w 666750"/>
                  <a:gd name="connsiteY119" fmla="*/ 323241 h 476250"/>
                  <a:gd name="connsiteX120" fmla="*/ 277501 w 666750"/>
                  <a:gd name="connsiteY120" fmla="*/ 317954 h 476250"/>
                  <a:gd name="connsiteX121" fmla="*/ 279816 w 666750"/>
                  <a:gd name="connsiteY121" fmla="*/ 311906 h 476250"/>
                  <a:gd name="connsiteX122" fmla="*/ 289874 w 666750"/>
                  <a:gd name="connsiteY122" fmla="*/ 301390 h 476250"/>
                  <a:gd name="connsiteX123" fmla="*/ 292170 w 666750"/>
                  <a:gd name="connsiteY123" fmla="*/ 297019 h 476250"/>
                  <a:gd name="connsiteX124" fmla="*/ 297323 w 666750"/>
                  <a:gd name="connsiteY124" fmla="*/ 289989 h 476250"/>
                  <a:gd name="connsiteX125" fmla="*/ 309581 w 666750"/>
                  <a:gd name="connsiteY125" fmla="*/ 285808 h 476250"/>
                  <a:gd name="connsiteX126" fmla="*/ 362674 w 666750"/>
                  <a:gd name="connsiteY126" fmla="*/ 275263 h 476250"/>
                  <a:gd name="connsiteX127" fmla="*/ 374152 w 666750"/>
                  <a:gd name="connsiteY127" fmla="*/ 278959 h 476250"/>
                  <a:gd name="connsiteX128" fmla="*/ 377742 w 666750"/>
                  <a:gd name="connsiteY128" fmla="*/ 292313 h 476250"/>
                  <a:gd name="connsiteX129" fmla="*/ 380467 w 666750"/>
                  <a:gd name="connsiteY129" fmla="*/ 292313 h 476250"/>
                  <a:gd name="connsiteX130" fmla="*/ 387077 w 666750"/>
                  <a:gd name="connsiteY130" fmla="*/ 278540 h 476250"/>
                  <a:gd name="connsiteX131" fmla="*/ 391268 w 666750"/>
                  <a:gd name="connsiteY131" fmla="*/ 275368 h 476250"/>
                  <a:gd name="connsiteX132" fmla="*/ 399755 w 666750"/>
                  <a:gd name="connsiteY132" fmla="*/ 274377 h 476250"/>
                  <a:gd name="connsiteX133" fmla="*/ 401860 w 666750"/>
                  <a:gd name="connsiteY133" fmla="*/ 269996 h 476250"/>
                  <a:gd name="connsiteX134" fmla="*/ 407413 w 666750"/>
                  <a:gd name="connsiteY134" fmla="*/ 249927 h 476250"/>
                  <a:gd name="connsiteX135" fmla="*/ 409994 w 666750"/>
                  <a:gd name="connsiteY135" fmla="*/ 244193 h 476250"/>
                  <a:gd name="connsiteX136" fmla="*/ 413233 w 666750"/>
                  <a:gd name="connsiteY136" fmla="*/ 242668 h 476250"/>
                  <a:gd name="connsiteX137" fmla="*/ 420433 w 666750"/>
                  <a:gd name="connsiteY137" fmla="*/ 242307 h 476250"/>
                  <a:gd name="connsiteX138" fmla="*/ 424939 w 666750"/>
                  <a:gd name="connsiteY138" fmla="*/ 241497 h 476250"/>
                  <a:gd name="connsiteX139" fmla="*/ 440217 w 666750"/>
                  <a:gd name="connsiteY139" fmla="*/ 233744 h 476250"/>
                  <a:gd name="connsiteX140" fmla="*/ 443598 w 666750"/>
                  <a:gd name="connsiteY140" fmla="*/ 232534 h 476250"/>
                  <a:gd name="connsiteX141" fmla="*/ 454476 w 666750"/>
                  <a:gd name="connsiteY141" fmla="*/ 230905 h 476250"/>
                  <a:gd name="connsiteX142" fmla="*/ 458600 w 666750"/>
                  <a:gd name="connsiteY142" fmla="*/ 226162 h 476250"/>
                  <a:gd name="connsiteX143" fmla="*/ 462791 w 666750"/>
                  <a:gd name="connsiteY143" fmla="*/ 208369 h 476250"/>
                  <a:gd name="connsiteX144" fmla="*/ 466496 w 666750"/>
                  <a:gd name="connsiteY144" fmla="*/ 201302 h 476250"/>
                  <a:gd name="connsiteX145" fmla="*/ 472364 w 666750"/>
                  <a:gd name="connsiteY145" fmla="*/ 193463 h 476250"/>
                  <a:gd name="connsiteX146" fmla="*/ 479774 w 666750"/>
                  <a:gd name="connsiteY146" fmla="*/ 187100 h 476250"/>
                  <a:gd name="connsiteX147" fmla="*/ 491880 w 666750"/>
                  <a:gd name="connsiteY147" fmla="*/ 183099 h 476250"/>
                  <a:gd name="connsiteX148" fmla="*/ 497119 w 666750"/>
                  <a:gd name="connsiteY148" fmla="*/ 177137 h 476250"/>
                  <a:gd name="connsiteX149" fmla="*/ 499596 w 666750"/>
                  <a:gd name="connsiteY149" fmla="*/ 175765 h 476250"/>
                  <a:gd name="connsiteX150" fmla="*/ 515855 w 666750"/>
                  <a:gd name="connsiteY150" fmla="*/ 175765 h 476250"/>
                  <a:gd name="connsiteX151" fmla="*/ 520475 w 666750"/>
                  <a:gd name="connsiteY151" fmla="*/ 174603 h 476250"/>
                  <a:gd name="connsiteX152" fmla="*/ 529171 w 666750"/>
                  <a:gd name="connsiteY152" fmla="*/ 170793 h 476250"/>
                  <a:gd name="connsiteX153" fmla="*/ 533457 w 666750"/>
                  <a:gd name="connsiteY153" fmla="*/ 169793 h 476250"/>
                  <a:gd name="connsiteX154" fmla="*/ 539029 w 666750"/>
                  <a:gd name="connsiteY154" fmla="*/ 170488 h 476250"/>
                  <a:gd name="connsiteX155" fmla="*/ 548154 w 666750"/>
                  <a:gd name="connsiteY155" fmla="*/ 174736 h 476250"/>
                  <a:gd name="connsiteX156" fmla="*/ 552488 w 666750"/>
                  <a:gd name="connsiteY156" fmla="*/ 175765 h 476250"/>
                  <a:gd name="connsiteX157" fmla="*/ 559765 w 666750"/>
                  <a:gd name="connsiteY157" fmla="*/ 175756 h 476250"/>
                  <a:gd name="connsiteX158" fmla="*/ 564852 w 666750"/>
                  <a:gd name="connsiteY158" fmla="*/ 174708 h 476250"/>
                  <a:gd name="connsiteX159" fmla="*/ 568595 w 666750"/>
                  <a:gd name="connsiteY159" fmla="*/ 171155 h 476250"/>
                  <a:gd name="connsiteX160" fmla="*/ 571852 w 666750"/>
                  <a:gd name="connsiteY160" fmla="*/ 163516 h 476250"/>
                  <a:gd name="connsiteX161" fmla="*/ 577110 w 666750"/>
                  <a:gd name="connsiteY161" fmla="*/ 141323 h 476250"/>
                  <a:gd name="connsiteX162" fmla="*/ 580682 w 666750"/>
                  <a:gd name="connsiteY162" fmla="*/ 133378 h 476250"/>
                  <a:gd name="connsiteX163" fmla="*/ 584549 w 666750"/>
                  <a:gd name="connsiteY163" fmla="*/ 127892 h 476250"/>
                  <a:gd name="connsiteX164" fmla="*/ 589997 w 666750"/>
                  <a:gd name="connsiteY164" fmla="*/ 122539 h 476250"/>
                  <a:gd name="connsiteX165" fmla="*/ 604380 w 666750"/>
                  <a:gd name="connsiteY165" fmla="*/ 112443 h 476250"/>
                  <a:gd name="connsiteX166" fmla="*/ 611562 w 666750"/>
                  <a:gd name="connsiteY166" fmla="*/ 109357 h 476250"/>
                  <a:gd name="connsiteX167" fmla="*/ 619315 w 666750"/>
                  <a:gd name="connsiteY167" fmla="*/ 107966 h 476250"/>
                  <a:gd name="connsiteX168" fmla="*/ 626945 w 666750"/>
                  <a:gd name="connsiteY168" fmla="*/ 107995 h 476250"/>
                  <a:gd name="connsiteX169" fmla="*/ 633736 w 666750"/>
                  <a:gd name="connsiteY169" fmla="*/ 109414 h 476250"/>
                  <a:gd name="connsiteX170" fmla="*/ 640728 w 666750"/>
                  <a:gd name="connsiteY170" fmla="*/ 112605 h 476250"/>
                  <a:gd name="connsiteX171" fmla="*/ 640718 w 666750"/>
                  <a:gd name="connsiteY171" fmla="*/ 112529 h 476250"/>
                  <a:gd name="connsiteX172" fmla="*/ 639728 w 666750"/>
                  <a:gd name="connsiteY172" fmla="*/ 106261 h 476250"/>
                  <a:gd name="connsiteX173" fmla="*/ 663492 w 666750"/>
                  <a:gd name="connsiteY173" fmla="*/ 456400 h 476250"/>
                  <a:gd name="connsiteX174" fmla="*/ 656425 w 666750"/>
                  <a:gd name="connsiteY174" fmla="*/ 450114 h 476250"/>
                  <a:gd name="connsiteX175" fmla="*/ 650795 w 666750"/>
                  <a:gd name="connsiteY175" fmla="*/ 453219 h 476250"/>
                  <a:gd name="connsiteX176" fmla="*/ 649310 w 666750"/>
                  <a:gd name="connsiteY176" fmla="*/ 459610 h 476250"/>
                  <a:gd name="connsiteX177" fmla="*/ 651100 w 666750"/>
                  <a:gd name="connsiteY177" fmla="*/ 466449 h 476250"/>
                  <a:gd name="connsiteX178" fmla="*/ 655415 w 666750"/>
                  <a:gd name="connsiteY178" fmla="*/ 470964 h 476250"/>
                  <a:gd name="connsiteX179" fmla="*/ 664255 w 666750"/>
                  <a:gd name="connsiteY179" fmla="*/ 471554 h 476250"/>
                  <a:gd name="connsiteX180" fmla="*/ 666559 w 666750"/>
                  <a:gd name="connsiteY180" fmla="*/ 465106 h 476250"/>
                  <a:gd name="connsiteX181" fmla="*/ 663492 w 666750"/>
                  <a:gd name="connsiteY181" fmla="*/ 4564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666750" h="476250">
                    <a:moveTo>
                      <a:pt x="639728" y="106261"/>
                    </a:moveTo>
                    <a:lnTo>
                      <a:pt x="637622" y="100060"/>
                    </a:lnTo>
                    <a:lnTo>
                      <a:pt x="632260" y="91583"/>
                    </a:lnTo>
                    <a:lnTo>
                      <a:pt x="624364" y="84315"/>
                    </a:lnTo>
                    <a:lnTo>
                      <a:pt x="612610" y="79239"/>
                    </a:lnTo>
                    <a:lnTo>
                      <a:pt x="604075" y="77791"/>
                    </a:lnTo>
                    <a:lnTo>
                      <a:pt x="590598" y="78791"/>
                    </a:lnTo>
                    <a:lnTo>
                      <a:pt x="586016" y="78191"/>
                    </a:lnTo>
                    <a:lnTo>
                      <a:pt x="583121" y="75638"/>
                    </a:lnTo>
                    <a:lnTo>
                      <a:pt x="581406" y="70438"/>
                    </a:lnTo>
                    <a:lnTo>
                      <a:pt x="580330" y="58027"/>
                    </a:lnTo>
                    <a:lnTo>
                      <a:pt x="579273" y="53359"/>
                    </a:lnTo>
                    <a:lnTo>
                      <a:pt x="576405" y="50425"/>
                    </a:lnTo>
                    <a:lnTo>
                      <a:pt x="565556" y="47577"/>
                    </a:lnTo>
                    <a:lnTo>
                      <a:pt x="561489" y="45454"/>
                    </a:lnTo>
                    <a:lnTo>
                      <a:pt x="558765" y="41224"/>
                    </a:lnTo>
                    <a:lnTo>
                      <a:pt x="557546" y="36395"/>
                    </a:lnTo>
                    <a:lnTo>
                      <a:pt x="556012" y="24346"/>
                    </a:lnTo>
                    <a:lnTo>
                      <a:pt x="554355" y="19117"/>
                    </a:lnTo>
                    <a:lnTo>
                      <a:pt x="550954" y="14269"/>
                    </a:lnTo>
                    <a:lnTo>
                      <a:pt x="544811" y="10535"/>
                    </a:lnTo>
                    <a:lnTo>
                      <a:pt x="538020" y="7649"/>
                    </a:lnTo>
                    <a:lnTo>
                      <a:pt x="517960" y="7144"/>
                    </a:lnTo>
                    <a:lnTo>
                      <a:pt x="514159" y="13183"/>
                    </a:lnTo>
                    <a:lnTo>
                      <a:pt x="509092" y="26080"/>
                    </a:lnTo>
                    <a:lnTo>
                      <a:pt x="505625" y="31023"/>
                    </a:lnTo>
                    <a:lnTo>
                      <a:pt x="500891" y="32909"/>
                    </a:lnTo>
                    <a:lnTo>
                      <a:pt x="493843" y="30537"/>
                    </a:lnTo>
                    <a:lnTo>
                      <a:pt x="481527" y="24127"/>
                    </a:lnTo>
                    <a:lnTo>
                      <a:pt x="472240" y="23060"/>
                    </a:lnTo>
                    <a:lnTo>
                      <a:pt x="417595" y="24755"/>
                    </a:lnTo>
                    <a:lnTo>
                      <a:pt x="408661" y="26594"/>
                    </a:lnTo>
                    <a:lnTo>
                      <a:pt x="398135" y="31709"/>
                    </a:lnTo>
                    <a:lnTo>
                      <a:pt x="392068" y="37395"/>
                    </a:lnTo>
                    <a:lnTo>
                      <a:pt x="388610" y="42739"/>
                    </a:lnTo>
                    <a:lnTo>
                      <a:pt x="386744" y="49721"/>
                    </a:lnTo>
                    <a:lnTo>
                      <a:pt x="386344" y="57521"/>
                    </a:lnTo>
                    <a:lnTo>
                      <a:pt x="387058" y="65265"/>
                    </a:lnTo>
                    <a:lnTo>
                      <a:pt x="389592" y="72209"/>
                    </a:lnTo>
                    <a:lnTo>
                      <a:pt x="395973" y="83515"/>
                    </a:lnTo>
                    <a:lnTo>
                      <a:pt x="397069" y="88078"/>
                    </a:lnTo>
                    <a:lnTo>
                      <a:pt x="395802" y="92755"/>
                    </a:lnTo>
                    <a:lnTo>
                      <a:pt x="391144" y="98174"/>
                    </a:lnTo>
                    <a:lnTo>
                      <a:pt x="382800" y="105404"/>
                    </a:lnTo>
                    <a:lnTo>
                      <a:pt x="372065" y="113024"/>
                    </a:lnTo>
                    <a:lnTo>
                      <a:pt x="359197" y="119968"/>
                    </a:lnTo>
                    <a:lnTo>
                      <a:pt x="346081" y="124987"/>
                    </a:lnTo>
                    <a:lnTo>
                      <a:pt x="327793" y="127845"/>
                    </a:lnTo>
                    <a:lnTo>
                      <a:pt x="317135" y="130912"/>
                    </a:lnTo>
                    <a:lnTo>
                      <a:pt x="308210" y="136236"/>
                    </a:lnTo>
                    <a:lnTo>
                      <a:pt x="302428" y="142827"/>
                    </a:lnTo>
                    <a:lnTo>
                      <a:pt x="291351" y="158429"/>
                    </a:lnTo>
                    <a:lnTo>
                      <a:pt x="285226" y="163411"/>
                    </a:lnTo>
                    <a:lnTo>
                      <a:pt x="279959" y="165125"/>
                    </a:lnTo>
                    <a:lnTo>
                      <a:pt x="276092" y="164392"/>
                    </a:lnTo>
                    <a:lnTo>
                      <a:pt x="274301" y="161792"/>
                    </a:lnTo>
                    <a:lnTo>
                      <a:pt x="274148" y="158972"/>
                    </a:lnTo>
                    <a:lnTo>
                      <a:pt x="274825" y="155648"/>
                    </a:lnTo>
                    <a:lnTo>
                      <a:pt x="275492" y="147561"/>
                    </a:lnTo>
                    <a:lnTo>
                      <a:pt x="275149" y="141094"/>
                    </a:lnTo>
                    <a:lnTo>
                      <a:pt x="274148" y="135512"/>
                    </a:lnTo>
                    <a:lnTo>
                      <a:pt x="271291" y="129960"/>
                    </a:lnTo>
                    <a:lnTo>
                      <a:pt x="265281" y="125339"/>
                    </a:lnTo>
                    <a:lnTo>
                      <a:pt x="255956" y="122168"/>
                    </a:lnTo>
                    <a:lnTo>
                      <a:pt x="146933" y="116291"/>
                    </a:lnTo>
                    <a:lnTo>
                      <a:pt x="134245" y="114281"/>
                    </a:lnTo>
                    <a:lnTo>
                      <a:pt x="119005" y="110385"/>
                    </a:lnTo>
                    <a:lnTo>
                      <a:pt x="104118" y="103204"/>
                    </a:lnTo>
                    <a:lnTo>
                      <a:pt x="83868" y="95803"/>
                    </a:lnTo>
                    <a:lnTo>
                      <a:pt x="80591" y="96479"/>
                    </a:lnTo>
                    <a:lnTo>
                      <a:pt x="78600" y="97593"/>
                    </a:lnTo>
                    <a:lnTo>
                      <a:pt x="75447" y="99908"/>
                    </a:lnTo>
                    <a:lnTo>
                      <a:pt x="71276" y="104527"/>
                    </a:lnTo>
                    <a:lnTo>
                      <a:pt x="66789" y="110919"/>
                    </a:lnTo>
                    <a:lnTo>
                      <a:pt x="57531" y="127559"/>
                    </a:lnTo>
                    <a:lnTo>
                      <a:pt x="51473" y="141627"/>
                    </a:lnTo>
                    <a:lnTo>
                      <a:pt x="41738" y="157486"/>
                    </a:lnTo>
                    <a:lnTo>
                      <a:pt x="39567" y="162049"/>
                    </a:lnTo>
                    <a:lnTo>
                      <a:pt x="35271" y="174279"/>
                    </a:lnTo>
                    <a:lnTo>
                      <a:pt x="26927" y="188881"/>
                    </a:lnTo>
                    <a:lnTo>
                      <a:pt x="22127" y="200911"/>
                    </a:lnTo>
                    <a:lnTo>
                      <a:pt x="20393" y="212608"/>
                    </a:lnTo>
                    <a:lnTo>
                      <a:pt x="16802" y="219970"/>
                    </a:lnTo>
                    <a:lnTo>
                      <a:pt x="9744" y="231277"/>
                    </a:lnTo>
                    <a:lnTo>
                      <a:pt x="7144" y="237477"/>
                    </a:lnTo>
                    <a:lnTo>
                      <a:pt x="11697" y="244173"/>
                    </a:lnTo>
                    <a:lnTo>
                      <a:pt x="19536" y="250279"/>
                    </a:lnTo>
                    <a:lnTo>
                      <a:pt x="26927" y="253527"/>
                    </a:lnTo>
                    <a:lnTo>
                      <a:pt x="35823" y="254404"/>
                    </a:lnTo>
                    <a:lnTo>
                      <a:pt x="43262" y="253489"/>
                    </a:lnTo>
                    <a:lnTo>
                      <a:pt x="50273" y="254089"/>
                    </a:lnTo>
                    <a:lnTo>
                      <a:pt x="56121" y="257594"/>
                    </a:lnTo>
                    <a:lnTo>
                      <a:pt x="61474" y="263043"/>
                    </a:lnTo>
                    <a:lnTo>
                      <a:pt x="66523" y="271549"/>
                    </a:lnTo>
                    <a:lnTo>
                      <a:pt x="70580" y="280311"/>
                    </a:lnTo>
                    <a:lnTo>
                      <a:pt x="74762" y="292761"/>
                    </a:lnTo>
                    <a:lnTo>
                      <a:pt x="76476" y="306172"/>
                    </a:lnTo>
                    <a:lnTo>
                      <a:pt x="75800" y="319411"/>
                    </a:lnTo>
                    <a:lnTo>
                      <a:pt x="70113" y="331727"/>
                    </a:lnTo>
                    <a:lnTo>
                      <a:pt x="63856" y="340852"/>
                    </a:lnTo>
                    <a:lnTo>
                      <a:pt x="43920" y="360865"/>
                    </a:lnTo>
                    <a:lnTo>
                      <a:pt x="70790" y="422758"/>
                    </a:lnTo>
                    <a:lnTo>
                      <a:pt x="73971" y="440646"/>
                    </a:lnTo>
                    <a:lnTo>
                      <a:pt x="88916" y="432311"/>
                    </a:lnTo>
                    <a:lnTo>
                      <a:pt x="98888" y="428797"/>
                    </a:lnTo>
                    <a:lnTo>
                      <a:pt x="108213" y="427434"/>
                    </a:lnTo>
                    <a:lnTo>
                      <a:pt x="136169" y="412528"/>
                    </a:lnTo>
                    <a:lnTo>
                      <a:pt x="152067" y="407146"/>
                    </a:lnTo>
                    <a:lnTo>
                      <a:pt x="158039" y="403832"/>
                    </a:lnTo>
                    <a:lnTo>
                      <a:pt x="175936" y="388706"/>
                    </a:lnTo>
                    <a:lnTo>
                      <a:pt x="201054" y="377952"/>
                    </a:lnTo>
                    <a:lnTo>
                      <a:pt x="207854" y="376647"/>
                    </a:lnTo>
                    <a:lnTo>
                      <a:pt x="216979" y="376133"/>
                    </a:lnTo>
                    <a:lnTo>
                      <a:pt x="224228" y="377190"/>
                    </a:lnTo>
                    <a:lnTo>
                      <a:pt x="243259" y="382820"/>
                    </a:lnTo>
                    <a:lnTo>
                      <a:pt x="247917" y="385639"/>
                    </a:lnTo>
                    <a:lnTo>
                      <a:pt x="250850" y="385639"/>
                    </a:lnTo>
                    <a:lnTo>
                      <a:pt x="266795" y="353549"/>
                    </a:lnTo>
                    <a:lnTo>
                      <a:pt x="270043" y="335566"/>
                    </a:lnTo>
                    <a:lnTo>
                      <a:pt x="276130" y="323241"/>
                    </a:lnTo>
                    <a:lnTo>
                      <a:pt x="277501" y="317954"/>
                    </a:lnTo>
                    <a:lnTo>
                      <a:pt x="279816" y="311906"/>
                    </a:lnTo>
                    <a:lnTo>
                      <a:pt x="289874" y="301390"/>
                    </a:lnTo>
                    <a:lnTo>
                      <a:pt x="292170" y="297019"/>
                    </a:lnTo>
                    <a:lnTo>
                      <a:pt x="297323" y="289989"/>
                    </a:lnTo>
                    <a:lnTo>
                      <a:pt x="309581" y="285808"/>
                    </a:lnTo>
                    <a:lnTo>
                      <a:pt x="362674" y="275263"/>
                    </a:lnTo>
                    <a:lnTo>
                      <a:pt x="374152" y="278959"/>
                    </a:lnTo>
                    <a:lnTo>
                      <a:pt x="377742" y="292313"/>
                    </a:lnTo>
                    <a:lnTo>
                      <a:pt x="380467" y="292313"/>
                    </a:lnTo>
                    <a:lnTo>
                      <a:pt x="387077" y="278540"/>
                    </a:lnTo>
                    <a:lnTo>
                      <a:pt x="391268" y="275368"/>
                    </a:lnTo>
                    <a:lnTo>
                      <a:pt x="399755" y="274377"/>
                    </a:lnTo>
                    <a:lnTo>
                      <a:pt x="401860" y="269996"/>
                    </a:lnTo>
                    <a:lnTo>
                      <a:pt x="407413" y="249927"/>
                    </a:lnTo>
                    <a:lnTo>
                      <a:pt x="409994" y="244193"/>
                    </a:lnTo>
                    <a:lnTo>
                      <a:pt x="413233" y="242668"/>
                    </a:lnTo>
                    <a:lnTo>
                      <a:pt x="420433" y="242307"/>
                    </a:lnTo>
                    <a:lnTo>
                      <a:pt x="424939" y="241497"/>
                    </a:lnTo>
                    <a:lnTo>
                      <a:pt x="440217" y="233744"/>
                    </a:lnTo>
                    <a:lnTo>
                      <a:pt x="443598" y="232534"/>
                    </a:lnTo>
                    <a:lnTo>
                      <a:pt x="454476" y="230905"/>
                    </a:lnTo>
                    <a:lnTo>
                      <a:pt x="458600" y="226162"/>
                    </a:lnTo>
                    <a:lnTo>
                      <a:pt x="462791" y="208369"/>
                    </a:lnTo>
                    <a:lnTo>
                      <a:pt x="466496" y="201302"/>
                    </a:lnTo>
                    <a:lnTo>
                      <a:pt x="472364" y="193463"/>
                    </a:lnTo>
                    <a:lnTo>
                      <a:pt x="479774" y="187100"/>
                    </a:lnTo>
                    <a:lnTo>
                      <a:pt x="491880" y="183099"/>
                    </a:lnTo>
                    <a:lnTo>
                      <a:pt x="497119" y="177137"/>
                    </a:lnTo>
                    <a:lnTo>
                      <a:pt x="499596" y="175765"/>
                    </a:lnTo>
                    <a:lnTo>
                      <a:pt x="515855" y="175765"/>
                    </a:lnTo>
                    <a:lnTo>
                      <a:pt x="520475" y="174603"/>
                    </a:lnTo>
                    <a:lnTo>
                      <a:pt x="529171" y="170793"/>
                    </a:lnTo>
                    <a:lnTo>
                      <a:pt x="533457" y="169793"/>
                    </a:lnTo>
                    <a:lnTo>
                      <a:pt x="539029" y="170488"/>
                    </a:lnTo>
                    <a:lnTo>
                      <a:pt x="548154" y="174736"/>
                    </a:lnTo>
                    <a:lnTo>
                      <a:pt x="552488" y="175765"/>
                    </a:lnTo>
                    <a:lnTo>
                      <a:pt x="559765" y="175756"/>
                    </a:lnTo>
                    <a:lnTo>
                      <a:pt x="564852" y="174708"/>
                    </a:lnTo>
                    <a:lnTo>
                      <a:pt x="568595" y="171155"/>
                    </a:lnTo>
                    <a:lnTo>
                      <a:pt x="571852" y="163516"/>
                    </a:lnTo>
                    <a:lnTo>
                      <a:pt x="577110" y="141323"/>
                    </a:lnTo>
                    <a:lnTo>
                      <a:pt x="580682" y="133378"/>
                    </a:lnTo>
                    <a:lnTo>
                      <a:pt x="584549" y="127892"/>
                    </a:lnTo>
                    <a:lnTo>
                      <a:pt x="589997" y="122539"/>
                    </a:lnTo>
                    <a:lnTo>
                      <a:pt x="604380" y="112443"/>
                    </a:lnTo>
                    <a:lnTo>
                      <a:pt x="611562" y="109357"/>
                    </a:lnTo>
                    <a:lnTo>
                      <a:pt x="619315" y="107966"/>
                    </a:lnTo>
                    <a:lnTo>
                      <a:pt x="626945" y="107995"/>
                    </a:lnTo>
                    <a:lnTo>
                      <a:pt x="633736" y="109414"/>
                    </a:lnTo>
                    <a:lnTo>
                      <a:pt x="640728" y="112605"/>
                    </a:lnTo>
                    <a:lnTo>
                      <a:pt x="640718" y="112529"/>
                    </a:lnTo>
                    <a:lnTo>
                      <a:pt x="639728" y="106261"/>
                    </a:lnTo>
                    <a:close/>
                    <a:moveTo>
                      <a:pt x="663492" y="456400"/>
                    </a:moveTo>
                    <a:lnTo>
                      <a:pt x="656425" y="450114"/>
                    </a:lnTo>
                    <a:lnTo>
                      <a:pt x="650795" y="453219"/>
                    </a:lnTo>
                    <a:lnTo>
                      <a:pt x="649310" y="459610"/>
                    </a:lnTo>
                    <a:lnTo>
                      <a:pt x="651100" y="466449"/>
                    </a:lnTo>
                    <a:lnTo>
                      <a:pt x="655415" y="470964"/>
                    </a:lnTo>
                    <a:lnTo>
                      <a:pt x="664255" y="471554"/>
                    </a:lnTo>
                    <a:lnTo>
                      <a:pt x="666559" y="465106"/>
                    </a:lnTo>
                    <a:lnTo>
                      <a:pt x="663492" y="456400"/>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7" name="Freeform: Shape 56">
                <a:extLst>
                  <a:ext uri="{FF2B5EF4-FFF2-40B4-BE49-F238E27FC236}">
                    <a16:creationId xmlns="" xmlns:a16="http://schemas.microsoft.com/office/drawing/2014/main" id="{E01F1CE6-19F4-4727-A135-05D42EE0F12D}"/>
                  </a:ext>
                </a:extLst>
              </p:cNvPr>
              <p:cNvSpPr/>
              <p:nvPr/>
            </p:nvSpPr>
            <p:spPr>
              <a:xfrm>
                <a:off x="6494940" y="6958203"/>
                <a:ext cx="381000" cy="447675"/>
              </a:xfrm>
              <a:custGeom>
                <a:avLst/>
                <a:gdLst>
                  <a:gd name="connsiteX0" fmla="*/ 264595 w 381000"/>
                  <a:gd name="connsiteY0" fmla="*/ 9725 h 447675"/>
                  <a:gd name="connsiteX1" fmla="*/ 276606 w 381000"/>
                  <a:gd name="connsiteY1" fmla="*/ 9420 h 447675"/>
                  <a:gd name="connsiteX2" fmla="*/ 279949 w 381000"/>
                  <a:gd name="connsiteY2" fmla="*/ 10077 h 447675"/>
                  <a:gd name="connsiteX3" fmla="*/ 282130 w 381000"/>
                  <a:gd name="connsiteY3" fmla="*/ 11439 h 447675"/>
                  <a:gd name="connsiteX4" fmla="*/ 283130 w 381000"/>
                  <a:gd name="connsiteY4" fmla="*/ 13478 h 447675"/>
                  <a:gd name="connsiteX5" fmla="*/ 283664 w 381000"/>
                  <a:gd name="connsiteY5" fmla="*/ 15678 h 447675"/>
                  <a:gd name="connsiteX6" fmla="*/ 283807 w 381000"/>
                  <a:gd name="connsiteY6" fmla="*/ 18592 h 447675"/>
                  <a:gd name="connsiteX7" fmla="*/ 283407 w 381000"/>
                  <a:gd name="connsiteY7" fmla="*/ 26737 h 447675"/>
                  <a:gd name="connsiteX8" fmla="*/ 283845 w 381000"/>
                  <a:gd name="connsiteY8" fmla="*/ 30023 h 447675"/>
                  <a:gd name="connsiteX9" fmla="*/ 286588 w 381000"/>
                  <a:gd name="connsiteY9" fmla="*/ 33557 h 447675"/>
                  <a:gd name="connsiteX10" fmla="*/ 291389 w 381000"/>
                  <a:gd name="connsiteY10" fmla="*/ 35252 h 447675"/>
                  <a:gd name="connsiteX11" fmla="*/ 299466 w 381000"/>
                  <a:gd name="connsiteY11" fmla="*/ 37147 h 447675"/>
                  <a:gd name="connsiteX12" fmla="*/ 308400 w 381000"/>
                  <a:gd name="connsiteY12" fmla="*/ 40300 h 447675"/>
                  <a:gd name="connsiteX13" fmla="*/ 312706 w 381000"/>
                  <a:gd name="connsiteY13" fmla="*/ 43834 h 447675"/>
                  <a:gd name="connsiteX14" fmla="*/ 314449 w 381000"/>
                  <a:gd name="connsiteY14" fmla="*/ 47730 h 447675"/>
                  <a:gd name="connsiteX15" fmla="*/ 314049 w 381000"/>
                  <a:gd name="connsiteY15" fmla="*/ 50102 h 447675"/>
                  <a:gd name="connsiteX16" fmla="*/ 312782 w 381000"/>
                  <a:gd name="connsiteY16" fmla="*/ 52035 h 447675"/>
                  <a:gd name="connsiteX17" fmla="*/ 308791 w 381000"/>
                  <a:gd name="connsiteY17" fmla="*/ 55807 h 447675"/>
                  <a:gd name="connsiteX18" fmla="*/ 306972 w 381000"/>
                  <a:gd name="connsiteY18" fmla="*/ 58274 h 447675"/>
                  <a:gd name="connsiteX19" fmla="*/ 306000 w 381000"/>
                  <a:gd name="connsiteY19" fmla="*/ 61922 h 447675"/>
                  <a:gd name="connsiteX20" fmla="*/ 306171 w 381000"/>
                  <a:gd name="connsiteY20" fmla="*/ 66408 h 447675"/>
                  <a:gd name="connsiteX21" fmla="*/ 308457 w 381000"/>
                  <a:gd name="connsiteY21" fmla="*/ 72447 h 447675"/>
                  <a:gd name="connsiteX22" fmla="*/ 311782 w 381000"/>
                  <a:gd name="connsiteY22" fmla="*/ 75429 h 447675"/>
                  <a:gd name="connsiteX23" fmla="*/ 316735 w 381000"/>
                  <a:gd name="connsiteY23" fmla="*/ 76895 h 447675"/>
                  <a:gd name="connsiteX24" fmla="*/ 323307 w 381000"/>
                  <a:gd name="connsiteY24" fmla="*/ 76590 h 447675"/>
                  <a:gd name="connsiteX25" fmla="*/ 341909 w 381000"/>
                  <a:gd name="connsiteY25" fmla="*/ 78886 h 447675"/>
                  <a:gd name="connsiteX26" fmla="*/ 377457 w 381000"/>
                  <a:gd name="connsiteY26" fmla="*/ 96784 h 447675"/>
                  <a:gd name="connsiteX27" fmla="*/ 374180 w 381000"/>
                  <a:gd name="connsiteY27" fmla="*/ 97460 h 447675"/>
                  <a:gd name="connsiteX28" fmla="*/ 372189 w 381000"/>
                  <a:gd name="connsiteY28" fmla="*/ 98574 h 447675"/>
                  <a:gd name="connsiteX29" fmla="*/ 369037 w 381000"/>
                  <a:gd name="connsiteY29" fmla="*/ 100889 h 447675"/>
                  <a:gd name="connsiteX30" fmla="*/ 364855 w 381000"/>
                  <a:gd name="connsiteY30" fmla="*/ 105527 h 447675"/>
                  <a:gd name="connsiteX31" fmla="*/ 360378 w 381000"/>
                  <a:gd name="connsiteY31" fmla="*/ 111909 h 447675"/>
                  <a:gd name="connsiteX32" fmla="*/ 351120 w 381000"/>
                  <a:gd name="connsiteY32" fmla="*/ 128549 h 447675"/>
                  <a:gd name="connsiteX33" fmla="*/ 345062 w 381000"/>
                  <a:gd name="connsiteY33" fmla="*/ 142608 h 447675"/>
                  <a:gd name="connsiteX34" fmla="*/ 335328 w 381000"/>
                  <a:gd name="connsiteY34" fmla="*/ 158467 h 447675"/>
                  <a:gd name="connsiteX35" fmla="*/ 333156 w 381000"/>
                  <a:gd name="connsiteY35" fmla="*/ 163039 h 447675"/>
                  <a:gd name="connsiteX36" fmla="*/ 328860 w 381000"/>
                  <a:gd name="connsiteY36" fmla="*/ 175270 h 447675"/>
                  <a:gd name="connsiteX37" fmla="*/ 320516 w 381000"/>
                  <a:gd name="connsiteY37" fmla="*/ 189871 h 447675"/>
                  <a:gd name="connsiteX38" fmla="*/ 315716 w 381000"/>
                  <a:gd name="connsiteY38" fmla="*/ 201901 h 447675"/>
                  <a:gd name="connsiteX39" fmla="*/ 313982 w 381000"/>
                  <a:gd name="connsiteY39" fmla="*/ 213588 h 447675"/>
                  <a:gd name="connsiteX40" fmla="*/ 310401 w 381000"/>
                  <a:gd name="connsiteY40" fmla="*/ 220961 h 447675"/>
                  <a:gd name="connsiteX41" fmla="*/ 303333 w 381000"/>
                  <a:gd name="connsiteY41" fmla="*/ 232257 h 447675"/>
                  <a:gd name="connsiteX42" fmla="*/ 300733 w 381000"/>
                  <a:gd name="connsiteY42" fmla="*/ 238468 h 447675"/>
                  <a:gd name="connsiteX43" fmla="*/ 305276 w 381000"/>
                  <a:gd name="connsiteY43" fmla="*/ 245164 h 447675"/>
                  <a:gd name="connsiteX44" fmla="*/ 313125 w 381000"/>
                  <a:gd name="connsiteY44" fmla="*/ 251260 h 447675"/>
                  <a:gd name="connsiteX45" fmla="*/ 320516 w 381000"/>
                  <a:gd name="connsiteY45" fmla="*/ 254508 h 447675"/>
                  <a:gd name="connsiteX46" fmla="*/ 329412 w 381000"/>
                  <a:gd name="connsiteY46" fmla="*/ 255384 h 447675"/>
                  <a:gd name="connsiteX47" fmla="*/ 336852 w 381000"/>
                  <a:gd name="connsiteY47" fmla="*/ 254470 h 447675"/>
                  <a:gd name="connsiteX48" fmla="*/ 343862 w 381000"/>
                  <a:gd name="connsiteY48" fmla="*/ 255070 h 447675"/>
                  <a:gd name="connsiteX49" fmla="*/ 349710 w 381000"/>
                  <a:gd name="connsiteY49" fmla="*/ 258575 h 447675"/>
                  <a:gd name="connsiteX50" fmla="*/ 355063 w 381000"/>
                  <a:gd name="connsiteY50" fmla="*/ 264023 h 447675"/>
                  <a:gd name="connsiteX51" fmla="*/ 360111 w 381000"/>
                  <a:gd name="connsiteY51" fmla="*/ 272529 h 447675"/>
                  <a:gd name="connsiteX52" fmla="*/ 364169 w 381000"/>
                  <a:gd name="connsiteY52" fmla="*/ 281292 h 447675"/>
                  <a:gd name="connsiteX53" fmla="*/ 368379 w 381000"/>
                  <a:gd name="connsiteY53" fmla="*/ 293732 h 447675"/>
                  <a:gd name="connsiteX54" fmla="*/ 370065 w 381000"/>
                  <a:gd name="connsiteY54" fmla="*/ 307153 h 447675"/>
                  <a:gd name="connsiteX55" fmla="*/ 369389 w 381000"/>
                  <a:gd name="connsiteY55" fmla="*/ 320383 h 447675"/>
                  <a:gd name="connsiteX56" fmla="*/ 363703 w 381000"/>
                  <a:gd name="connsiteY56" fmla="*/ 332698 h 447675"/>
                  <a:gd name="connsiteX57" fmla="*/ 357444 w 381000"/>
                  <a:gd name="connsiteY57" fmla="*/ 341823 h 447675"/>
                  <a:gd name="connsiteX58" fmla="*/ 337509 w 381000"/>
                  <a:gd name="connsiteY58" fmla="*/ 361835 h 447675"/>
                  <a:gd name="connsiteX59" fmla="*/ 322954 w 381000"/>
                  <a:gd name="connsiteY59" fmla="*/ 343319 h 447675"/>
                  <a:gd name="connsiteX60" fmla="*/ 318611 w 381000"/>
                  <a:gd name="connsiteY60" fmla="*/ 342090 h 447675"/>
                  <a:gd name="connsiteX61" fmla="*/ 312306 w 381000"/>
                  <a:gd name="connsiteY61" fmla="*/ 341957 h 447675"/>
                  <a:gd name="connsiteX62" fmla="*/ 307200 w 381000"/>
                  <a:gd name="connsiteY62" fmla="*/ 345691 h 447675"/>
                  <a:gd name="connsiteX63" fmla="*/ 297504 w 381000"/>
                  <a:gd name="connsiteY63" fmla="*/ 355539 h 447675"/>
                  <a:gd name="connsiteX64" fmla="*/ 269538 w 381000"/>
                  <a:gd name="connsiteY64" fmla="*/ 390125 h 447675"/>
                  <a:gd name="connsiteX65" fmla="*/ 262747 w 381000"/>
                  <a:gd name="connsiteY65" fmla="*/ 393439 h 447675"/>
                  <a:gd name="connsiteX66" fmla="*/ 255956 w 381000"/>
                  <a:gd name="connsiteY66" fmla="*/ 393887 h 447675"/>
                  <a:gd name="connsiteX67" fmla="*/ 249955 w 381000"/>
                  <a:gd name="connsiteY67" fmla="*/ 391849 h 447675"/>
                  <a:gd name="connsiteX68" fmla="*/ 244554 w 381000"/>
                  <a:gd name="connsiteY68" fmla="*/ 387905 h 447675"/>
                  <a:gd name="connsiteX69" fmla="*/ 240935 w 381000"/>
                  <a:gd name="connsiteY69" fmla="*/ 382971 h 447675"/>
                  <a:gd name="connsiteX70" fmla="*/ 239944 w 381000"/>
                  <a:gd name="connsiteY70" fmla="*/ 377514 h 447675"/>
                  <a:gd name="connsiteX71" fmla="*/ 240020 w 381000"/>
                  <a:gd name="connsiteY71" fmla="*/ 371475 h 447675"/>
                  <a:gd name="connsiteX72" fmla="*/ 241211 w 381000"/>
                  <a:gd name="connsiteY72" fmla="*/ 365770 h 447675"/>
                  <a:gd name="connsiteX73" fmla="*/ 239668 w 381000"/>
                  <a:gd name="connsiteY73" fmla="*/ 360540 h 447675"/>
                  <a:gd name="connsiteX74" fmla="*/ 236344 w 381000"/>
                  <a:gd name="connsiteY74" fmla="*/ 356245 h 447675"/>
                  <a:gd name="connsiteX75" fmla="*/ 230133 w 381000"/>
                  <a:gd name="connsiteY75" fmla="*/ 353806 h 447675"/>
                  <a:gd name="connsiteX76" fmla="*/ 224923 w 381000"/>
                  <a:gd name="connsiteY76" fmla="*/ 354073 h 447675"/>
                  <a:gd name="connsiteX77" fmla="*/ 219132 w 381000"/>
                  <a:gd name="connsiteY77" fmla="*/ 355997 h 447675"/>
                  <a:gd name="connsiteX78" fmla="*/ 180499 w 381000"/>
                  <a:gd name="connsiteY78" fmla="*/ 374246 h 447675"/>
                  <a:gd name="connsiteX79" fmla="*/ 178432 w 381000"/>
                  <a:gd name="connsiteY79" fmla="*/ 376837 h 447675"/>
                  <a:gd name="connsiteX80" fmla="*/ 178241 w 381000"/>
                  <a:gd name="connsiteY80" fmla="*/ 379723 h 447675"/>
                  <a:gd name="connsiteX81" fmla="*/ 178508 w 381000"/>
                  <a:gd name="connsiteY81" fmla="*/ 383943 h 447675"/>
                  <a:gd name="connsiteX82" fmla="*/ 178146 w 381000"/>
                  <a:gd name="connsiteY82" fmla="*/ 388115 h 447675"/>
                  <a:gd name="connsiteX83" fmla="*/ 177308 w 381000"/>
                  <a:gd name="connsiteY83" fmla="*/ 392363 h 447675"/>
                  <a:gd name="connsiteX84" fmla="*/ 172964 w 381000"/>
                  <a:gd name="connsiteY84" fmla="*/ 397173 h 447675"/>
                  <a:gd name="connsiteX85" fmla="*/ 165773 w 381000"/>
                  <a:gd name="connsiteY85" fmla="*/ 401593 h 447675"/>
                  <a:gd name="connsiteX86" fmla="*/ 133045 w 381000"/>
                  <a:gd name="connsiteY86" fmla="*/ 413956 h 447675"/>
                  <a:gd name="connsiteX87" fmla="*/ 129435 w 381000"/>
                  <a:gd name="connsiteY87" fmla="*/ 414175 h 447675"/>
                  <a:gd name="connsiteX88" fmla="*/ 126644 w 381000"/>
                  <a:gd name="connsiteY88" fmla="*/ 414604 h 447675"/>
                  <a:gd name="connsiteX89" fmla="*/ 126520 w 381000"/>
                  <a:gd name="connsiteY89" fmla="*/ 414642 h 447675"/>
                  <a:gd name="connsiteX90" fmla="*/ 126520 w 381000"/>
                  <a:gd name="connsiteY90" fmla="*/ 414642 h 447675"/>
                  <a:gd name="connsiteX91" fmla="*/ 125806 w 381000"/>
                  <a:gd name="connsiteY91" fmla="*/ 405441 h 447675"/>
                  <a:gd name="connsiteX92" fmla="*/ 121310 w 381000"/>
                  <a:gd name="connsiteY92" fmla="*/ 398278 h 447675"/>
                  <a:gd name="connsiteX93" fmla="*/ 108823 w 381000"/>
                  <a:gd name="connsiteY93" fmla="*/ 386610 h 447675"/>
                  <a:gd name="connsiteX94" fmla="*/ 106937 w 381000"/>
                  <a:gd name="connsiteY94" fmla="*/ 393002 h 447675"/>
                  <a:gd name="connsiteX95" fmla="*/ 111376 w 381000"/>
                  <a:gd name="connsiteY95" fmla="*/ 397888 h 447675"/>
                  <a:gd name="connsiteX96" fmla="*/ 117462 w 381000"/>
                  <a:gd name="connsiteY96" fmla="*/ 401974 h 447675"/>
                  <a:gd name="connsiteX97" fmla="*/ 120539 w 381000"/>
                  <a:gd name="connsiteY97" fmla="*/ 405898 h 447675"/>
                  <a:gd name="connsiteX98" fmla="*/ 116767 w 381000"/>
                  <a:gd name="connsiteY98" fmla="*/ 416747 h 447675"/>
                  <a:gd name="connsiteX99" fmla="*/ 116729 w 381000"/>
                  <a:gd name="connsiteY99" fmla="*/ 419176 h 447675"/>
                  <a:gd name="connsiteX100" fmla="*/ 114700 w 381000"/>
                  <a:gd name="connsiteY100" fmla="*/ 419157 h 447675"/>
                  <a:gd name="connsiteX101" fmla="*/ 111966 w 381000"/>
                  <a:gd name="connsiteY101" fmla="*/ 419157 h 447675"/>
                  <a:gd name="connsiteX102" fmla="*/ 109147 w 381000"/>
                  <a:gd name="connsiteY102" fmla="*/ 431444 h 447675"/>
                  <a:gd name="connsiteX103" fmla="*/ 108823 w 381000"/>
                  <a:gd name="connsiteY103" fmla="*/ 444512 h 447675"/>
                  <a:gd name="connsiteX104" fmla="*/ 103394 w 381000"/>
                  <a:gd name="connsiteY104" fmla="*/ 436950 h 447675"/>
                  <a:gd name="connsiteX105" fmla="*/ 100241 w 381000"/>
                  <a:gd name="connsiteY105" fmla="*/ 427701 h 447675"/>
                  <a:gd name="connsiteX106" fmla="*/ 92040 w 381000"/>
                  <a:gd name="connsiteY106" fmla="*/ 418862 h 447675"/>
                  <a:gd name="connsiteX107" fmla="*/ 84353 w 381000"/>
                  <a:gd name="connsiteY107" fmla="*/ 412299 h 447675"/>
                  <a:gd name="connsiteX108" fmla="*/ 78638 w 381000"/>
                  <a:gd name="connsiteY108" fmla="*/ 406746 h 447675"/>
                  <a:gd name="connsiteX109" fmla="*/ 73685 w 381000"/>
                  <a:gd name="connsiteY109" fmla="*/ 402955 h 447675"/>
                  <a:gd name="connsiteX110" fmla="*/ 69475 w 381000"/>
                  <a:gd name="connsiteY110" fmla="*/ 399431 h 447675"/>
                  <a:gd name="connsiteX111" fmla="*/ 63751 w 381000"/>
                  <a:gd name="connsiteY111" fmla="*/ 399431 h 447675"/>
                  <a:gd name="connsiteX112" fmla="*/ 58055 w 381000"/>
                  <a:gd name="connsiteY112" fmla="*/ 402202 h 447675"/>
                  <a:gd name="connsiteX113" fmla="*/ 53092 w 381000"/>
                  <a:gd name="connsiteY113" fmla="*/ 404736 h 447675"/>
                  <a:gd name="connsiteX114" fmla="*/ 45396 w 381000"/>
                  <a:gd name="connsiteY114" fmla="*/ 403470 h 447675"/>
                  <a:gd name="connsiteX115" fmla="*/ 37709 w 381000"/>
                  <a:gd name="connsiteY115" fmla="*/ 397907 h 447675"/>
                  <a:gd name="connsiteX116" fmla="*/ 32756 w 381000"/>
                  <a:gd name="connsiteY116" fmla="*/ 393106 h 447675"/>
                  <a:gd name="connsiteX117" fmla="*/ 27537 w 381000"/>
                  <a:gd name="connsiteY117" fmla="*/ 390334 h 447675"/>
                  <a:gd name="connsiteX118" fmla="*/ 23565 w 381000"/>
                  <a:gd name="connsiteY118" fmla="*/ 388563 h 447675"/>
                  <a:gd name="connsiteX119" fmla="*/ 19602 w 381000"/>
                  <a:gd name="connsiteY119" fmla="*/ 387039 h 447675"/>
                  <a:gd name="connsiteX120" fmla="*/ 14868 w 381000"/>
                  <a:gd name="connsiteY120" fmla="*/ 385791 h 447675"/>
                  <a:gd name="connsiteX121" fmla="*/ 11287 w 381000"/>
                  <a:gd name="connsiteY121" fmla="*/ 383981 h 447675"/>
                  <a:gd name="connsiteX122" fmla="*/ 10868 w 381000"/>
                  <a:gd name="connsiteY122" fmla="*/ 378723 h 447675"/>
                  <a:gd name="connsiteX123" fmla="*/ 11011 w 381000"/>
                  <a:gd name="connsiteY123" fmla="*/ 376694 h 447675"/>
                  <a:gd name="connsiteX124" fmla="*/ 9553 w 381000"/>
                  <a:gd name="connsiteY124" fmla="*/ 371056 h 447675"/>
                  <a:gd name="connsiteX125" fmla="*/ 8868 w 381000"/>
                  <a:gd name="connsiteY125" fmla="*/ 361055 h 447675"/>
                  <a:gd name="connsiteX126" fmla="*/ 7144 w 381000"/>
                  <a:gd name="connsiteY126" fmla="*/ 355863 h 447675"/>
                  <a:gd name="connsiteX127" fmla="*/ 8744 w 381000"/>
                  <a:gd name="connsiteY127" fmla="*/ 354654 h 447675"/>
                  <a:gd name="connsiteX128" fmla="*/ 9973 w 381000"/>
                  <a:gd name="connsiteY128" fmla="*/ 354549 h 447675"/>
                  <a:gd name="connsiteX129" fmla="*/ 25336 w 381000"/>
                  <a:gd name="connsiteY129" fmla="*/ 362864 h 447675"/>
                  <a:gd name="connsiteX130" fmla="*/ 27079 w 381000"/>
                  <a:gd name="connsiteY130" fmla="*/ 363331 h 447675"/>
                  <a:gd name="connsiteX131" fmla="*/ 28146 w 381000"/>
                  <a:gd name="connsiteY131" fmla="*/ 363141 h 447675"/>
                  <a:gd name="connsiteX132" fmla="*/ 29470 w 381000"/>
                  <a:gd name="connsiteY132" fmla="*/ 362407 h 447675"/>
                  <a:gd name="connsiteX133" fmla="*/ 33347 w 381000"/>
                  <a:gd name="connsiteY133" fmla="*/ 359121 h 447675"/>
                  <a:gd name="connsiteX134" fmla="*/ 35462 w 381000"/>
                  <a:gd name="connsiteY134" fmla="*/ 357731 h 447675"/>
                  <a:gd name="connsiteX135" fmla="*/ 38538 w 381000"/>
                  <a:gd name="connsiteY135" fmla="*/ 356387 h 447675"/>
                  <a:gd name="connsiteX136" fmla="*/ 42167 w 381000"/>
                  <a:gd name="connsiteY136" fmla="*/ 355359 h 447675"/>
                  <a:gd name="connsiteX137" fmla="*/ 46463 w 381000"/>
                  <a:gd name="connsiteY137" fmla="*/ 354959 h 447675"/>
                  <a:gd name="connsiteX138" fmla="*/ 50520 w 381000"/>
                  <a:gd name="connsiteY138" fmla="*/ 355187 h 447675"/>
                  <a:gd name="connsiteX139" fmla="*/ 53711 w 381000"/>
                  <a:gd name="connsiteY139" fmla="*/ 356073 h 447675"/>
                  <a:gd name="connsiteX140" fmla="*/ 56997 w 381000"/>
                  <a:gd name="connsiteY140" fmla="*/ 357492 h 447675"/>
                  <a:gd name="connsiteX141" fmla="*/ 59979 w 381000"/>
                  <a:gd name="connsiteY141" fmla="*/ 359150 h 447675"/>
                  <a:gd name="connsiteX142" fmla="*/ 61865 w 381000"/>
                  <a:gd name="connsiteY142" fmla="*/ 359721 h 447675"/>
                  <a:gd name="connsiteX143" fmla="*/ 63132 w 381000"/>
                  <a:gd name="connsiteY143" fmla="*/ 359759 h 447675"/>
                  <a:gd name="connsiteX144" fmla="*/ 63998 w 381000"/>
                  <a:gd name="connsiteY144" fmla="*/ 359464 h 447675"/>
                  <a:gd name="connsiteX145" fmla="*/ 64589 w 381000"/>
                  <a:gd name="connsiteY145" fmla="*/ 359016 h 447675"/>
                  <a:gd name="connsiteX146" fmla="*/ 64789 w 381000"/>
                  <a:gd name="connsiteY146" fmla="*/ 358444 h 447675"/>
                  <a:gd name="connsiteX147" fmla="*/ 64732 w 381000"/>
                  <a:gd name="connsiteY147" fmla="*/ 357559 h 447675"/>
                  <a:gd name="connsiteX148" fmla="*/ 64189 w 381000"/>
                  <a:gd name="connsiteY148" fmla="*/ 354406 h 447675"/>
                  <a:gd name="connsiteX149" fmla="*/ 64189 w 381000"/>
                  <a:gd name="connsiteY149" fmla="*/ 353292 h 447675"/>
                  <a:gd name="connsiteX150" fmla="*/ 64589 w 381000"/>
                  <a:gd name="connsiteY150" fmla="*/ 352482 h 447675"/>
                  <a:gd name="connsiteX151" fmla="*/ 65332 w 381000"/>
                  <a:gd name="connsiteY151" fmla="*/ 351539 h 447675"/>
                  <a:gd name="connsiteX152" fmla="*/ 65922 w 381000"/>
                  <a:gd name="connsiteY152" fmla="*/ 350444 h 447675"/>
                  <a:gd name="connsiteX153" fmla="*/ 66380 w 381000"/>
                  <a:gd name="connsiteY153" fmla="*/ 347796 h 447675"/>
                  <a:gd name="connsiteX154" fmla="*/ 66256 w 381000"/>
                  <a:gd name="connsiteY154" fmla="*/ 343919 h 447675"/>
                  <a:gd name="connsiteX155" fmla="*/ 64389 w 381000"/>
                  <a:gd name="connsiteY155" fmla="*/ 336632 h 447675"/>
                  <a:gd name="connsiteX156" fmla="*/ 52473 w 381000"/>
                  <a:gd name="connsiteY156" fmla="*/ 314220 h 447675"/>
                  <a:gd name="connsiteX157" fmla="*/ 45196 w 381000"/>
                  <a:gd name="connsiteY157" fmla="*/ 304219 h 447675"/>
                  <a:gd name="connsiteX158" fmla="*/ 43586 w 381000"/>
                  <a:gd name="connsiteY158" fmla="*/ 291303 h 447675"/>
                  <a:gd name="connsiteX159" fmla="*/ 40986 w 381000"/>
                  <a:gd name="connsiteY159" fmla="*/ 287121 h 447675"/>
                  <a:gd name="connsiteX160" fmla="*/ 36986 w 381000"/>
                  <a:gd name="connsiteY160" fmla="*/ 281968 h 447675"/>
                  <a:gd name="connsiteX161" fmla="*/ 32309 w 381000"/>
                  <a:gd name="connsiteY161" fmla="*/ 277073 h 447675"/>
                  <a:gd name="connsiteX162" fmla="*/ 28603 w 381000"/>
                  <a:gd name="connsiteY162" fmla="*/ 272015 h 447675"/>
                  <a:gd name="connsiteX163" fmla="*/ 25984 w 381000"/>
                  <a:gd name="connsiteY163" fmla="*/ 267376 h 447675"/>
                  <a:gd name="connsiteX164" fmla="*/ 24355 w 381000"/>
                  <a:gd name="connsiteY164" fmla="*/ 263594 h 447675"/>
                  <a:gd name="connsiteX165" fmla="*/ 23965 w 381000"/>
                  <a:gd name="connsiteY165" fmla="*/ 260061 h 447675"/>
                  <a:gd name="connsiteX166" fmla="*/ 24355 w 381000"/>
                  <a:gd name="connsiteY166" fmla="*/ 251831 h 447675"/>
                  <a:gd name="connsiteX167" fmla="*/ 23393 w 381000"/>
                  <a:gd name="connsiteY167" fmla="*/ 247745 h 447675"/>
                  <a:gd name="connsiteX168" fmla="*/ 22860 w 381000"/>
                  <a:gd name="connsiteY168" fmla="*/ 243821 h 447675"/>
                  <a:gd name="connsiteX169" fmla="*/ 24355 w 381000"/>
                  <a:gd name="connsiteY169" fmla="*/ 239982 h 447675"/>
                  <a:gd name="connsiteX170" fmla="*/ 30070 w 381000"/>
                  <a:gd name="connsiteY170" fmla="*/ 235115 h 447675"/>
                  <a:gd name="connsiteX171" fmla="*/ 35871 w 381000"/>
                  <a:gd name="connsiteY171" fmla="*/ 232257 h 447675"/>
                  <a:gd name="connsiteX172" fmla="*/ 41462 w 381000"/>
                  <a:gd name="connsiteY172" fmla="*/ 230838 h 447675"/>
                  <a:gd name="connsiteX173" fmla="*/ 45786 w 381000"/>
                  <a:gd name="connsiteY173" fmla="*/ 231477 h 447675"/>
                  <a:gd name="connsiteX174" fmla="*/ 49454 w 381000"/>
                  <a:gd name="connsiteY174" fmla="*/ 233419 h 447675"/>
                  <a:gd name="connsiteX175" fmla="*/ 53311 w 381000"/>
                  <a:gd name="connsiteY175" fmla="*/ 237077 h 447675"/>
                  <a:gd name="connsiteX176" fmla="*/ 57864 w 381000"/>
                  <a:gd name="connsiteY176" fmla="*/ 240516 h 447675"/>
                  <a:gd name="connsiteX177" fmla="*/ 63322 w 381000"/>
                  <a:gd name="connsiteY177" fmla="*/ 243201 h 447675"/>
                  <a:gd name="connsiteX178" fmla="*/ 68589 w 381000"/>
                  <a:gd name="connsiteY178" fmla="*/ 244087 h 447675"/>
                  <a:gd name="connsiteX179" fmla="*/ 73580 w 381000"/>
                  <a:gd name="connsiteY179" fmla="*/ 243783 h 447675"/>
                  <a:gd name="connsiteX180" fmla="*/ 78000 w 381000"/>
                  <a:gd name="connsiteY180" fmla="*/ 242240 h 447675"/>
                  <a:gd name="connsiteX181" fmla="*/ 96183 w 381000"/>
                  <a:gd name="connsiteY181" fmla="*/ 227133 h 447675"/>
                  <a:gd name="connsiteX182" fmla="*/ 103841 w 381000"/>
                  <a:gd name="connsiteY182" fmla="*/ 213522 h 447675"/>
                  <a:gd name="connsiteX183" fmla="*/ 105251 w 381000"/>
                  <a:gd name="connsiteY183" fmla="*/ 208226 h 447675"/>
                  <a:gd name="connsiteX184" fmla="*/ 104727 w 381000"/>
                  <a:gd name="connsiteY184" fmla="*/ 201568 h 447675"/>
                  <a:gd name="connsiteX185" fmla="*/ 100184 w 381000"/>
                  <a:gd name="connsiteY185" fmla="*/ 188147 h 447675"/>
                  <a:gd name="connsiteX186" fmla="*/ 95831 w 381000"/>
                  <a:gd name="connsiteY186" fmla="*/ 180432 h 447675"/>
                  <a:gd name="connsiteX187" fmla="*/ 91649 w 381000"/>
                  <a:gd name="connsiteY187" fmla="*/ 175431 h 447675"/>
                  <a:gd name="connsiteX188" fmla="*/ 87849 w 381000"/>
                  <a:gd name="connsiteY188" fmla="*/ 172745 h 447675"/>
                  <a:gd name="connsiteX189" fmla="*/ 86049 w 381000"/>
                  <a:gd name="connsiteY189" fmla="*/ 168268 h 447675"/>
                  <a:gd name="connsiteX190" fmla="*/ 87230 w 381000"/>
                  <a:gd name="connsiteY190" fmla="*/ 161144 h 447675"/>
                  <a:gd name="connsiteX191" fmla="*/ 100498 w 381000"/>
                  <a:gd name="connsiteY191" fmla="*/ 130978 h 447675"/>
                  <a:gd name="connsiteX192" fmla="*/ 110185 w 381000"/>
                  <a:gd name="connsiteY192" fmla="*/ 126216 h 447675"/>
                  <a:gd name="connsiteX193" fmla="*/ 112776 w 381000"/>
                  <a:gd name="connsiteY193" fmla="*/ 123863 h 447675"/>
                  <a:gd name="connsiteX194" fmla="*/ 114643 w 381000"/>
                  <a:gd name="connsiteY194" fmla="*/ 120062 h 447675"/>
                  <a:gd name="connsiteX195" fmla="*/ 116167 w 381000"/>
                  <a:gd name="connsiteY195" fmla="*/ 117653 h 447675"/>
                  <a:gd name="connsiteX196" fmla="*/ 119720 w 381000"/>
                  <a:gd name="connsiteY196" fmla="*/ 114252 h 447675"/>
                  <a:gd name="connsiteX197" fmla="*/ 126682 w 381000"/>
                  <a:gd name="connsiteY197" fmla="*/ 109251 h 447675"/>
                  <a:gd name="connsiteX198" fmla="*/ 135646 w 381000"/>
                  <a:gd name="connsiteY198" fmla="*/ 100031 h 447675"/>
                  <a:gd name="connsiteX199" fmla="*/ 140160 w 381000"/>
                  <a:gd name="connsiteY199" fmla="*/ 94031 h 447675"/>
                  <a:gd name="connsiteX200" fmla="*/ 144561 w 381000"/>
                  <a:gd name="connsiteY200" fmla="*/ 85630 h 447675"/>
                  <a:gd name="connsiteX201" fmla="*/ 150085 w 381000"/>
                  <a:gd name="connsiteY201" fmla="*/ 78810 h 447675"/>
                  <a:gd name="connsiteX202" fmla="*/ 151647 w 381000"/>
                  <a:gd name="connsiteY202" fmla="*/ 76038 h 447675"/>
                  <a:gd name="connsiteX203" fmla="*/ 152229 w 381000"/>
                  <a:gd name="connsiteY203" fmla="*/ 72847 h 447675"/>
                  <a:gd name="connsiteX204" fmla="*/ 152848 w 381000"/>
                  <a:gd name="connsiteY204" fmla="*/ 65170 h 447675"/>
                  <a:gd name="connsiteX205" fmla="*/ 154305 w 381000"/>
                  <a:gd name="connsiteY205" fmla="*/ 59627 h 447675"/>
                  <a:gd name="connsiteX206" fmla="*/ 156715 w 381000"/>
                  <a:gd name="connsiteY206" fmla="*/ 53950 h 447675"/>
                  <a:gd name="connsiteX207" fmla="*/ 160439 w 381000"/>
                  <a:gd name="connsiteY207" fmla="*/ 46948 h 447675"/>
                  <a:gd name="connsiteX208" fmla="*/ 166821 w 381000"/>
                  <a:gd name="connsiteY208" fmla="*/ 41462 h 447675"/>
                  <a:gd name="connsiteX209" fmla="*/ 175879 w 381000"/>
                  <a:gd name="connsiteY209" fmla="*/ 36433 h 447675"/>
                  <a:gd name="connsiteX210" fmla="*/ 216141 w 381000"/>
                  <a:gd name="connsiteY210" fmla="*/ 23784 h 447675"/>
                  <a:gd name="connsiteX211" fmla="*/ 248155 w 381000"/>
                  <a:gd name="connsiteY211" fmla="*/ 714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381000" h="447675">
                    <a:moveTo>
                      <a:pt x="264595" y="9725"/>
                    </a:moveTo>
                    <a:lnTo>
                      <a:pt x="276606" y="9420"/>
                    </a:lnTo>
                    <a:lnTo>
                      <a:pt x="279949" y="10077"/>
                    </a:lnTo>
                    <a:lnTo>
                      <a:pt x="282130" y="11439"/>
                    </a:lnTo>
                    <a:lnTo>
                      <a:pt x="283130" y="13478"/>
                    </a:lnTo>
                    <a:lnTo>
                      <a:pt x="283664" y="15678"/>
                    </a:lnTo>
                    <a:lnTo>
                      <a:pt x="283807" y="18592"/>
                    </a:lnTo>
                    <a:lnTo>
                      <a:pt x="283407" y="26737"/>
                    </a:lnTo>
                    <a:lnTo>
                      <a:pt x="283845" y="30023"/>
                    </a:lnTo>
                    <a:lnTo>
                      <a:pt x="286588" y="33557"/>
                    </a:lnTo>
                    <a:lnTo>
                      <a:pt x="291389" y="35252"/>
                    </a:lnTo>
                    <a:lnTo>
                      <a:pt x="299466" y="37147"/>
                    </a:lnTo>
                    <a:lnTo>
                      <a:pt x="308400" y="40300"/>
                    </a:lnTo>
                    <a:lnTo>
                      <a:pt x="312706" y="43834"/>
                    </a:lnTo>
                    <a:lnTo>
                      <a:pt x="314449" y="47730"/>
                    </a:lnTo>
                    <a:lnTo>
                      <a:pt x="314049" y="50102"/>
                    </a:lnTo>
                    <a:lnTo>
                      <a:pt x="312782" y="52035"/>
                    </a:lnTo>
                    <a:lnTo>
                      <a:pt x="308791" y="55807"/>
                    </a:lnTo>
                    <a:lnTo>
                      <a:pt x="306972" y="58274"/>
                    </a:lnTo>
                    <a:lnTo>
                      <a:pt x="306000" y="61922"/>
                    </a:lnTo>
                    <a:lnTo>
                      <a:pt x="306171" y="66408"/>
                    </a:lnTo>
                    <a:lnTo>
                      <a:pt x="308457" y="72447"/>
                    </a:lnTo>
                    <a:lnTo>
                      <a:pt x="311782" y="75429"/>
                    </a:lnTo>
                    <a:lnTo>
                      <a:pt x="316735" y="76895"/>
                    </a:lnTo>
                    <a:lnTo>
                      <a:pt x="323307" y="76590"/>
                    </a:lnTo>
                    <a:lnTo>
                      <a:pt x="341909" y="78886"/>
                    </a:lnTo>
                    <a:lnTo>
                      <a:pt x="377457" y="96784"/>
                    </a:lnTo>
                    <a:lnTo>
                      <a:pt x="374180" y="97460"/>
                    </a:lnTo>
                    <a:lnTo>
                      <a:pt x="372189" y="98574"/>
                    </a:lnTo>
                    <a:lnTo>
                      <a:pt x="369037" y="100889"/>
                    </a:lnTo>
                    <a:lnTo>
                      <a:pt x="364855" y="105527"/>
                    </a:lnTo>
                    <a:lnTo>
                      <a:pt x="360378" y="111909"/>
                    </a:lnTo>
                    <a:lnTo>
                      <a:pt x="351120" y="128549"/>
                    </a:lnTo>
                    <a:lnTo>
                      <a:pt x="345062" y="142608"/>
                    </a:lnTo>
                    <a:lnTo>
                      <a:pt x="335328" y="158467"/>
                    </a:lnTo>
                    <a:lnTo>
                      <a:pt x="333156" y="163039"/>
                    </a:lnTo>
                    <a:lnTo>
                      <a:pt x="328860" y="175270"/>
                    </a:lnTo>
                    <a:lnTo>
                      <a:pt x="320516" y="189871"/>
                    </a:lnTo>
                    <a:lnTo>
                      <a:pt x="315716" y="201901"/>
                    </a:lnTo>
                    <a:lnTo>
                      <a:pt x="313982" y="213588"/>
                    </a:lnTo>
                    <a:lnTo>
                      <a:pt x="310401" y="220961"/>
                    </a:lnTo>
                    <a:lnTo>
                      <a:pt x="303333" y="232257"/>
                    </a:lnTo>
                    <a:lnTo>
                      <a:pt x="300733" y="238468"/>
                    </a:lnTo>
                    <a:lnTo>
                      <a:pt x="305276" y="245164"/>
                    </a:lnTo>
                    <a:lnTo>
                      <a:pt x="313125" y="251260"/>
                    </a:lnTo>
                    <a:lnTo>
                      <a:pt x="320516" y="254508"/>
                    </a:lnTo>
                    <a:lnTo>
                      <a:pt x="329412" y="255384"/>
                    </a:lnTo>
                    <a:lnTo>
                      <a:pt x="336852" y="254470"/>
                    </a:lnTo>
                    <a:lnTo>
                      <a:pt x="343862" y="255070"/>
                    </a:lnTo>
                    <a:lnTo>
                      <a:pt x="349710" y="258575"/>
                    </a:lnTo>
                    <a:lnTo>
                      <a:pt x="355063" y="264023"/>
                    </a:lnTo>
                    <a:lnTo>
                      <a:pt x="360111" y="272529"/>
                    </a:lnTo>
                    <a:lnTo>
                      <a:pt x="364169" y="281292"/>
                    </a:lnTo>
                    <a:lnTo>
                      <a:pt x="368379" y="293732"/>
                    </a:lnTo>
                    <a:lnTo>
                      <a:pt x="370065" y="307153"/>
                    </a:lnTo>
                    <a:lnTo>
                      <a:pt x="369389" y="320383"/>
                    </a:lnTo>
                    <a:lnTo>
                      <a:pt x="363703" y="332698"/>
                    </a:lnTo>
                    <a:lnTo>
                      <a:pt x="357444" y="341823"/>
                    </a:lnTo>
                    <a:lnTo>
                      <a:pt x="337509" y="361835"/>
                    </a:lnTo>
                    <a:lnTo>
                      <a:pt x="322954" y="343319"/>
                    </a:lnTo>
                    <a:lnTo>
                      <a:pt x="318611" y="342090"/>
                    </a:lnTo>
                    <a:lnTo>
                      <a:pt x="312306" y="341957"/>
                    </a:lnTo>
                    <a:lnTo>
                      <a:pt x="307200" y="345691"/>
                    </a:lnTo>
                    <a:lnTo>
                      <a:pt x="297504" y="355539"/>
                    </a:lnTo>
                    <a:lnTo>
                      <a:pt x="269538" y="390125"/>
                    </a:lnTo>
                    <a:lnTo>
                      <a:pt x="262747" y="393439"/>
                    </a:lnTo>
                    <a:lnTo>
                      <a:pt x="255956" y="393887"/>
                    </a:lnTo>
                    <a:lnTo>
                      <a:pt x="249955" y="391849"/>
                    </a:lnTo>
                    <a:lnTo>
                      <a:pt x="244554" y="387905"/>
                    </a:lnTo>
                    <a:lnTo>
                      <a:pt x="240935" y="382971"/>
                    </a:lnTo>
                    <a:lnTo>
                      <a:pt x="239944" y="377514"/>
                    </a:lnTo>
                    <a:lnTo>
                      <a:pt x="240020" y="371475"/>
                    </a:lnTo>
                    <a:lnTo>
                      <a:pt x="241211" y="365770"/>
                    </a:lnTo>
                    <a:lnTo>
                      <a:pt x="239668" y="360540"/>
                    </a:lnTo>
                    <a:lnTo>
                      <a:pt x="236344" y="356245"/>
                    </a:lnTo>
                    <a:lnTo>
                      <a:pt x="230133" y="353806"/>
                    </a:lnTo>
                    <a:lnTo>
                      <a:pt x="224923" y="354073"/>
                    </a:lnTo>
                    <a:lnTo>
                      <a:pt x="219132" y="355997"/>
                    </a:lnTo>
                    <a:lnTo>
                      <a:pt x="180499" y="374246"/>
                    </a:lnTo>
                    <a:lnTo>
                      <a:pt x="178432" y="376837"/>
                    </a:lnTo>
                    <a:lnTo>
                      <a:pt x="178241" y="379723"/>
                    </a:lnTo>
                    <a:lnTo>
                      <a:pt x="178508" y="383943"/>
                    </a:lnTo>
                    <a:lnTo>
                      <a:pt x="178146" y="388115"/>
                    </a:lnTo>
                    <a:lnTo>
                      <a:pt x="177308" y="392363"/>
                    </a:lnTo>
                    <a:lnTo>
                      <a:pt x="172964" y="397173"/>
                    </a:lnTo>
                    <a:lnTo>
                      <a:pt x="165773" y="401593"/>
                    </a:lnTo>
                    <a:lnTo>
                      <a:pt x="133045" y="413956"/>
                    </a:lnTo>
                    <a:lnTo>
                      <a:pt x="129435" y="414175"/>
                    </a:lnTo>
                    <a:lnTo>
                      <a:pt x="126644" y="414604"/>
                    </a:lnTo>
                    <a:lnTo>
                      <a:pt x="126520" y="414642"/>
                    </a:lnTo>
                    <a:lnTo>
                      <a:pt x="126520" y="414642"/>
                    </a:lnTo>
                    <a:lnTo>
                      <a:pt x="125806" y="405441"/>
                    </a:lnTo>
                    <a:lnTo>
                      <a:pt x="121310" y="398278"/>
                    </a:lnTo>
                    <a:lnTo>
                      <a:pt x="108823" y="386610"/>
                    </a:lnTo>
                    <a:lnTo>
                      <a:pt x="106937" y="393002"/>
                    </a:lnTo>
                    <a:lnTo>
                      <a:pt x="111376" y="397888"/>
                    </a:lnTo>
                    <a:lnTo>
                      <a:pt x="117462" y="401974"/>
                    </a:lnTo>
                    <a:lnTo>
                      <a:pt x="120539" y="405898"/>
                    </a:lnTo>
                    <a:lnTo>
                      <a:pt x="116767" y="416747"/>
                    </a:lnTo>
                    <a:lnTo>
                      <a:pt x="116729" y="419176"/>
                    </a:lnTo>
                    <a:lnTo>
                      <a:pt x="114700" y="419157"/>
                    </a:lnTo>
                    <a:lnTo>
                      <a:pt x="111966" y="419157"/>
                    </a:lnTo>
                    <a:lnTo>
                      <a:pt x="109147" y="431444"/>
                    </a:lnTo>
                    <a:lnTo>
                      <a:pt x="108823" y="444512"/>
                    </a:lnTo>
                    <a:lnTo>
                      <a:pt x="103394" y="436950"/>
                    </a:lnTo>
                    <a:lnTo>
                      <a:pt x="100241" y="427701"/>
                    </a:lnTo>
                    <a:lnTo>
                      <a:pt x="92040" y="418862"/>
                    </a:lnTo>
                    <a:lnTo>
                      <a:pt x="84353" y="412299"/>
                    </a:lnTo>
                    <a:lnTo>
                      <a:pt x="78638" y="406746"/>
                    </a:lnTo>
                    <a:lnTo>
                      <a:pt x="73685" y="402955"/>
                    </a:lnTo>
                    <a:lnTo>
                      <a:pt x="69475" y="399431"/>
                    </a:lnTo>
                    <a:lnTo>
                      <a:pt x="63751" y="399431"/>
                    </a:lnTo>
                    <a:lnTo>
                      <a:pt x="58055" y="402202"/>
                    </a:lnTo>
                    <a:lnTo>
                      <a:pt x="53092" y="404736"/>
                    </a:lnTo>
                    <a:lnTo>
                      <a:pt x="45396" y="403470"/>
                    </a:lnTo>
                    <a:lnTo>
                      <a:pt x="37709" y="397907"/>
                    </a:lnTo>
                    <a:lnTo>
                      <a:pt x="32756" y="393106"/>
                    </a:lnTo>
                    <a:lnTo>
                      <a:pt x="27537" y="390334"/>
                    </a:lnTo>
                    <a:lnTo>
                      <a:pt x="23565" y="388563"/>
                    </a:lnTo>
                    <a:lnTo>
                      <a:pt x="19602" y="387039"/>
                    </a:lnTo>
                    <a:lnTo>
                      <a:pt x="14868" y="385791"/>
                    </a:lnTo>
                    <a:lnTo>
                      <a:pt x="11287" y="383981"/>
                    </a:lnTo>
                    <a:lnTo>
                      <a:pt x="10868" y="378723"/>
                    </a:lnTo>
                    <a:lnTo>
                      <a:pt x="11011" y="376694"/>
                    </a:lnTo>
                    <a:lnTo>
                      <a:pt x="9553" y="371056"/>
                    </a:lnTo>
                    <a:lnTo>
                      <a:pt x="8868" y="361055"/>
                    </a:lnTo>
                    <a:lnTo>
                      <a:pt x="7144" y="355863"/>
                    </a:lnTo>
                    <a:lnTo>
                      <a:pt x="8744" y="354654"/>
                    </a:lnTo>
                    <a:lnTo>
                      <a:pt x="9973" y="354549"/>
                    </a:lnTo>
                    <a:lnTo>
                      <a:pt x="25336" y="362864"/>
                    </a:lnTo>
                    <a:lnTo>
                      <a:pt x="27079" y="363331"/>
                    </a:lnTo>
                    <a:lnTo>
                      <a:pt x="28146" y="363141"/>
                    </a:lnTo>
                    <a:lnTo>
                      <a:pt x="29470" y="362407"/>
                    </a:lnTo>
                    <a:lnTo>
                      <a:pt x="33347" y="359121"/>
                    </a:lnTo>
                    <a:lnTo>
                      <a:pt x="35462" y="357731"/>
                    </a:lnTo>
                    <a:lnTo>
                      <a:pt x="38538" y="356387"/>
                    </a:lnTo>
                    <a:lnTo>
                      <a:pt x="42167" y="355359"/>
                    </a:lnTo>
                    <a:lnTo>
                      <a:pt x="46463" y="354959"/>
                    </a:lnTo>
                    <a:lnTo>
                      <a:pt x="50520" y="355187"/>
                    </a:lnTo>
                    <a:lnTo>
                      <a:pt x="53711" y="356073"/>
                    </a:lnTo>
                    <a:lnTo>
                      <a:pt x="56997" y="357492"/>
                    </a:lnTo>
                    <a:lnTo>
                      <a:pt x="59979" y="359150"/>
                    </a:lnTo>
                    <a:lnTo>
                      <a:pt x="61865" y="359721"/>
                    </a:lnTo>
                    <a:lnTo>
                      <a:pt x="63132" y="359759"/>
                    </a:lnTo>
                    <a:lnTo>
                      <a:pt x="63998" y="359464"/>
                    </a:lnTo>
                    <a:lnTo>
                      <a:pt x="64589" y="359016"/>
                    </a:lnTo>
                    <a:lnTo>
                      <a:pt x="64789" y="358444"/>
                    </a:lnTo>
                    <a:lnTo>
                      <a:pt x="64732" y="357559"/>
                    </a:lnTo>
                    <a:lnTo>
                      <a:pt x="64189" y="354406"/>
                    </a:lnTo>
                    <a:lnTo>
                      <a:pt x="64189" y="353292"/>
                    </a:lnTo>
                    <a:lnTo>
                      <a:pt x="64589" y="352482"/>
                    </a:lnTo>
                    <a:lnTo>
                      <a:pt x="65332" y="351539"/>
                    </a:lnTo>
                    <a:lnTo>
                      <a:pt x="65922" y="350444"/>
                    </a:lnTo>
                    <a:lnTo>
                      <a:pt x="66380" y="347796"/>
                    </a:lnTo>
                    <a:lnTo>
                      <a:pt x="66256" y="343919"/>
                    </a:lnTo>
                    <a:lnTo>
                      <a:pt x="64389" y="336632"/>
                    </a:lnTo>
                    <a:lnTo>
                      <a:pt x="52473" y="314220"/>
                    </a:lnTo>
                    <a:lnTo>
                      <a:pt x="45196" y="304219"/>
                    </a:lnTo>
                    <a:lnTo>
                      <a:pt x="43586" y="291303"/>
                    </a:lnTo>
                    <a:lnTo>
                      <a:pt x="40986" y="287121"/>
                    </a:lnTo>
                    <a:lnTo>
                      <a:pt x="36986" y="281968"/>
                    </a:lnTo>
                    <a:lnTo>
                      <a:pt x="32309" y="277073"/>
                    </a:lnTo>
                    <a:lnTo>
                      <a:pt x="28603" y="272015"/>
                    </a:lnTo>
                    <a:lnTo>
                      <a:pt x="25984" y="267376"/>
                    </a:lnTo>
                    <a:lnTo>
                      <a:pt x="24355" y="263594"/>
                    </a:lnTo>
                    <a:lnTo>
                      <a:pt x="23965" y="260061"/>
                    </a:lnTo>
                    <a:lnTo>
                      <a:pt x="24355" y="251831"/>
                    </a:lnTo>
                    <a:lnTo>
                      <a:pt x="23393" y="247745"/>
                    </a:lnTo>
                    <a:lnTo>
                      <a:pt x="22860" y="243821"/>
                    </a:lnTo>
                    <a:lnTo>
                      <a:pt x="24355" y="239982"/>
                    </a:lnTo>
                    <a:lnTo>
                      <a:pt x="30070" y="235115"/>
                    </a:lnTo>
                    <a:lnTo>
                      <a:pt x="35871" y="232257"/>
                    </a:lnTo>
                    <a:lnTo>
                      <a:pt x="41462" y="230838"/>
                    </a:lnTo>
                    <a:lnTo>
                      <a:pt x="45786" y="231477"/>
                    </a:lnTo>
                    <a:lnTo>
                      <a:pt x="49454" y="233419"/>
                    </a:lnTo>
                    <a:lnTo>
                      <a:pt x="53311" y="237077"/>
                    </a:lnTo>
                    <a:lnTo>
                      <a:pt x="57864" y="240516"/>
                    </a:lnTo>
                    <a:lnTo>
                      <a:pt x="63322" y="243201"/>
                    </a:lnTo>
                    <a:lnTo>
                      <a:pt x="68589" y="244087"/>
                    </a:lnTo>
                    <a:lnTo>
                      <a:pt x="73580" y="243783"/>
                    </a:lnTo>
                    <a:lnTo>
                      <a:pt x="78000" y="242240"/>
                    </a:lnTo>
                    <a:lnTo>
                      <a:pt x="96183" y="227133"/>
                    </a:lnTo>
                    <a:lnTo>
                      <a:pt x="103841" y="213522"/>
                    </a:lnTo>
                    <a:lnTo>
                      <a:pt x="105251" y="208226"/>
                    </a:lnTo>
                    <a:lnTo>
                      <a:pt x="104727" y="201568"/>
                    </a:lnTo>
                    <a:lnTo>
                      <a:pt x="100184" y="188147"/>
                    </a:lnTo>
                    <a:lnTo>
                      <a:pt x="95831" y="180432"/>
                    </a:lnTo>
                    <a:lnTo>
                      <a:pt x="91649" y="175431"/>
                    </a:lnTo>
                    <a:lnTo>
                      <a:pt x="87849" y="172745"/>
                    </a:lnTo>
                    <a:lnTo>
                      <a:pt x="86049" y="168268"/>
                    </a:lnTo>
                    <a:lnTo>
                      <a:pt x="87230" y="161144"/>
                    </a:lnTo>
                    <a:lnTo>
                      <a:pt x="100498" y="130978"/>
                    </a:lnTo>
                    <a:lnTo>
                      <a:pt x="110185" y="126216"/>
                    </a:lnTo>
                    <a:lnTo>
                      <a:pt x="112776" y="123863"/>
                    </a:lnTo>
                    <a:lnTo>
                      <a:pt x="114643" y="120062"/>
                    </a:lnTo>
                    <a:lnTo>
                      <a:pt x="116167" y="117653"/>
                    </a:lnTo>
                    <a:lnTo>
                      <a:pt x="119720" y="114252"/>
                    </a:lnTo>
                    <a:lnTo>
                      <a:pt x="126682" y="109251"/>
                    </a:lnTo>
                    <a:lnTo>
                      <a:pt x="135646" y="100031"/>
                    </a:lnTo>
                    <a:lnTo>
                      <a:pt x="140160" y="94031"/>
                    </a:lnTo>
                    <a:lnTo>
                      <a:pt x="144561" y="85630"/>
                    </a:lnTo>
                    <a:lnTo>
                      <a:pt x="150085" y="78810"/>
                    </a:lnTo>
                    <a:lnTo>
                      <a:pt x="151647" y="76038"/>
                    </a:lnTo>
                    <a:lnTo>
                      <a:pt x="152229" y="72847"/>
                    </a:lnTo>
                    <a:lnTo>
                      <a:pt x="152848" y="65170"/>
                    </a:lnTo>
                    <a:lnTo>
                      <a:pt x="154305" y="59627"/>
                    </a:lnTo>
                    <a:lnTo>
                      <a:pt x="156715" y="53950"/>
                    </a:lnTo>
                    <a:lnTo>
                      <a:pt x="160439" y="46948"/>
                    </a:lnTo>
                    <a:lnTo>
                      <a:pt x="166821" y="41462"/>
                    </a:lnTo>
                    <a:lnTo>
                      <a:pt x="175879" y="36433"/>
                    </a:lnTo>
                    <a:lnTo>
                      <a:pt x="216141" y="23784"/>
                    </a:lnTo>
                    <a:lnTo>
                      <a:pt x="248155" y="714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8" name="Freeform: Shape 57">
                <a:extLst>
                  <a:ext uri="{FF2B5EF4-FFF2-40B4-BE49-F238E27FC236}">
                    <a16:creationId xmlns="" xmlns:a16="http://schemas.microsoft.com/office/drawing/2014/main" id="{EAEB2CE3-3179-4E10-9102-B1E65B1C93D3}"/>
                  </a:ext>
                </a:extLst>
              </p:cNvPr>
              <p:cNvSpPr/>
              <p:nvPr/>
            </p:nvSpPr>
            <p:spPr>
              <a:xfrm>
                <a:off x="5626022" y="7229437"/>
                <a:ext cx="381000" cy="333375"/>
              </a:xfrm>
              <a:custGeom>
                <a:avLst/>
                <a:gdLst>
                  <a:gd name="connsiteX0" fmla="*/ 215341 w 381000"/>
                  <a:gd name="connsiteY0" fmla="*/ 31299 h 333375"/>
                  <a:gd name="connsiteX1" fmla="*/ 218199 w 381000"/>
                  <a:gd name="connsiteY1" fmla="*/ 51568 h 333375"/>
                  <a:gd name="connsiteX2" fmla="*/ 219932 w 381000"/>
                  <a:gd name="connsiteY2" fmla="*/ 58160 h 333375"/>
                  <a:gd name="connsiteX3" fmla="*/ 223275 w 381000"/>
                  <a:gd name="connsiteY3" fmla="*/ 64037 h 333375"/>
                  <a:gd name="connsiteX4" fmla="*/ 229219 w 381000"/>
                  <a:gd name="connsiteY4" fmla="*/ 68818 h 333375"/>
                  <a:gd name="connsiteX5" fmla="*/ 231286 w 381000"/>
                  <a:gd name="connsiteY5" fmla="*/ 77324 h 333375"/>
                  <a:gd name="connsiteX6" fmla="*/ 231819 w 381000"/>
                  <a:gd name="connsiteY6" fmla="*/ 80372 h 333375"/>
                  <a:gd name="connsiteX7" fmla="*/ 248098 w 381000"/>
                  <a:gd name="connsiteY7" fmla="*/ 98270 h 333375"/>
                  <a:gd name="connsiteX8" fmla="*/ 249736 w 381000"/>
                  <a:gd name="connsiteY8" fmla="*/ 102004 h 333375"/>
                  <a:gd name="connsiteX9" fmla="*/ 250631 w 381000"/>
                  <a:gd name="connsiteY9" fmla="*/ 105776 h 333375"/>
                  <a:gd name="connsiteX10" fmla="*/ 250888 w 381000"/>
                  <a:gd name="connsiteY10" fmla="*/ 108919 h 333375"/>
                  <a:gd name="connsiteX11" fmla="*/ 251698 w 381000"/>
                  <a:gd name="connsiteY11" fmla="*/ 111805 h 333375"/>
                  <a:gd name="connsiteX12" fmla="*/ 254489 w 381000"/>
                  <a:gd name="connsiteY12" fmla="*/ 113338 h 333375"/>
                  <a:gd name="connsiteX13" fmla="*/ 256822 w 381000"/>
                  <a:gd name="connsiteY13" fmla="*/ 114176 h 333375"/>
                  <a:gd name="connsiteX14" fmla="*/ 274549 w 381000"/>
                  <a:gd name="connsiteY14" fmla="*/ 113338 h 333375"/>
                  <a:gd name="connsiteX15" fmla="*/ 284140 w 381000"/>
                  <a:gd name="connsiteY15" fmla="*/ 113938 h 333375"/>
                  <a:gd name="connsiteX16" fmla="*/ 287560 w 381000"/>
                  <a:gd name="connsiteY16" fmla="*/ 128721 h 333375"/>
                  <a:gd name="connsiteX17" fmla="*/ 288036 w 381000"/>
                  <a:gd name="connsiteY17" fmla="*/ 133474 h 333375"/>
                  <a:gd name="connsiteX18" fmla="*/ 286750 w 381000"/>
                  <a:gd name="connsiteY18" fmla="*/ 146781 h 333375"/>
                  <a:gd name="connsiteX19" fmla="*/ 287988 w 381000"/>
                  <a:gd name="connsiteY19" fmla="*/ 153467 h 333375"/>
                  <a:gd name="connsiteX20" fmla="*/ 291836 w 381000"/>
                  <a:gd name="connsiteY20" fmla="*/ 159154 h 333375"/>
                  <a:gd name="connsiteX21" fmla="*/ 298752 w 381000"/>
                  <a:gd name="connsiteY21" fmla="*/ 164525 h 333375"/>
                  <a:gd name="connsiteX22" fmla="*/ 342129 w 381000"/>
                  <a:gd name="connsiteY22" fmla="*/ 186071 h 333375"/>
                  <a:gd name="connsiteX23" fmla="*/ 346691 w 381000"/>
                  <a:gd name="connsiteY23" fmla="*/ 189481 h 333375"/>
                  <a:gd name="connsiteX24" fmla="*/ 350663 w 381000"/>
                  <a:gd name="connsiteY24" fmla="*/ 193548 h 333375"/>
                  <a:gd name="connsiteX25" fmla="*/ 354063 w 381000"/>
                  <a:gd name="connsiteY25" fmla="*/ 198501 h 333375"/>
                  <a:gd name="connsiteX26" fmla="*/ 361817 w 381000"/>
                  <a:gd name="connsiteY26" fmla="*/ 213703 h 333375"/>
                  <a:gd name="connsiteX27" fmla="*/ 365179 w 381000"/>
                  <a:gd name="connsiteY27" fmla="*/ 218218 h 333375"/>
                  <a:gd name="connsiteX28" fmla="*/ 368894 w 381000"/>
                  <a:gd name="connsiteY28" fmla="*/ 221542 h 333375"/>
                  <a:gd name="connsiteX29" fmla="*/ 375923 w 381000"/>
                  <a:gd name="connsiteY29" fmla="*/ 225857 h 333375"/>
                  <a:gd name="connsiteX30" fmla="*/ 354930 w 381000"/>
                  <a:gd name="connsiteY30" fmla="*/ 244955 h 333375"/>
                  <a:gd name="connsiteX31" fmla="*/ 339909 w 381000"/>
                  <a:gd name="connsiteY31" fmla="*/ 271453 h 333375"/>
                  <a:gd name="connsiteX32" fmla="*/ 337871 w 381000"/>
                  <a:gd name="connsiteY32" fmla="*/ 275149 h 333375"/>
                  <a:gd name="connsiteX33" fmla="*/ 336813 w 381000"/>
                  <a:gd name="connsiteY33" fmla="*/ 285845 h 333375"/>
                  <a:gd name="connsiteX34" fmla="*/ 328851 w 381000"/>
                  <a:gd name="connsiteY34" fmla="*/ 300610 h 333375"/>
                  <a:gd name="connsiteX35" fmla="*/ 326260 w 381000"/>
                  <a:gd name="connsiteY35" fmla="*/ 301866 h 333375"/>
                  <a:gd name="connsiteX36" fmla="*/ 322926 w 381000"/>
                  <a:gd name="connsiteY36" fmla="*/ 302590 h 333375"/>
                  <a:gd name="connsiteX37" fmla="*/ 319259 w 381000"/>
                  <a:gd name="connsiteY37" fmla="*/ 301028 h 333375"/>
                  <a:gd name="connsiteX38" fmla="*/ 315392 w 381000"/>
                  <a:gd name="connsiteY38" fmla="*/ 300247 h 333375"/>
                  <a:gd name="connsiteX39" fmla="*/ 310191 w 381000"/>
                  <a:gd name="connsiteY39" fmla="*/ 301400 h 333375"/>
                  <a:gd name="connsiteX40" fmla="*/ 305543 w 381000"/>
                  <a:gd name="connsiteY40" fmla="*/ 304858 h 333375"/>
                  <a:gd name="connsiteX41" fmla="*/ 292722 w 381000"/>
                  <a:gd name="connsiteY41" fmla="*/ 316811 h 333375"/>
                  <a:gd name="connsiteX42" fmla="*/ 287664 w 381000"/>
                  <a:gd name="connsiteY42" fmla="*/ 319031 h 333375"/>
                  <a:gd name="connsiteX43" fmla="*/ 283740 w 381000"/>
                  <a:gd name="connsiteY43" fmla="*/ 318659 h 333375"/>
                  <a:gd name="connsiteX44" fmla="*/ 280473 w 381000"/>
                  <a:gd name="connsiteY44" fmla="*/ 315354 h 333375"/>
                  <a:gd name="connsiteX45" fmla="*/ 272682 w 381000"/>
                  <a:gd name="connsiteY45" fmla="*/ 305429 h 333375"/>
                  <a:gd name="connsiteX46" fmla="*/ 268596 w 381000"/>
                  <a:gd name="connsiteY46" fmla="*/ 301695 h 333375"/>
                  <a:gd name="connsiteX47" fmla="*/ 263080 w 381000"/>
                  <a:gd name="connsiteY47" fmla="*/ 299904 h 333375"/>
                  <a:gd name="connsiteX48" fmla="*/ 260613 w 381000"/>
                  <a:gd name="connsiteY48" fmla="*/ 301028 h 333375"/>
                  <a:gd name="connsiteX49" fmla="*/ 258746 w 381000"/>
                  <a:gd name="connsiteY49" fmla="*/ 306772 h 333375"/>
                  <a:gd name="connsiteX50" fmla="*/ 255679 w 381000"/>
                  <a:gd name="connsiteY50" fmla="*/ 310125 h 333375"/>
                  <a:gd name="connsiteX51" fmla="*/ 248231 w 381000"/>
                  <a:gd name="connsiteY51" fmla="*/ 312544 h 333375"/>
                  <a:gd name="connsiteX52" fmla="*/ 243611 w 381000"/>
                  <a:gd name="connsiteY52" fmla="*/ 315221 h 333375"/>
                  <a:gd name="connsiteX53" fmla="*/ 239611 w 381000"/>
                  <a:gd name="connsiteY53" fmla="*/ 318364 h 333375"/>
                  <a:gd name="connsiteX54" fmla="*/ 229219 w 381000"/>
                  <a:gd name="connsiteY54" fmla="*/ 333661 h 333375"/>
                  <a:gd name="connsiteX55" fmla="*/ 77267 w 381000"/>
                  <a:gd name="connsiteY55" fmla="*/ 253832 h 333375"/>
                  <a:gd name="connsiteX56" fmla="*/ 7144 w 381000"/>
                  <a:gd name="connsiteY56" fmla="*/ 193186 h 333375"/>
                  <a:gd name="connsiteX57" fmla="*/ 28375 w 381000"/>
                  <a:gd name="connsiteY57" fmla="*/ 195815 h 333375"/>
                  <a:gd name="connsiteX58" fmla="*/ 47673 w 381000"/>
                  <a:gd name="connsiteY58" fmla="*/ 194986 h 333375"/>
                  <a:gd name="connsiteX59" fmla="*/ 62979 w 381000"/>
                  <a:gd name="connsiteY59" fmla="*/ 188824 h 333375"/>
                  <a:gd name="connsiteX60" fmla="*/ 73342 w 381000"/>
                  <a:gd name="connsiteY60" fmla="*/ 178041 h 333375"/>
                  <a:gd name="connsiteX61" fmla="*/ 91030 w 381000"/>
                  <a:gd name="connsiteY61" fmla="*/ 150943 h 333375"/>
                  <a:gd name="connsiteX62" fmla="*/ 96031 w 381000"/>
                  <a:gd name="connsiteY62" fmla="*/ 145390 h 333375"/>
                  <a:gd name="connsiteX63" fmla="*/ 101603 w 381000"/>
                  <a:gd name="connsiteY63" fmla="*/ 140618 h 333375"/>
                  <a:gd name="connsiteX64" fmla="*/ 143751 w 381000"/>
                  <a:gd name="connsiteY64" fmla="*/ 119120 h 333375"/>
                  <a:gd name="connsiteX65" fmla="*/ 154181 w 381000"/>
                  <a:gd name="connsiteY65" fmla="*/ 109014 h 333375"/>
                  <a:gd name="connsiteX66" fmla="*/ 153962 w 381000"/>
                  <a:gd name="connsiteY66" fmla="*/ 94812 h 333375"/>
                  <a:gd name="connsiteX67" fmla="*/ 138598 w 381000"/>
                  <a:gd name="connsiteY67" fmla="*/ 66304 h 333375"/>
                  <a:gd name="connsiteX68" fmla="*/ 131874 w 381000"/>
                  <a:gd name="connsiteY68" fmla="*/ 49864 h 333375"/>
                  <a:gd name="connsiteX69" fmla="*/ 130407 w 381000"/>
                  <a:gd name="connsiteY69" fmla="*/ 34719 h 333375"/>
                  <a:gd name="connsiteX70" fmla="*/ 133188 w 381000"/>
                  <a:gd name="connsiteY70" fmla="*/ 27823 h 333375"/>
                  <a:gd name="connsiteX71" fmla="*/ 137998 w 381000"/>
                  <a:gd name="connsiteY71" fmla="*/ 21489 h 333375"/>
                  <a:gd name="connsiteX72" fmla="*/ 142075 w 381000"/>
                  <a:gd name="connsiteY72" fmla="*/ 17783 h 333375"/>
                  <a:gd name="connsiteX73" fmla="*/ 143875 w 381000"/>
                  <a:gd name="connsiteY73" fmla="*/ 16116 h 333375"/>
                  <a:gd name="connsiteX74" fmla="*/ 149476 w 381000"/>
                  <a:gd name="connsiteY74" fmla="*/ 12145 h 333375"/>
                  <a:gd name="connsiteX75" fmla="*/ 158972 w 381000"/>
                  <a:gd name="connsiteY75" fmla="*/ 7144 h 333375"/>
                  <a:gd name="connsiteX76" fmla="*/ 161487 w 381000"/>
                  <a:gd name="connsiteY76" fmla="*/ 9011 h 333375"/>
                  <a:gd name="connsiteX77" fmla="*/ 162477 w 381000"/>
                  <a:gd name="connsiteY77" fmla="*/ 14745 h 333375"/>
                  <a:gd name="connsiteX78" fmla="*/ 167402 w 381000"/>
                  <a:gd name="connsiteY78" fmla="*/ 21374 h 333375"/>
                  <a:gd name="connsiteX79" fmla="*/ 173507 w 381000"/>
                  <a:gd name="connsiteY79" fmla="*/ 2345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81000" h="333375">
                    <a:moveTo>
                      <a:pt x="215341" y="31299"/>
                    </a:moveTo>
                    <a:lnTo>
                      <a:pt x="218199" y="51568"/>
                    </a:lnTo>
                    <a:lnTo>
                      <a:pt x="219932" y="58160"/>
                    </a:lnTo>
                    <a:lnTo>
                      <a:pt x="223275" y="64037"/>
                    </a:lnTo>
                    <a:lnTo>
                      <a:pt x="229219" y="68818"/>
                    </a:lnTo>
                    <a:lnTo>
                      <a:pt x="231286" y="77324"/>
                    </a:lnTo>
                    <a:lnTo>
                      <a:pt x="231819" y="80372"/>
                    </a:lnTo>
                    <a:lnTo>
                      <a:pt x="248098" y="98270"/>
                    </a:lnTo>
                    <a:lnTo>
                      <a:pt x="249736" y="102004"/>
                    </a:lnTo>
                    <a:lnTo>
                      <a:pt x="250631" y="105776"/>
                    </a:lnTo>
                    <a:lnTo>
                      <a:pt x="250888" y="108919"/>
                    </a:lnTo>
                    <a:lnTo>
                      <a:pt x="251698" y="111805"/>
                    </a:lnTo>
                    <a:lnTo>
                      <a:pt x="254489" y="113338"/>
                    </a:lnTo>
                    <a:lnTo>
                      <a:pt x="256822" y="114176"/>
                    </a:lnTo>
                    <a:lnTo>
                      <a:pt x="274549" y="113338"/>
                    </a:lnTo>
                    <a:lnTo>
                      <a:pt x="284140" y="113938"/>
                    </a:lnTo>
                    <a:lnTo>
                      <a:pt x="287560" y="128721"/>
                    </a:lnTo>
                    <a:lnTo>
                      <a:pt x="288036" y="133474"/>
                    </a:lnTo>
                    <a:lnTo>
                      <a:pt x="286750" y="146781"/>
                    </a:lnTo>
                    <a:lnTo>
                      <a:pt x="287988" y="153467"/>
                    </a:lnTo>
                    <a:lnTo>
                      <a:pt x="291836" y="159154"/>
                    </a:lnTo>
                    <a:lnTo>
                      <a:pt x="298752" y="164525"/>
                    </a:lnTo>
                    <a:lnTo>
                      <a:pt x="342129" y="186071"/>
                    </a:lnTo>
                    <a:lnTo>
                      <a:pt x="346691" y="189481"/>
                    </a:lnTo>
                    <a:lnTo>
                      <a:pt x="350663" y="193548"/>
                    </a:lnTo>
                    <a:lnTo>
                      <a:pt x="354063" y="198501"/>
                    </a:lnTo>
                    <a:lnTo>
                      <a:pt x="361817" y="213703"/>
                    </a:lnTo>
                    <a:lnTo>
                      <a:pt x="365179" y="218218"/>
                    </a:lnTo>
                    <a:lnTo>
                      <a:pt x="368894" y="221542"/>
                    </a:lnTo>
                    <a:lnTo>
                      <a:pt x="375923" y="225857"/>
                    </a:lnTo>
                    <a:lnTo>
                      <a:pt x="354930" y="244955"/>
                    </a:lnTo>
                    <a:lnTo>
                      <a:pt x="339909" y="271453"/>
                    </a:lnTo>
                    <a:lnTo>
                      <a:pt x="337871" y="275149"/>
                    </a:lnTo>
                    <a:lnTo>
                      <a:pt x="336813" y="285845"/>
                    </a:lnTo>
                    <a:lnTo>
                      <a:pt x="328851" y="300610"/>
                    </a:lnTo>
                    <a:lnTo>
                      <a:pt x="326260" y="301866"/>
                    </a:lnTo>
                    <a:lnTo>
                      <a:pt x="322926" y="302590"/>
                    </a:lnTo>
                    <a:lnTo>
                      <a:pt x="319259" y="301028"/>
                    </a:lnTo>
                    <a:lnTo>
                      <a:pt x="315392" y="300247"/>
                    </a:lnTo>
                    <a:lnTo>
                      <a:pt x="310191" y="301400"/>
                    </a:lnTo>
                    <a:lnTo>
                      <a:pt x="305543" y="304858"/>
                    </a:lnTo>
                    <a:lnTo>
                      <a:pt x="292722" y="316811"/>
                    </a:lnTo>
                    <a:lnTo>
                      <a:pt x="287664" y="319031"/>
                    </a:lnTo>
                    <a:lnTo>
                      <a:pt x="283740" y="318659"/>
                    </a:lnTo>
                    <a:lnTo>
                      <a:pt x="280473" y="315354"/>
                    </a:lnTo>
                    <a:lnTo>
                      <a:pt x="272682" y="305429"/>
                    </a:lnTo>
                    <a:lnTo>
                      <a:pt x="268596" y="301695"/>
                    </a:lnTo>
                    <a:lnTo>
                      <a:pt x="263080" y="299904"/>
                    </a:lnTo>
                    <a:lnTo>
                      <a:pt x="260613" y="301028"/>
                    </a:lnTo>
                    <a:lnTo>
                      <a:pt x="258746" y="306772"/>
                    </a:lnTo>
                    <a:lnTo>
                      <a:pt x="255679" y="310125"/>
                    </a:lnTo>
                    <a:lnTo>
                      <a:pt x="248231" y="312544"/>
                    </a:lnTo>
                    <a:lnTo>
                      <a:pt x="243611" y="315221"/>
                    </a:lnTo>
                    <a:lnTo>
                      <a:pt x="239611" y="318364"/>
                    </a:lnTo>
                    <a:lnTo>
                      <a:pt x="229219" y="333661"/>
                    </a:lnTo>
                    <a:lnTo>
                      <a:pt x="77267" y="253832"/>
                    </a:lnTo>
                    <a:lnTo>
                      <a:pt x="7144" y="193186"/>
                    </a:lnTo>
                    <a:lnTo>
                      <a:pt x="28375" y="195815"/>
                    </a:lnTo>
                    <a:lnTo>
                      <a:pt x="47673" y="194986"/>
                    </a:lnTo>
                    <a:lnTo>
                      <a:pt x="62979" y="188824"/>
                    </a:lnTo>
                    <a:lnTo>
                      <a:pt x="73342" y="178041"/>
                    </a:lnTo>
                    <a:lnTo>
                      <a:pt x="91030" y="150943"/>
                    </a:lnTo>
                    <a:lnTo>
                      <a:pt x="96031" y="145390"/>
                    </a:lnTo>
                    <a:lnTo>
                      <a:pt x="101603" y="140618"/>
                    </a:lnTo>
                    <a:lnTo>
                      <a:pt x="143751" y="119120"/>
                    </a:lnTo>
                    <a:lnTo>
                      <a:pt x="154181" y="109014"/>
                    </a:lnTo>
                    <a:lnTo>
                      <a:pt x="153962" y="94812"/>
                    </a:lnTo>
                    <a:lnTo>
                      <a:pt x="138598" y="66304"/>
                    </a:lnTo>
                    <a:lnTo>
                      <a:pt x="131874" y="49864"/>
                    </a:lnTo>
                    <a:lnTo>
                      <a:pt x="130407" y="34719"/>
                    </a:lnTo>
                    <a:lnTo>
                      <a:pt x="133188" y="27823"/>
                    </a:lnTo>
                    <a:lnTo>
                      <a:pt x="137998" y="21489"/>
                    </a:lnTo>
                    <a:lnTo>
                      <a:pt x="142075" y="17783"/>
                    </a:lnTo>
                    <a:lnTo>
                      <a:pt x="143875" y="16116"/>
                    </a:lnTo>
                    <a:lnTo>
                      <a:pt x="149476" y="12145"/>
                    </a:lnTo>
                    <a:lnTo>
                      <a:pt x="158972" y="7144"/>
                    </a:lnTo>
                    <a:lnTo>
                      <a:pt x="161487" y="9011"/>
                    </a:lnTo>
                    <a:lnTo>
                      <a:pt x="162477" y="14745"/>
                    </a:lnTo>
                    <a:lnTo>
                      <a:pt x="167402" y="21374"/>
                    </a:lnTo>
                    <a:lnTo>
                      <a:pt x="173507" y="23451"/>
                    </a:lnTo>
                    <a:close/>
                  </a:path>
                </a:pathLst>
              </a:custGeom>
              <a:solidFill>
                <a:schemeClr val="bg1">
                  <a:lumMod val="85000"/>
                </a:schemeClr>
              </a:solidFill>
              <a:ln w="9525" cap="flat">
                <a:noFill/>
                <a:prstDash val="solid"/>
                <a:miter/>
              </a:ln>
            </p:spPr>
            <p:txBody>
              <a:bodyPr rtlCol="0" anchor="ctr"/>
              <a:lstStyle/>
              <a:p>
                <a:endParaRPr lang="en-US" sz="600"/>
              </a:p>
            </p:txBody>
          </p:sp>
          <p:sp>
            <p:nvSpPr>
              <p:cNvPr id="59" name="Freeform: Shape 58">
                <a:extLst>
                  <a:ext uri="{FF2B5EF4-FFF2-40B4-BE49-F238E27FC236}">
                    <a16:creationId xmlns="" xmlns:a16="http://schemas.microsoft.com/office/drawing/2014/main" id="{154DB71A-EB8C-44BC-8B67-FA1950451A2C}"/>
                  </a:ext>
                </a:extLst>
              </p:cNvPr>
              <p:cNvSpPr/>
              <p:nvPr/>
            </p:nvSpPr>
            <p:spPr>
              <a:xfrm>
                <a:off x="5958787" y="7448150"/>
                <a:ext cx="190500" cy="152400"/>
              </a:xfrm>
              <a:custGeom>
                <a:avLst/>
                <a:gdLst>
                  <a:gd name="connsiteX0" fmla="*/ 157419 w 190500"/>
                  <a:gd name="connsiteY0" fmla="*/ 70495 h 152400"/>
                  <a:gd name="connsiteX1" fmla="*/ 168916 w 190500"/>
                  <a:gd name="connsiteY1" fmla="*/ 85506 h 152400"/>
                  <a:gd name="connsiteX2" fmla="*/ 171583 w 190500"/>
                  <a:gd name="connsiteY2" fmla="*/ 96736 h 152400"/>
                  <a:gd name="connsiteX3" fmla="*/ 171983 w 190500"/>
                  <a:gd name="connsiteY3" fmla="*/ 97784 h 152400"/>
                  <a:gd name="connsiteX4" fmla="*/ 172783 w 190500"/>
                  <a:gd name="connsiteY4" fmla="*/ 98460 h 152400"/>
                  <a:gd name="connsiteX5" fmla="*/ 176746 w 190500"/>
                  <a:gd name="connsiteY5" fmla="*/ 99726 h 152400"/>
                  <a:gd name="connsiteX6" fmla="*/ 179470 w 190500"/>
                  <a:gd name="connsiteY6" fmla="*/ 101098 h 152400"/>
                  <a:gd name="connsiteX7" fmla="*/ 181908 w 190500"/>
                  <a:gd name="connsiteY7" fmla="*/ 103061 h 152400"/>
                  <a:gd name="connsiteX8" fmla="*/ 184137 w 190500"/>
                  <a:gd name="connsiteY8" fmla="*/ 105375 h 152400"/>
                  <a:gd name="connsiteX9" fmla="*/ 185585 w 190500"/>
                  <a:gd name="connsiteY9" fmla="*/ 108690 h 152400"/>
                  <a:gd name="connsiteX10" fmla="*/ 186118 w 190500"/>
                  <a:gd name="connsiteY10" fmla="*/ 112786 h 152400"/>
                  <a:gd name="connsiteX11" fmla="*/ 185585 w 190500"/>
                  <a:gd name="connsiteY11" fmla="*/ 120225 h 152400"/>
                  <a:gd name="connsiteX12" fmla="*/ 183375 w 190500"/>
                  <a:gd name="connsiteY12" fmla="*/ 127073 h 152400"/>
                  <a:gd name="connsiteX13" fmla="*/ 179737 w 190500"/>
                  <a:gd name="connsiteY13" fmla="*/ 132179 h 152400"/>
                  <a:gd name="connsiteX14" fmla="*/ 171307 w 190500"/>
                  <a:gd name="connsiteY14" fmla="*/ 138179 h 152400"/>
                  <a:gd name="connsiteX15" fmla="*/ 165516 w 190500"/>
                  <a:gd name="connsiteY15" fmla="*/ 140655 h 152400"/>
                  <a:gd name="connsiteX16" fmla="*/ 157972 w 190500"/>
                  <a:gd name="connsiteY16" fmla="*/ 141589 h 152400"/>
                  <a:gd name="connsiteX17" fmla="*/ 144523 w 190500"/>
                  <a:gd name="connsiteY17" fmla="*/ 139598 h 152400"/>
                  <a:gd name="connsiteX18" fmla="*/ 133074 w 190500"/>
                  <a:gd name="connsiteY18" fmla="*/ 135874 h 152400"/>
                  <a:gd name="connsiteX19" fmla="*/ 122711 w 190500"/>
                  <a:gd name="connsiteY19" fmla="*/ 130969 h 152400"/>
                  <a:gd name="connsiteX20" fmla="*/ 109585 w 190500"/>
                  <a:gd name="connsiteY20" fmla="*/ 122034 h 152400"/>
                  <a:gd name="connsiteX21" fmla="*/ 105232 w 190500"/>
                  <a:gd name="connsiteY21" fmla="*/ 121053 h 152400"/>
                  <a:gd name="connsiteX22" fmla="*/ 100460 w 190500"/>
                  <a:gd name="connsiteY22" fmla="*/ 122644 h 152400"/>
                  <a:gd name="connsiteX23" fmla="*/ 96803 w 190500"/>
                  <a:gd name="connsiteY23" fmla="*/ 125902 h 152400"/>
                  <a:gd name="connsiteX24" fmla="*/ 95278 w 190500"/>
                  <a:gd name="connsiteY24" fmla="*/ 129187 h 152400"/>
                  <a:gd name="connsiteX25" fmla="*/ 96469 w 190500"/>
                  <a:gd name="connsiteY25" fmla="*/ 133559 h 152400"/>
                  <a:gd name="connsiteX26" fmla="*/ 97136 w 190500"/>
                  <a:gd name="connsiteY26" fmla="*/ 139598 h 152400"/>
                  <a:gd name="connsiteX27" fmla="*/ 90087 w 190500"/>
                  <a:gd name="connsiteY27" fmla="*/ 148294 h 152400"/>
                  <a:gd name="connsiteX28" fmla="*/ 77857 w 190500"/>
                  <a:gd name="connsiteY28" fmla="*/ 137560 h 152400"/>
                  <a:gd name="connsiteX29" fmla="*/ 52873 w 190500"/>
                  <a:gd name="connsiteY29" fmla="*/ 102260 h 152400"/>
                  <a:gd name="connsiteX30" fmla="*/ 7144 w 190500"/>
                  <a:gd name="connsiteY30" fmla="*/ 52740 h 152400"/>
                  <a:gd name="connsiteX31" fmla="*/ 22165 w 190500"/>
                  <a:gd name="connsiteY31" fmla="*/ 26241 h 152400"/>
                  <a:gd name="connsiteX32" fmla="*/ 43158 w 190500"/>
                  <a:gd name="connsiteY32" fmla="*/ 7144 h 152400"/>
                  <a:gd name="connsiteX33" fmla="*/ 64084 w 190500"/>
                  <a:gd name="connsiteY33" fmla="*/ 19984 h 152400"/>
                  <a:gd name="connsiteX34" fmla="*/ 69818 w 190500"/>
                  <a:gd name="connsiteY34" fmla="*/ 21679 h 152400"/>
                  <a:gd name="connsiteX35" fmla="*/ 87554 w 190500"/>
                  <a:gd name="connsiteY35" fmla="*/ 22755 h 152400"/>
                  <a:gd name="connsiteX36" fmla="*/ 93335 w 190500"/>
                  <a:gd name="connsiteY36" fmla="*/ 24022 h 152400"/>
                  <a:gd name="connsiteX37" fmla="*/ 98403 w 190500"/>
                  <a:gd name="connsiteY37" fmla="*/ 26451 h 152400"/>
                  <a:gd name="connsiteX38" fmla="*/ 102803 w 190500"/>
                  <a:gd name="connsiteY38" fmla="*/ 29803 h 152400"/>
                  <a:gd name="connsiteX39" fmla="*/ 122063 w 190500"/>
                  <a:gd name="connsiteY39" fmla="*/ 51759 h 152400"/>
                  <a:gd name="connsiteX40" fmla="*/ 128778 w 190500"/>
                  <a:gd name="connsiteY40" fmla="*/ 57702 h 152400"/>
                  <a:gd name="connsiteX41" fmla="*/ 136312 w 190500"/>
                  <a:gd name="connsiteY41" fmla="*/ 62493 h 152400"/>
                  <a:gd name="connsiteX42" fmla="*/ 156896 w 190500"/>
                  <a:gd name="connsiteY42" fmla="*/ 7039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52400">
                    <a:moveTo>
                      <a:pt x="157419" y="70495"/>
                    </a:moveTo>
                    <a:lnTo>
                      <a:pt x="168916" y="85506"/>
                    </a:lnTo>
                    <a:lnTo>
                      <a:pt x="171583" y="96736"/>
                    </a:lnTo>
                    <a:lnTo>
                      <a:pt x="171983" y="97784"/>
                    </a:lnTo>
                    <a:lnTo>
                      <a:pt x="172783" y="98460"/>
                    </a:lnTo>
                    <a:lnTo>
                      <a:pt x="176746" y="99726"/>
                    </a:lnTo>
                    <a:lnTo>
                      <a:pt x="179470" y="101098"/>
                    </a:lnTo>
                    <a:lnTo>
                      <a:pt x="181908" y="103061"/>
                    </a:lnTo>
                    <a:lnTo>
                      <a:pt x="184137" y="105375"/>
                    </a:lnTo>
                    <a:lnTo>
                      <a:pt x="185585" y="108690"/>
                    </a:lnTo>
                    <a:lnTo>
                      <a:pt x="186118" y="112786"/>
                    </a:lnTo>
                    <a:lnTo>
                      <a:pt x="185585" y="120225"/>
                    </a:lnTo>
                    <a:lnTo>
                      <a:pt x="183375" y="127073"/>
                    </a:lnTo>
                    <a:lnTo>
                      <a:pt x="179737" y="132179"/>
                    </a:lnTo>
                    <a:lnTo>
                      <a:pt x="171307" y="138179"/>
                    </a:lnTo>
                    <a:lnTo>
                      <a:pt x="165516" y="140655"/>
                    </a:lnTo>
                    <a:lnTo>
                      <a:pt x="157972" y="141589"/>
                    </a:lnTo>
                    <a:lnTo>
                      <a:pt x="144523" y="139598"/>
                    </a:lnTo>
                    <a:lnTo>
                      <a:pt x="133074" y="135874"/>
                    </a:lnTo>
                    <a:lnTo>
                      <a:pt x="122711" y="130969"/>
                    </a:lnTo>
                    <a:lnTo>
                      <a:pt x="109585" y="122034"/>
                    </a:lnTo>
                    <a:lnTo>
                      <a:pt x="105232" y="121053"/>
                    </a:lnTo>
                    <a:lnTo>
                      <a:pt x="100460" y="122644"/>
                    </a:lnTo>
                    <a:lnTo>
                      <a:pt x="96803" y="125902"/>
                    </a:lnTo>
                    <a:lnTo>
                      <a:pt x="95278" y="129187"/>
                    </a:lnTo>
                    <a:lnTo>
                      <a:pt x="96469" y="133559"/>
                    </a:lnTo>
                    <a:lnTo>
                      <a:pt x="97136" y="139598"/>
                    </a:lnTo>
                    <a:lnTo>
                      <a:pt x="90087" y="148294"/>
                    </a:lnTo>
                    <a:lnTo>
                      <a:pt x="77857" y="137560"/>
                    </a:lnTo>
                    <a:lnTo>
                      <a:pt x="52873" y="102260"/>
                    </a:lnTo>
                    <a:lnTo>
                      <a:pt x="7144" y="52740"/>
                    </a:lnTo>
                    <a:lnTo>
                      <a:pt x="22165" y="26241"/>
                    </a:lnTo>
                    <a:lnTo>
                      <a:pt x="43158" y="7144"/>
                    </a:lnTo>
                    <a:lnTo>
                      <a:pt x="64084" y="19984"/>
                    </a:lnTo>
                    <a:lnTo>
                      <a:pt x="69818" y="21679"/>
                    </a:lnTo>
                    <a:lnTo>
                      <a:pt x="87554" y="22755"/>
                    </a:lnTo>
                    <a:lnTo>
                      <a:pt x="93335" y="24022"/>
                    </a:lnTo>
                    <a:lnTo>
                      <a:pt x="98403" y="26451"/>
                    </a:lnTo>
                    <a:lnTo>
                      <a:pt x="102803" y="29803"/>
                    </a:lnTo>
                    <a:lnTo>
                      <a:pt x="122063" y="51759"/>
                    </a:lnTo>
                    <a:lnTo>
                      <a:pt x="128778" y="57702"/>
                    </a:lnTo>
                    <a:lnTo>
                      <a:pt x="136312" y="62493"/>
                    </a:lnTo>
                    <a:lnTo>
                      <a:pt x="156896" y="70399"/>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0" name="Freeform: Shape 59">
                <a:extLst>
                  <a:ext uri="{FF2B5EF4-FFF2-40B4-BE49-F238E27FC236}">
                    <a16:creationId xmlns="" xmlns:a16="http://schemas.microsoft.com/office/drawing/2014/main" id="{EA3714B0-97DD-4BDF-81CC-EE96E7F854B9}"/>
                  </a:ext>
                </a:extLst>
              </p:cNvPr>
              <p:cNvSpPr/>
              <p:nvPr/>
            </p:nvSpPr>
            <p:spPr>
              <a:xfrm>
                <a:off x="5834219" y="7222388"/>
                <a:ext cx="333375" cy="295275"/>
              </a:xfrm>
              <a:custGeom>
                <a:avLst/>
                <a:gdLst>
                  <a:gd name="connsiteX0" fmla="*/ 120853 w 333375"/>
                  <a:gd name="connsiteY0" fmla="*/ 16802 h 295275"/>
                  <a:gd name="connsiteX1" fmla="*/ 142208 w 333375"/>
                  <a:gd name="connsiteY1" fmla="*/ 12268 h 295275"/>
                  <a:gd name="connsiteX2" fmla="*/ 142589 w 333375"/>
                  <a:gd name="connsiteY2" fmla="*/ 14621 h 295275"/>
                  <a:gd name="connsiteX3" fmla="*/ 143799 w 333375"/>
                  <a:gd name="connsiteY3" fmla="*/ 20327 h 295275"/>
                  <a:gd name="connsiteX4" fmla="*/ 145066 w 333375"/>
                  <a:gd name="connsiteY4" fmla="*/ 22698 h 295275"/>
                  <a:gd name="connsiteX5" fmla="*/ 148199 w 333375"/>
                  <a:gd name="connsiteY5" fmla="*/ 26051 h 295275"/>
                  <a:gd name="connsiteX6" fmla="*/ 152838 w 333375"/>
                  <a:gd name="connsiteY6" fmla="*/ 29804 h 295275"/>
                  <a:gd name="connsiteX7" fmla="*/ 164449 w 333375"/>
                  <a:gd name="connsiteY7" fmla="*/ 37091 h 295275"/>
                  <a:gd name="connsiteX8" fmla="*/ 170936 w 333375"/>
                  <a:gd name="connsiteY8" fmla="*/ 43539 h 295275"/>
                  <a:gd name="connsiteX9" fmla="*/ 197986 w 333375"/>
                  <a:gd name="connsiteY9" fmla="*/ 75886 h 295275"/>
                  <a:gd name="connsiteX10" fmla="*/ 289293 w 333375"/>
                  <a:gd name="connsiteY10" fmla="*/ 162383 h 295275"/>
                  <a:gd name="connsiteX11" fmla="*/ 313754 w 333375"/>
                  <a:gd name="connsiteY11" fmla="*/ 180270 h 295275"/>
                  <a:gd name="connsiteX12" fmla="*/ 330803 w 333375"/>
                  <a:gd name="connsiteY12" fmla="*/ 186185 h 295275"/>
                  <a:gd name="connsiteX13" fmla="*/ 330937 w 333375"/>
                  <a:gd name="connsiteY13" fmla="*/ 200225 h 295275"/>
                  <a:gd name="connsiteX14" fmla="*/ 328755 w 333375"/>
                  <a:gd name="connsiteY14" fmla="*/ 207836 h 295275"/>
                  <a:gd name="connsiteX15" fmla="*/ 324736 w 333375"/>
                  <a:gd name="connsiteY15" fmla="*/ 217980 h 295275"/>
                  <a:gd name="connsiteX16" fmla="*/ 285826 w 333375"/>
                  <a:gd name="connsiteY16" fmla="*/ 267129 h 295275"/>
                  <a:gd name="connsiteX17" fmla="*/ 281711 w 333375"/>
                  <a:gd name="connsiteY17" fmla="*/ 269891 h 295275"/>
                  <a:gd name="connsiteX18" fmla="*/ 279216 w 333375"/>
                  <a:gd name="connsiteY18" fmla="*/ 273977 h 295275"/>
                  <a:gd name="connsiteX19" fmla="*/ 277806 w 333375"/>
                  <a:gd name="connsiteY19" fmla="*/ 277616 h 295275"/>
                  <a:gd name="connsiteX20" fmla="*/ 280283 w 333375"/>
                  <a:gd name="connsiteY20" fmla="*/ 294056 h 295275"/>
                  <a:gd name="connsiteX21" fmla="*/ 281987 w 333375"/>
                  <a:gd name="connsiteY21" fmla="*/ 296256 h 295275"/>
                  <a:gd name="connsiteX22" fmla="*/ 281464 w 333375"/>
                  <a:gd name="connsiteY22" fmla="*/ 296161 h 295275"/>
                  <a:gd name="connsiteX23" fmla="*/ 260880 w 333375"/>
                  <a:gd name="connsiteY23" fmla="*/ 288255 h 295275"/>
                  <a:gd name="connsiteX24" fmla="*/ 253346 w 333375"/>
                  <a:gd name="connsiteY24" fmla="*/ 283464 h 295275"/>
                  <a:gd name="connsiteX25" fmla="*/ 246631 w 333375"/>
                  <a:gd name="connsiteY25" fmla="*/ 277521 h 295275"/>
                  <a:gd name="connsiteX26" fmla="*/ 227371 w 333375"/>
                  <a:gd name="connsiteY26" fmla="*/ 255565 h 295275"/>
                  <a:gd name="connsiteX27" fmla="*/ 222971 w 333375"/>
                  <a:gd name="connsiteY27" fmla="*/ 252213 h 295275"/>
                  <a:gd name="connsiteX28" fmla="*/ 217903 w 333375"/>
                  <a:gd name="connsiteY28" fmla="*/ 249784 h 295275"/>
                  <a:gd name="connsiteX29" fmla="*/ 212122 w 333375"/>
                  <a:gd name="connsiteY29" fmla="*/ 248517 h 295275"/>
                  <a:gd name="connsiteX30" fmla="*/ 194386 w 333375"/>
                  <a:gd name="connsiteY30" fmla="*/ 247441 h 295275"/>
                  <a:gd name="connsiteX31" fmla="*/ 188652 w 333375"/>
                  <a:gd name="connsiteY31" fmla="*/ 245745 h 295275"/>
                  <a:gd name="connsiteX32" fmla="*/ 167726 w 333375"/>
                  <a:gd name="connsiteY32" fmla="*/ 232906 h 295275"/>
                  <a:gd name="connsiteX33" fmla="*/ 160696 w 333375"/>
                  <a:gd name="connsiteY33" fmla="*/ 228591 h 295275"/>
                  <a:gd name="connsiteX34" fmla="*/ 156981 w 333375"/>
                  <a:gd name="connsiteY34" fmla="*/ 225266 h 295275"/>
                  <a:gd name="connsiteX35" fmla="*/ 153619 w 333375"/>
                  <a:gd name="connsiteY35" fmla="*/ 220752 h 295275"/>
                  <a:gd name="connsiteX36" fmla="*/ 145866 w 333375"/>
                  <a:gd name="connsiteY36" fmla="*/ 205550 h 295275"/>
                  <a:gd name="connsiteX37" fmla="*/ 142465 w 333375"/>
                  <a:gd name="connsiteY37" fmla="*/ 200596 h 295275"/>
                  <a:gd name="connsiteX38" fmla="*/ 138493 w 333375"/>
                  <a:gd name="connsiteY38" fmla="*/ 196529 h 295275"/>
                  <a:gd name="connsiteX39" fmla="*/ 133931 w 333375"/>
                  <a:gd name="connsiteY39" fmla="*/ 193120 h 295275"/>
                  <a:gd name="connsiteX40" fmla="*/ 90554 w 333375"/>
                  <a:gd name="connsiteY40" fmla="*/ 171574 h 295275"/>
                  <a:gd name="connsiteX41" fmla="*/ 83639 w 333375"/>
                  <a:gd name="connsiteY41" fmla="*/ 166202 h 295275"/>
                  <a:gd name="connsiteX42" fmla="*/ 79791 w 333375"/>
                  <a:gd name="connsiteY42" fmla="*/ 160515 h 295275"/>
                  <a:gd name="connsiteX43" fmla="*/ 78552 w 333375"/>
                  <a:gd name="connsiteY43" fmla="*/ 153829 h 295275"/>
                  <a:gd name="connsiteX44" fmla="*/ 79838 w 333375"/>
                  <a:gd name="connsiteY44" fmla="*/ 140522 h 295275"/>
                  <a:gd name="connsiteX45" fmla="*/ 79362 w 333375"/>
                  <a:gd name="connsiteY45" fmla="*/ 135770 h 295275"/>
                  <a:gd name="connsiteX46" fmla="*/ 75943 w 333375"/>
                  <a:gd name="connsiteY46" fmla="*/ 120987 h 295275"/>
                  <a:gd name="connsiteX47" fmla="*/ 66351 w 333375"/>
                  <a:gd name="connsiteY47" fmla="*/ 120387 h 295275"/>
                  <a:gd name="connsiteX48" fmla="*/ 48625 w 333375"/>
                  <a:gd name="connsiteY48" fmla="*/ 121225 h 295275"/>
                  <a:gd name="connsiteX49" fmla="*/ 46291 w 333375"/>
                  <a:gd name="connsiteY49" fmla="*/ 120387 h 295275"/>
                  <a:gd name="connsiteX50" fmla="*/ 43501 w 333375"/>
                  <a:gd name="connsiteY50" fmla="*/ 118853 h 295275"/>
                  <a:gd name="connsiteX51" fmla="*/ 42691 w 333375"/>
                  <a:gd name="connsiteY51" fmla="*/ 115967 h 295275"/>
                  <a:gd name="connsiteX52" fmla="*/ 42434 w 333375"/>
                  <a:gd name="connsiteY52" fmla="*/ 112824 h 295275"/>
                  <a:gd name="connsiteX53" fmla="*/ 41538 w 333375"/>
                  <a:gd name="connsiteY53" fmla="*/ 109052 h 295275"/>
                  <a:gd name="connsiteX54" fmla="*/ 39900 w 333375"/>
                  <a:gd name="connsiteY54" fmla="*/ 105318 h 295275"/>
                  <a:gd name="connsiteX55" fmla="*/ 23622 w 333375"/>
                  <a:gd name="connsiteY55" fmla="*/ 87421 h 295275"/>
                  <a:gd name="connsiteX56" fmla="*/ 23088 w 333375"/>
                  <a:gd name="connsiteY56" fmla="*/ 84373 h 295275"/>
                  <a:gd name="connsiteX57" fmla="*/ 21022 w 333375"/>
                  <a:gd name="connsiteY57" fmla="*/ 75867 h 295275"/>
                  <a:gd name="connsiteX58" fmla="*/ 15078 w 333375"/>
                  <a:gd name="connsiteY58" fmla="*/ 71085 h 295275"/>
                  <a:gd name="connsiteX59" fmla="*/ 11735 w 333375"/>
                  <a:gd name="connsiteY59" fmla="*/ 65208 h 295275"/>
                  <a:gd name="connsiteX60" fmla="*/ 10001 w 333375"/>
                  <a:gd name="connsiteY60" fmla="*/ 58617 h 295275"/>
                  <a:gd name="connsiteX61" fmla="*/ 7144 w 333375"/>
                  <a:gd name="connsiteY61" fmla="*/ 38348 h 295275"/>
                  <a:gd name="connsiteX62" fmla="*/ 26118 w 333375"/>
                  <a:gd name="connsiteY62" fmla="*/ 41910 h 295275"/>
                  <a:gd name="connsiteX63" fmla="*/ 32728 w 333375"/>
                  <a:gd name="connsiteY63" fmla="*/ 46215 h 295275"/>
                  <a:gd name="connsiteX64" fmla="*/ 47463 w 333375"/>
                  <a:gd name="connsiteY64" fmla="*/ 59198 h 295275"/>
                  <a:gd name="connsiteX65" fmla="*/ 53854 w 333375"/>
                  <a:gd name="connsiteY65" fmla="*/ 61446 h 295275"/>
                  <a:gd name="connsiteX66" fmla="*/ 57979 w 333375"/>
                  <a:gd name="connsiteY66" fmla="*/ 57322 h 295275"/>
                  <a:gd name="connsiteX67" fmla="*/ 70761 w 333375"/>
                  <a:gd name="connsiteY67" fmla="*/ 31214 h 295275"/>
                  <a:gd name="connsiteX68" fmla="*/ 88211 w 333375"/>
                  <a:gd name="connsiteY68" fmla="*/ 10839 h 295275"/>
                  <a:gd name="connsiteX69" fmla="*/ 93631 w 333375"/>
                  <a:gd name="connsiteY69" fmla="*/ 7144 h 295275"/>
                  <a:gd name="connsiteX70" fmla="*/ 95593 w 333375"/>
                  <a:gd name="connsiteY70" fmla="*/ 8125 h 295275"/>
                  <a:gd name="connsiteX71" fmla="*/ 107756 w 333375"/>
                  <a:gd name="connsiteY71" fmla="*/ 11525 h 295275"/>
                  <a:gd name="connsiteX72" fmla="*/ 117386 w 333375"/>
                  <a:gd name="connsiteY72" fmla="*/ 1641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3375" h="295275">
                    <a:moveTo>
                      <a:pt x="120853" y="16802"/>
                    </a:moveTo>
                    <a:lnTo>
                      <a:pt x="142208" y="12268"/>
                    </a:lnTo>
                    <a:lnTo>
                      <a:pt x="142589" y="14621"/>
                    </a:lnTo>
                    <a:lnTo>
                      <a:pt x="143799" y="20327"/>
                    </a:lnTo>
                    <a:lnTo>
                      <a:pt x="145066" y="22698"/>
                    </a:lnTo>
                    <a:lnTo>
                      <a:pt x="148199" y="26051"/>
                    </a:lnTo>
                    <a:lnTo>
                      <a:pt x="152838" y="29804"/>
                    </a:lnTo>
                    <a:lnTo>
                      <a:pt x="164449" y="37091"/>
                    </a:lnTo>
                    <a:lnTo>
                      <a:pt x="170936" y="43539"/>
                    </a:lnTo>
                    <a:lnTo>
                      <a:pt x="197986" y="75886"/>
                    </a:lnTo>
                    <a:lnTo>
                      <a:pt x="289293" y="162383"/>
                    </a:lnTo>
                    <a:lnTo>
                      <a:pt x="313754" y="180270"/>
                    </a:lnTo>
                    <a:lnTo>
                      <a:pt x="330803" y="186185"/>
                    </a:lnTo>
                    <a:lnTo>
                      <a:pt x="330937" y="200225"/>
                    </a:lnTo>
                    <a:lnTo>
                      <a:pt x="328755" y="207836"/>
                    </a:lnTo>
                    <a:lnTo>
                      <a:pt x="324736" y="217980"/>
                    </a:lnTo>
                    <a:lnTo>
                      <a:pt x="285826" y="267129"/>
                    </a:lnTo>
                    <a:lnTo>
                      <a:pt x="281711" y="269891"/>
                    </a:lnTo>
                    <a:lnTo>
                      <a:pt x="279216" y="273977"/>
                    </a:lnTo>
                    <a:lnTo>
                      <a:pt x="277806" y="277616"/>
                    </a:lnTo>
                    <a:lnTo>
                      <a:pt x="280283" y="294056"/>
                    </a:lnTo>
                    <a:lnTo>
                      <a:pt x="281987" y="296256"/>
                    </a:lnTo>
                    <a:lnTo>
                      <a:pt x="281464" y="296161"/>
                    </a:lnTo>
                    <a:lnTo>
                      <a:pt x="260880" y="288255"/>
                    </a:lnTo>
                    <a:lnTo>
                      <a:pt x="253346" y="283464"/>
                    </a:lnTo>
                    <a:lnTo>
                      <a:pt x="246631" y="277521"/>
                    </a:lnTo>
                    <a:lnTo>
                      <a:pt x="227371" y="255565"/>
                    </a:lnTo>
                    <a:lnTo>
                      <a:pt x="222971" y="252213"/>
                    </a:lnTo>
                    <a:lnTo>
                      <a:pt x="217903" y="249784"/>
                    </a:lnTo>
                    <a:lnTo>
                      <a:pt x="212122" y="248517"/>
                    </a:lnTo>
                    <a:lnTo>
                      <a:pt x="194386" y="247441"/>
                    </a:lnTo>
                    <a:lnTo>
                      <a:pt x="188652" y="245745"/>
                    </a:lnTo>
                    <a:lnTo>
                      <a:pt x="167726" y="232906"/>
                    </a:lnTo>
                    <a:lnTo>
                      <a:pt x="160696" y="228591"/>
                    </a:lnTo>
                    <a:lnTo>
                      <a:pt x="156981" y="225266"/>
                    </a:lnTo>
                    <a:lnTo>
                      <a:pt x="153619" y="220752"/>
                    </a:lnTo>
                    <a:lnTo>
                      <a:pt x="145866" y="205550"/>
                    </a:lnTo>
                    <a:lnTo>
                      <a:pt x="142465" y="200596"/>
                    </a:lnTo>
                    <a:lnTo>
                      <a:pt x="138493" y="196529"/>
                    </a:lnTo>
                    <a:lnTo>
                      <a:pt x="133931" y="193120"/>
                    </a:lnTo>
                    <a:lnTo>
                      <a:pt x="90554" y="171574"/>
                    </a:lnTo>
                    <a:lnTo>
                      <a:pt x="83639" y="166202"/>
                    </a:lnTo>
                    <a:lnTo>
                      <a:pt x="79791" y="160515"/>
                    </a:lnTo>
                    <a:lnTo>
                      <a:pt x="78552" y="153829"/>
                    </a:lnTo>
                    <a:lnTo>
                      <a:pt x="79838" y="140522"/>
                    </a:lnTo>
                    <a:lnTo>
                      <a:pt x="79362" y="135770"/>
                    </a:lnTo>
                    <a:lnTo>
                      <a:pt x="75943" y="120987"/>
                    </a:lnTo>
                    <a:lnTo>
                      <a:pt x="66351" y="120387"/>
                    </a:lnTo>
                    <a:lnTo>
                      <a:pt x="48625" y="121225"/>
                    </a:lnTo>
                    <a:lnTo>
                      <a:pt x="46291" y="120387"/>
                    </a:lnTo>
                    <a:lnTo>
                      <a:pt x="43501" y="118853"/>
                    </a:lnTo>
                    <a:lnTo>
                      <a:pt x="42691" y="115967"/>
                    </a:lnTo>
                    <a:lnTo>
                      <a:pt x="42434" y="112824"/>
                    </a:lnTo>
                    <a:lnTo>
                      <a:pt x="41538" y="109052"/>
                    </a:lnTo>
                    <a:lnTo>
                      <a:pt x="39900" y="105318"/>
                    </a:lnTo>
                    <a:lnTo>
                      <a:pt x="23622" y="87421"/>
                    </a:lnTo>
                    <a:lnTo>
                      <a:pt x="23088" y="84373"/>
                    </a:lnTo>
                    <a:lnTo>
                      <a:pt x="21022" y="75867"/>
                    </a:lnTo>
                    <a:lnTo>
                      <a:pt x="15078" y="71085"/>
                    </a:lnTo>
                    <a:lnTo>
                      <a:pt x="11735" y="65208"/>
                    </a:lnTo>
                    <a:lnTo>
                      <a:pt x="10001" y="58617"/>
                    </a:lnTo>
                    <a:lnTo>
                      <a:pt x="7144" y="38348"/>
                    </a:lnTo>
                    <a:lnTo>
                      <a:pt x="26118" y="41910"/>
                    </a:lnTo>
                    <a:lnTo>
                      <a:pt x="32728" y="46215"/>
                    </a:lnTo>
                    <a:lnTo>
                      <a:pt x="47463" y="59198"/>
                    </a:lnTo>
                    <a:lnTo>
                      <a:pt x="53854" y="61446"/>
                    </a:lnTo>
                    <a:lnTo>
                      <a:pt x="57979" y="57322"/>
                    </a:lnTo>
                    <a:lnTo>
                      <a:pt x="70761" y="31214"/>
                    </a:lnTo>
                    <a:lnTo>
                      <a:pt x="88211" y="10839"/>
                    </a:lnTo>
                    <a:lnTo>
                      <a:pt x="93631" y="7144"/>
                    </a:lnTo>
                    <a:lnTo>
                      <a:pt x="95593" y="8125"/>
                    </a:lnTo>
                    <a:lnTo>
                      <a:pt x="107756" y="11525"/>
                    </a:lnTo>
                    <a:lnTo>
                      <a:pt x="117386" y="16412"/>
                    </a:lnTo>
                    <a:close/>
                  </a:path>
                </a:pathLst>
              </a:custGeom>
              <a:solidFill>
                <a:srgbClr val="D9D9D9"/>
              </a:solidFill>
              <a:ln w="9525" cap="flat">
                <a:noFill/>
                <a:prstDash val="solid"/>
                <a:miter/>
              </a:ln>
            </p:spPr>
            <p:txBody>
              <a:bodyPr rtlCol="0" anchor="ctr"/>
              <a:lstStyle/>
              <a:p>
                <a:endParaRPr lang="en-US" sz="600"/>
              </a:p>
            </p:txBody>
          </p:sp>
          <p:sp>
            <p:nvSpPr>
              <p:cNvPr id="61" name="Freeform: Shape 60">
                <a:extLst>
                  <a:ext uri="{FF2B5EF4-FFF2-40B4-BE49-F238E27FC236}">
                    <a16:creationId xmlns="" xmlns:a16="http://schemas.microsoft.com/office/drawing/2014/main" id="{1703AE9D-AA07-42A2-A770-D75300B7B16E}"/>
                  </a:ext>
                </a:extLst>
              </p:cNvPr>
              <p:cNvSpPr/>
              <p:nvPr/>
            </p:nvSpPr>
            <p:spPr>
              <a:xfrm>
                <a:off x="6330081" y="7146322"/>
                <a:ext cx="295275" cy="342900"/>
              </a:xfrm>
              <a:custGeom>
                <a:avLst/>
                <a:gdLst>
                  <a:gd name="connsiteX0" fmla="*/ 249317 w 295275"/>
                  <a:gd name="connsiteY0" fmla="*/ 247983 h 342900"/>
                  <a:gd name="connsiteX1" fmla="*/ 250517 w 295275"/>
                  <a:gd name="connsiteY1" fmla="*/ 246269 h 342900"/>
                  <a:gd name="connsiteX2" fmla="*/ 250203 w 295275"/>
                  <a:gd name="connsiteY2" fmla="*/ 242983 h 342900"/>
                  <a:gd name="connsiteX3" fmla="*/ 249146 w 295275"/>
                  <a:gd name="connsiteY3" fmla="*/ 242211 h 342900"/>
                  <a:gd name="connsiteX4" fmla="*/ 247088 w 295275"/>
                  <a:gd name="connsiteY4" fmla="*/ 241382 h 342900"/>
                  <a:gd name="connsiteX5" fmla="*/ 245202 w 295275"/>
                  <a:gd name="connsiteY5" fmla="*/ 240287 h 342900"/>
                  <a:gd name="connsiteX6" fmla="*/ 243069 w 295275"/>
                  <a:gd name="connsiteY6" fmla="*/ 236658 h 342900"/>
                  <a:gd name="connsiteX7" fmla="*/ 233096 w 295275"/>
                  <a:gd name="connsiteY7" fmla="*/ 230019 h 342900"/>
                  <a:gd name="connsiteX8" fmla="*/ 232381 w 295275"/>
                  <a:gd name="connsiteY8" fmla="*/ 226866 h 342900"/>
                  <a:gd name="connsiteX9" fmla="*/ 227962 w 295275"/>
                  <a:gd name="connsiteY9" fmla="*/ 226380 h 342900"/>
                  <a:gd name="connsiteX10" fmla="*/ 222409 w 295275"/>
                  <a:gd name="connsiteY10" fmla="*/ 227066 h 342900"/>
                  <a:gd name="connsiteX11" fmla="*/ 217694 w 295275"/>
                  <a:gd name="connsiteY11" fmla="*/ 228362 h 342900"/>
                  <a:gd name="connsiteX12" fmla="*/ 217694 w 295275"/>
                  <a:gd name="connsiteY12" fmla="*/ 231038 h 342900"/>
                  <a:gd name="connsiteX13" fmla="*/ 223771 w 295275"/>
                  <a:gd name="connsiteY13" fmla="*/ 234429 h 342900"/>
                  <a:gd name="connsiteX14" fmla="*/ 225200 w 295275"/>
                  <a:gd name="connsiteY14" fmla="*/ 238573 h 342900"/>
                  <a:gd name="connsiteX15" fmla="*/ 223561 w 295275"/>
                  <a:gd name="connsiteY15" fmla="*/ 247612 h 342900"/>
                  <a:gd name="connsiteX16" fmla="*/ 222618 w 295275"/>
                  <a:gd name="connsiteY16" fmla="*/ 250764 h 342900"/>
                  <a:gd name="connsiteX17" fmla="*/ 218637 w 295275"/>
                  <a:gd name="connsiteY17" fmla="*/ 254270 h 342900"/>
                  <a:gd name="connsiteX18" fmla="*/ 217684 w 295275"/>
                  <a:gd name="connsiteY18" fmla="*/ 258175 h 342900"/>
                  <a:gd name="connsiteX19" fmla="*/ 218637 w 295275"/>
                  <a:gd name="connsiteY19" fmla="*/ 258651 h 342900"/>
                  <a:gd name="connsiteX20" fmla="*/ 222923 w 295275"/>
                  <a:gd name="connsiteY20" fmla="*/ 265547 h 342900"/>
                  <a:gd name="connsiteX21" fmla="*/ 223552 w 295275"/>
                  <a:gd name="connsiteY21" fmla="*/ 266842 h 342900"/>
                  <a:gd name="connsiteX22" fmla="*/ 227124 w 295275"/>
                  <a:gd name="connsiteY22" fmla="*/ 270262 h 342900"/>
                  <a:gd name="connsiteX23" fmla="*/ 233201 w 295275"/>
                  <a:gd name="connsiteY23" fmla="*/ 274501 h 342900"/>
                  <a:gd name="connsiteX24" fmla="*/ 238868 w 295275"/>
                  <a:gd name="connsiteY24" fmla="*/ 276044 h 342900"/>
                  <a:gd name="connsiteX25" fmla="*/ 241392 w 295275"/>
                  <a:gd name="connsiteY25" fmla="*/ 271463 h 342900"/>
                  <a:gd name="connsiteX26" fmla="*/ 240554 w 295275"/>
                  <a:gd name="connsiteY26" fmla="*/ 265652 h 342900"/>
                  <a:gd name="connsiteX27" fmla="*/ 236601 w 295275"/>
                  <a:gd name="connsiteY27" fmla="*/ 257651 h 342900"/>
                  <a:gd name="connsiteX28" fmla="*/ 235515 w 295275"/>
                  <a:gd name="connsiteY28" fmla="*/ 252203 h 342900"/>
                  <a:gd name="connsiteX29" fmla="*/ 238458 w 295275"/>
                  <a:gd name="connsiteY29" fmla="*/ 252203 h 342900"/>
                  <a:gd name="connsiteX30" fmla="*/ 242268 w 295275"/>
                  <a:gd name="connsiteY30" fmla="*/ 261156 h 342900"/>
                  <a:gd name="connsiteX31" fmla="*/ 244745 w 295275"/>
                  <a:gd name="connsiteY31" fmla="*/ 265386 h 342900"/>
                  <a:gd name="connsiteX32" fmla="*/ 247021 w 295275"/>
                  <a:gd name="connsiteY32" fmla="*/ 266833 h 342900"/>
                  <a:gd name="connsiteX33" fmla="*/ 250307 w 295275"/>
                  <a:gd name="connsiteY33" fmla="*/ 264176 h 342900"/>
                  <a:gd name="connsiteX34" fmla="*/ 249955 w 295275"/>
                  <a:gd name="connsiteY34" fmla="*/ 260118 h 342900"/>
                  <a:gd name="connsiteX35" fmla="*/ 248107 w 295275"/>
                  <a:gd name="connsiteY35" fmla="*/ 255346 h 342900"/>
                  <a:gd name="connsiteX36" fmla="*/ 247031 w 295275"/>
                  <a:gd name="connsiteY36" fmla="*/ 250545 h 342900"/>
                  <a:gd name="connsiteX37" fmla="*/ 247802 w 295275"/>
                  <a:gd name="connsiteY37" fmla="*/ 249107 h 342900"/>
                  <a:gd name="connsiteX38" fmla="*/ 249317 w 295275"/>
                  <a:gd name="connsiteY38" fmla="*/ 247983 h 342900"/>
                  <a:gd name="connsiteX39" fmla="*/ 208893 w 295275"/>
                  <a:gd name="connsiteY39" fmla="*/ 300180 h 342900"/>
                  <a:gd name="connsiteX40" fmla="*/ 206693 w 295275"/>
                  <a:gd name="connsiteY40" fmla="*/ 300790 h 342900"/>
                  <a:gd name="connsiteX41" fmla="*/ 206054 w 295275"/>
                  <a:gd name="connsiteY41" fmla="*/ 301418 h 342900"/>
                  <a:gd name="connsiteX42" fmla="*/ 205435 w 295275"/>
                  <a:gd name="connsiteY42" fmla="*/ 301390 h 342900"/>
                  <a:gd name="connsiteX43" fmla="*/ 203025 w 295275"/>
                  <a:gd name="connsiteY43" fmla="*/ 300171 h 342900"/>
                  <a:gd name="connsiteX44" fmla="*/ 208455 w 295275"/>
                  <a:gd name="connsiteY44" fmla="*/ 297666 h 342900"/>
                  <a:gd name="connsiteX45" fmla="*/ 213713 w 295275"/>
                  <a:gd name="connsiteY45" fmla="*/ 298732 h 342900"/>
                  <a:gd name="connsiteX46" fmla="*/ 219551 w 295275"/>
                  <a:gd name="connsiteY46" fmla="*/ 301200 h 342900"/>
                  <a:gd name="connsiteX47" fmla="*/ 226504 w 295275"/>
                  <a:gd name="connsiteY47" fmla="*/ 302895 h 342900"/>
                  <a:gd name="connsiteX48" fmla="*/ 226504 w 295275"/>
                  <a:gd name="connsiteY48" fmla="*/ 300171 h 342900"/>
                  <a:gd name="connsiteX49" fmla="*/ 222056 w 295275"/>
                  <a:gd name="connsiteY49" fmla="*/ 291293 h 342900"/>
                  <a:gd name="connsiteX50" fmla="*/ 218646 w 295275"/>
                  <a:gd name="connsiteY50" fmla="*/ 288312 h 342900"/>
                  <a:gd name="connsiteX51" fmla="*/ 211817 w 295275"/>
                  <a:gd name="connsiteY51" fmla="*/ 288007 h 342900"/>
                  <a:gd name="connsiteX52" fmla="*/ 211817 w 295275"/>
                  <a:gd name="connsiteY52" fmla="*/ 285007 h 342900"/>
                  <a:gd name="connsiteX53" fmla="*/ 222285 w 295275"/>
                  <a:gd name="connsiteY53" fmla="*/ 284312 h 342900"/>
                  <a:gd name="connsiteX54" fmla="*/ 225457 w 295275"/>
                  <a:gd name="connsiteY54" fmla="*/ 278968 h 342900"/>
                  <a:gd name="connsiteX55" fmla="*/ 223666 w 295275"/>
                  <a:gd name="connsiteY55" fmla="*/ 272948 h 342900"/>
                  <a:gd name="connsiteX56" fmla="*/ 219265 w 295275"/>
                  <a:gd name="connsiteY56" fmla="*/ 270100 h 342900"/>
                  <a:gd name="connsiteX57" fmla="*/ 217589 w 295275"/>
                  <a:gd name="connsiteY57" fmla="*/ 268567 h 342900"/>
                  <a:gd name="connsiteX58" fmla="*/ 212846 w 295275"/>
                  <a:gd name="connsiteY58" fmla="*/ 261556 h 342900"/>
                  <a:gd name="connsiteX59" fmla="*/ 211817 w 295275"/>
                  <a:gd name="connsiteY59" fmla="*/ 259670 h 342900"/>
                  <a:gd name="connsiteX60" fmla="*/ 212665 w 295275"/>
                  <a:gd name="connsiteY60" fmla="*/ 254708 h 342900"/>
                  <a:gd name="connsiteX61" fmla="*/ 214656 w 295275"/>
                  <a:gd name="connsiteY61" fmla="*/ 251746 h 342900"/>
                  <a:gd name="connsiteX62" fmla="*/ 217694 w 295275"/>
                  <a:gd name="connsiteY62" fmla="*/ 248955 h 342900"/>
                  <a:gd name="connsiteX63" fmla="*/ 217694 w 295275"/>
                  <a:gd name="connsiteY63" fmla="*/ 242649 h 342900"/>
                  <a:gd name="connsiteX64" fmla="*/ 215132 w 295275"/>
                  <a:gd name="connsiteY64" fmla="*/ 235868 h 342900"/>
                  <a:gd name="connsiteX65" fmla="*/ 209750 w 295275"/>
                  <a:gd name="connsiteY65" fmla="*/ 230534 h 342900"/>
                  <a:gd name="connsiteX66" fmla="*/ 198073 w 295275"/>
                  <a:gd name="connsiteY66" fmla="*/ 227247 h 342900"/>
                  <a:gd name="connsiteX67" fmla="*/ 195567 w 295275"/>
                  <a:gd name="connsiteY67" fmla="*/ 224571 h 342900"/>
                  <a:gd name="connsiteX68" fmla="*/ 191643 w 295275"/>
                  <a:gd name="connsiteY68" fmla="*/ 218122 h 342900"/>
                  <a:gd name="connsiteX69" fmla="*/ 187795 w 295275"/>
                  <a:gd name="connsiteY69" fmla="*/ 214417 h 342900"/>
                  <a:gd name="connsiteX70" fmla="*/ 183747 w 295275"/>
                  <a:gd name="connsiteY70" fmla="*/ 213027 h 342900"/>
                  <a:gd name="connsiteX71" fmla="*/ 173974 w 295275"/>
                  <a:gd name="connsiteY71" fmla="*/ 213150 h 342900"/>
                  <a:gd name="connsiteX72" fmla="*/ 185509 w 295275"/>
                  <a:gd name="connsiteY72" fmla="*/ 231219 h 342900"/>
                  <a:gd name="connsiteX73" fmla="*/ 188528 w 295275"/>
                  <a:gd name="connsiteY73" fmla="*/ 241316 h 342900"/>
                  <a:gd name="connsiteX74" fmla="*/ 185404 w 295275"/>
                  <a:gd name="connsiteY74" fmla="*/ 252193 h 342900"/>
                  <a:gd name="connsiteX75" fmla="*/ 182623 w 295275"/>
                  <a:gd name="connsiteY75" fmla="*/ 254032 h 342900"/>
                  <a:gd name="connsiteX76" fmla="*/ 175441 w 295275"/>
                  <a:gd name="connsiteY76" fmla="*/ 255175 h 342900"/>
                  <a:gd name="connsiteX77" fmla="*/ 173974 w 295275"/>
                  <a:gd name="connsiteY77" fmla="*/ 256537 h 342900"/>
                  <a:gd name="connsiteX78" fmla="*/ 175346 w 295275"/>
                  <a:gd name="connsiteY78" fmla="*/ 263547 h 342900"/>
                  <a:gd name="connsiteX79" fmla="*/ 176346 w 295275"/>
                  <a:gd name="connsiteY79" fmla="*/ 266585 h 342900"/>
                  <a:gd name="connsiteX80" fmla="*/ 176889 w 295275"/>
                  <a:gd name="connsiteY80" fmla="*/ 266824 h 342900"/>
                  <a:gd name="connsiteX81" fmla="*/ 175146 w 295275"/>
                  <a:gd name="connsiteY81" fmla="*/ 278806 h 342900"/>
                  <a:gd name="connsiteX82" fmla="*/ 175346 w 295275"/>
                  <a:gd name="connsiteY82" fmla="*/ 284036 h 342900"/>
                  <a:gd name="connsiteX83" fmla="*/ 176889 w 295275"/>
                  <a:gd name="connsiteY83" fmla="*/ 290960 h 342900"/>
                  <a:gd name="connsiteX84" fmla="*/ 182004 w 295275"/>
                  <a:gd name="connsiteY84" fmla="*/ 301200 h 342900"/>
                  <a:gd name="connsiteX85" fmla="*/ 191033 w 295275"/>
                  <a:gd name="connsiteY85" fmla="*/ 313048 h 342900"/>
                  <a:gd name="connsiteX86" fmla="*/ 201644 w 295275"/>
                  <a:gd name="connsiteY86" fmla="*/ 322849 h 342900"/>
                  <a:gd name="connsiteX87" fmla="*/ 211807 w 295275"/>
                  <a:gd name="connsiteY87" fmla="*/ 327022 h 342900"/>
                  <a:gd name="connsiteX88" fmla="*/ 219875 w 295275"/>
                  <a:gd name="connsiteY88" fmla="*/ 323564 h 342900"/>
                  <a:gd name="connsiteX89" fmla="*/ 220218 w 295275"/>
                  <a:gd name="connsiteY89" fmla="*/ 315420 h 342900"/>
                  <a:gd name="connsiteX90" fmla="*/ 215484 w 295275"/>
                  <a:gd name="connsiteY90" fmla="*/ 306334 h 342900"/>
                  <a:gd name="connsiteX91" fmla="*/ 208893 w 295275"/>
                  <a:gd name="connsiteY91" fmla="*/ 300180 h 342900"/>
                  <a:gd name="connsiteX92" fmla="*/ 176470 w 295275"/>
                  <a:gd name="connsiteY92" fmla="*/ 249488 h 342900"/>
                  <a:gd name="connsiteX93" fmla="*/ 179079 w 295275"/>
                  <a:gd name="connsiteY93" fmla="*/ 247755 h 342900"/>
                  <a:gd name="connsiteX94" fmla="*/ 181299 w 295275"/>
                  <a:gd name="connsiteY94" fmla="*/ 245316 h 342900"/>
                  <a:gd name="connsiteX95" fmla="*/ 182756 w 295275"/>
                  <a:gd name="connsiteY95" fmla="*/ 240287 h 342900"/>
                  <a:gd name="connsiteX96" fmla="*/ 177822 w 295275"/>
                  <a:gd name="connsiteY96" fmla="*/ 228152 h 342900"/>
                  <a:gd name="connsiteX97" fmla="*/ 176860 w 295275"/>
                  <a:gd name="connsiteY97" fmla="*/ 223894 h 342900"/>
                  <a:gd name="connsiteX98" fmla="*/ 174670 w 295275"/>
                  <a:gd name="connsiteY98" fmla="*/ 221485 h 342900"/>
                  <a:gd name="connsiteX99" fmla="*/ 170383 w 295275"/>
                  <a:gd name="connsiteY99" fmla="*/ 219418 h 342900"/>
                  <a:gd name="connsiteX100" fmla="*/ 167440 w 295275"/>
                  <a:gd name="connsiteY100" fmla="*/ 216522 h 342900"/>
                  <a:gd name="connsiteX101" fmla="*/ 169440 w 295275"/>
                  <a:gd name="connsiteY101" fmla="*/ 211664 h 342900"/>
                  <a:gd name="connsiteX102" fmla="*/ 172050 w 295275"/>
                  <a:gd name="connsiteY102" fmla="*/ 209731 h 342900"/>
                  <a:gd name="connsiteX103" fmla="*/ 180499 w 295275"/>
                  <a:gd name="connsiteY103" fmla="*/ 205083 h 342900"/>
                  <a:gd name="connsiteX104" fmla="*/ 180880 w 295275"/>
                  <a:gd name="connsiteY104" fmla="*/ 204921 h 342900"/>
                  <a:gd name="connsiteX105" fmla="*/ 182747 w 295275"/>
                  <a:gd name="connsiteY105" fmla="*/ 204187 h 342900"/>
                  <a:gd name="connsiteX106" fmla="*/ 188481 w 295275"/>
                  <a:gd name="connsiteY106" fmla="*/ 206902 h 342900"/>
                  <a:gd name="connsiteX107" fmla="*/ 191805 w 295275"/>
                  <a:gd name="connsiteY107" fmla="*/ 209788 h 342900"/>
                  <a:gd name="connsiteX108" fmla="*/ 195139 w 295275"/>
                  <a:gd name="connsiteY108" fmla="*/ 212684 h 342900"/>
                  <a:gd name="connsiteX109" fmla="*/ 200692 w 295275"/>
                  <a:gd name="connsiteY109" fmla="*/ 219123 h 342900"/>
                  <a:gd name="connsiteX110" fmla="*/ 202997 w 295275"/>
                  <a:gd name="connsiteY110" fmla="*/ 223894 h 342900"/>
                  <a:gd name="connsiteX111" fmla="*/ 206883 w 295275"/>
                  <a:gd name="connsiteY111" fmla="*/ 228705 h 342900"/>
                  <a:gd name="connsiteX112" fmla="*/ 215465 w 295275"/>
                  <a:gd name="connsiteY112" fmla="*/ 226390 h 342900"/>
                  <a:gd name="connsiteX113" fmla="*/ 223676 w 295275"/>
                  <a:gd name="connsiteY113" fmla="*/ 222180 h 342900"/>
                  <a:gd name="connsiteX114" fmla="*/ 229619 w 295275"/>
                  <a:gd name="connsiteY114" fmla="*/ 219132 h 342900"/>
                  <a:gd name="connsiteX115" fmla="*/ 233458 w 295275"/>
                  <a:gd name="connsiteY115" fmla="*/ 222437 h 342900"/>
                  <a:gd name="connsiteX116" fmla="*/ 256051 w 295275"/>
                  <a:gd name="connsiteY116" fmla="*/ 241668 h 342900"/>
                  <a:gd name="connsiteX117" fmla="*/ 253946 w 295275"/>
                  <a:gd name="connsiteY117" fmla="*/ 256527 h 342900"/>
                  <a:gd name="connsiteX118" fmla="*/ 253746 w 295275"/>
                  <a:gd name="connsiteY118" fmla="*/ 264366 h 342900"/>
                  <a:gd name="connsiteX119" fmla="*/ 256051 w 295275"/>
                  <a:gd name="connsiteY119" fmla="*/ 272853 h 342900"/>
                  <a:gd name="connsiteX120" fmla="*/ 258556 w 295275"/>
                  <a:gd name="connsiteY120" fmla="*/ 276653 h 342900"/>
                  <a:gd name="connsiteX121" fmla="*/ 260966 w 295275"/>
                  <a:gd name="connsiteY121" fmla="*/ 278435 h 342900"/>
                  <a:gd name="connsiteX122" fmla="*/ 262995 w 295275"/>
                  <a:gd name="connsiteY122" fmla="*/ 280454 h 342900"/>
                  <a:gd name="connsiteX123" fmla="*/ 264852 w 295275"/>
                  <a:gd name="connsiteY123" fmla="*/ 285036 h 342900"/>
                  <a:gd name="connsiteX124" fmla="*/ 264433 w 295275"/>
                  <a:gd name="connsiteY124" fmla="*/ 289570 h 342900"/>
                  <a:gd name="connsiteX125" fmla="*/ 262709 w 295275"/>
                  <a:gd name="connsiteY125" fmla="*/ 294189 h 342900"/>
                  <a:gd name="connsiteX126" fmla="*/ 262090 w 295275"/>
                  <a:gd name="connsiteY126" fmla="*/ 298018 h 342900"/>
                  <a:gd name="connsiteX127" fmla="*/ 264852 w 295275"/>
                  <a:gd name="connsiteY127" fmla="*/ 300199 h 342900"/>
                  <a:gd name="connsiteX128" fmla="*/ 268519 w 295275"/>
                  <a:gd name="connsiteY128" fmla="*/ 296866 h 342900"/>
                  <a:gd name="connsiteX129" fmla="*/ 278073 w 295275"/>
                  <a:gd name="connsiteY129" fmla="*/ 280006 h 342900"/>
                  <a:gd name="connsiteX130" fmla="*/ 282007 w 295275"/>
                  <a:gd name="connsiteY130" fmla="*/ 277863 h 342900"/>
                  <a:gd name="connsiteX131" fmla="*/ 285379 w 295275"/>
                  <a:gd name="connsiteY131" fmla="*/ 276063 h 342900"/>
                  <a:gd name="connsiteX132" fmla="*/ 277035 w 295275"/>
                  <a:gd name="connsiteY132" fmla="*/ 268100 h 342900"/>
                  <a:gd name="connsiteX133" fmla="*/ 273663 w 295275"/>
                  <a:gd name="connsiteY133" fmla="*/ 256404 h 342900"/>
                  <a:gd name="connsiteX134" fmla="*/ 268234 w 295275"/>
                  <a:gd name="connsiteY134" fmla="*/ 248831 h 342900"/>
                  <a:gd name="connsiteX135" fmla="*/ 265081 w 295275"/>
                  <a:gd name="connsiteY135" fmla="*/ 239582 h 342900"/>
                  <a:gd name="connsiteX136" fmla="*/ 256880 w 295275"/>
                  <a:gd name="connsiteY136" fmla="*/ 230743 h 342900"/>
                  <a:gd name="connsiteX137" fmla="*/ 249193 w 295275"/>
                  <a:gd name="connsiteY137" fmla="*/ 224181 h 342900"/>
                  <a:gd name="connsiteX138" fmla="*/ 243478 w 295275"/>
                  <a:gd name="connsiteY138" fmla="*/ 218627 h 342900"/>
                  <a:gd name="connsiteX139" fmla="*/ 238515 w 295275"/>
                  <a:gd name="connsiteY139" fmla="*/ 214846 h 342900"/>
                  <a:gd name="connsiteX140" fmla="*/ 234305 w 295275"/>
                  <a:gd name="connsiteY140" fmla="*/ 211321 h 342900"/>
                  <a:gd name="connsiteX141" fmla="*/ 228581 w 295275"/>
                  <a:gd name="connsiteY141" fmla="*/ 211321 h 342900"/>
                  <a:gd name="connsiteX142" fmla="*/ 222885 w 295275"/>
                  <a:gd name="connsiteY142" fmla="*/ 214093 h 342900"/>
                  <a:gd name="connsiteX143" fmla="*/ 217922 w 295275"/>
                  <a:gd name="connsiteY143" fmla="*/ 216627 h 342900"/>
                  <a:gd name="connsiteX144" fmla="*/ 210226 w 295275"/>
                  <a:gd name="connsiteY144" fmla="*/ 215360 h 342900"/>
                  <a:gd name="connsiteX145" fmla="*/ 202530 w 295275"/>
                  <a:gd name="connsiteY145" fmla="*/ 209798 h 342900"/>
                  <a:gd name="connsiteX146" fmla="*/ 197577 w 295275"/>
                  <a:gd name="connsiteY146" fmla="*/ 204997 h 342900"/>
                  <a:gd name="connsiteX147" fmla="*/ 192357 w 295275"/>
                  <a:gd name="connsiteY147" fmla="*/ 202225 h 342900"/>
                  <a:gd name="connsiteX148" fmla="*/ 188386 w 295275"/>
                  <a:gd name="connsiteY148" fmla="*/ 200453 h 342900"/>
                  <a:gd name="connsiteX149" fmla="*/ 184423 w 295275"/>
                  <a:gd name="connsiteY149" fmla="*/ 198930 h 342900"/>
                  <a:gd name="connsiteX150" fmla="*/ 179689 w 295275"/>
                  <a:gd name="connsiteY150" fmla="*/ 197682 h 342900"/>
                  <a:gd name="connsiteX151" fmla="*/ 176108 w 295275"/>
                  <a:gd name="connsiteY151" fmla="*/ 195872 h 342900"/>
                  <a:gd name="connsiteX152" fmla="*/ 175689 w 295275"/>
                  <a:gd name="connsiteY152" fmla="*/ 190614 h 342900"/>
                  <a:gd name="connsiteX153" fmla="*/ 175831 w 295275"/>
                  <a:gd name="connsiteY153" fmla="*/ 188585 h 342900"/>
                  <a:gd name="connsiteX154" fmla="*/ 174374 w 295275"/>
                  <a:gd name="connsiteY154" fmla="*/ 182937 h 342900"/>
                  <a:gd name="connsiteX155" fmla="*/ 173698 w 295275"/>
                  <a:gd name="connsiteY155" fmla="*/ 172936 h 342900"/>
                  <a:gd name="connsiteX156" fmla="*/ 171964 w 295275"/>
                  <a:gd name="connsiteY156" fmla="*/ 167744 h 342900"/>
                  <a:gd name="connsiteX157" fmla="*/ 173564 w 295275"/>
                  <a:gd name="connsiteY157" fmla="*/ 166535 h 342900"/>
                  <a:gd name="connsiteX158" fmla="*/ 174803 w 295275"/>
                  <a:gd name="connsiteY158" fmla="*/ 166430 h 342900"/>
                  <a:gd name="connsiteX159" fmla="*/ 190138 w 295275"/>
                  <a:gd name="connsiteY159" fmla="*/ 174746 h 342900"/>
                  <a:gd name="connsiteX160" fmla="*/ 191910 w 295275"/>
                  <a:gd name="connsiteY160" fmla="*/ 175212 h 342900"/>
                  <a:gd name="connsiteX161" fmla="*/ 192967 w 295275"/>
                  <a:gd name="connsiteY161" fmla="*/ 175012 h 342900"/>
                  <a:gd name="connsiteX162" fmla="*/ 194300 w 295275"/>
                  <a:gd name="connsiteY162" fmla="*/ 174288 h 342900"/>
                  <a:gd name="connsiteX163" fmla="*/ 198168 w 295275"/>
                  <a:gd name="connsiteY163" fmla="*/ 170992 h 342900"/>
                  <a:gd name="connsiteX164" fmla="*/ 200292 w 295275"/>
                  <a:gd name="connsiteY164" fmla="*/ 169602 h 342900"/>
                  <a:gd name="connsiteX165" fmla="*/ 203359 w 295275"/>
                  <a:gd name="connsiteY165" fmla="*/ 168250 h 342900"/>
                  <a:gd name="connsiteX166" fmla="*/ 206997 w 295275"/>
                  <a:gd name="connsiteY166" fmla="*/ 167230 h 342900"/>
                  <a:gd name="connsiteX167" fmla="*/ 211284 w 295275"/>
                  <a:gd name="connsiteY167" fmla="*/ 166830 h 342900"/>
                  <a:gd name="connsiteX168" fmla="*/ 215351 w 295275"/>
                  <a:gd name="connsiteY168" fmla="*/ 167049 h 342900"/>
                  <a:gd name="connsiteX169" fmla="*/ 218542 w 295275"/>
                  <a:gd name="connsiteY169" fmla="*/ 167944 h 342900"/>
                  <a:gd name="connsiteX170" fmla="*/ 221828 w 295275"/>
                  <a:gd name="connsiteY170" fmla="*/ 169354 h 342900"/>
                  <a:gd name="connsiteX171" fmla="*/ 224809 w 295275"/>
                  <a:gd name="connsiteY171" fmla="*/ 171012 h 342900"/>
                  <a:gd name="connsiteX172" fmla="*/ 226686 w 295275"/>
                  <a:gd name="connsiteY172" fmla="*/ 171592 h 342900"/>
                  <a:gd name="connsiteX173" fmla="*/ 227952 w 295275"/>
                  <a:gd name="connsiteY173" fmla="*/ 171631 h 342900"/>
                  <a:gd name="connsiteX174" fmla="*/ 228828 w 295275"/>
                  <a:gd name="connsiteY174" fmla="*/ 171335 h 342900"/>
                  <a:gd name="connsiteX175" fmla="*/ 229419 w 295275"/>
                  <a:gd name="connsiteY175" fmla="*/ 170888 h 342900"/>
                  <a:gd name="connsiteX176" fmla="*/ 229619 w 295275"/>
                  <a:gd name="connsiteY176" fmla="*/ 170316 h 342900"/>
                  <a:gd name="connsiteX177" fmla="*/ 229553 w 295275"/>
                  <a:gd name="connsiteY177" fmla="*/ 169421 h 342900"/>
                  <a:gd name="connsiteX178" fmla="*/ 229010 w 295275"/>
                  <a:gd name="connsiteY178" fmla="*/ 166268 h 342900"/>
                  <a:gd name="connsiteX179" fmla="*/ 229010 w 295275"/>
                  <a:gd name="connsiteY179" fmla="*/ 165163 h 342900"/>
                  <a:gd name="connsiteX180" fmla="*/ 229410 w 295275"/>
                  <a:gd name="connsiteY180" fmla="*/ 164354 h 342900"/>
                  <a:gd name="connsiteX181" fmla="*/ 230153 w 295275"/>
                  <a:gd name="connsiteY181" fmla="*/ 163401 h 342900"/>
                  <a:gd name="connsiteX182" fmla="*/ 230743 w 295275"/>
                  <a:gd name="connsiteY182" fmla="*/ 162306 h 342900"/>
                  <a:gd name="connsiteX183" fmla="*/ 231210 w 295275"/>
                  <a:gd name="connsiteY183" fmla="*/ 159668 h 342900"/>
                  <a:gd name="connsiteX184" fmla="*/ 231077 w 295275"/>
                  <a:gd name="connsiteY184" fmla="*/ 155790 h 342900"/>
                  <a:gd name="connsiteX185" fmla="*/ 229219 w 295275"/>
                  <a:gd name="connsiteY185" fmla="*/ 148504 h 342900"/>
                  <a:gd name="connsiteX186" fmla="*/ 217303 w 295275"/>
                  <a:gd name="connsiteY186" fmla="*/ 126082 h 342900"/>
                  <a:gd name="connsiteX187" fmla="*/ 210017 w 295275"/>
                  <a:gd name="connsiteY187" fmla="*/ 116110 h 342900"/>
                  <a:gd name="connsiteX188" fmla="*/ 194300 w 295275"/>
                  <a:gd name="connsiteY188" fmla="*/ 113138 h 342900"/>
                  <a:gd name="connsiteX189" fmla="*/ 189186 w 295275"/>
                  <a:gd name="connsiteY189" fmla="*/ 114395 h 342900"/>
                  <a:gd name="connsiteX190" fmla="*/ 173050 w 295275"/>
                  <a:gd name="connsiteY190" fmla="*/ 120177 h 342900"/>
                  <a:gd name="connsiteX191" fmla="*/ 166478 w 295275"/>
                  <a:gd name="connsiteY191" fmla="*/ 121853 h 342900"/>
                  <a:gd name="connsiteX192" fmla="*/ 160992 w 295275"/>
                  <a:gd name="connsiteY192" fmla="*/ 121529 h 342900"/>
                  <a:gd name="connsiteX193" fmla="*/ 156905 w 295275"/>
                  <a:gd name="connsiteY193" fmla="*/ 119072 h 342900"/>
                  <a:gd name="connsiteX194" fmla="*/ 151295 w 295275"/>
                  <a:gd name="connsiteY194" fmla="*/ 110204 h 342900"/>
                  <a:gd name="connsiteX195" fmla="*/ 140313 w 295275"/>
                  <a:gd name="connsiteY195" fmla="*/ 95945 h 342900"/>
                  <a:gd name="connsiteX196" fmla="*/ 131778 w 295275"/>
                  <a:gd name="connsiteY196" fmla="*/ 81782 h 342900"/>
                  <a:gd name="connsiteX197" fmla="*/ 116843 w 295275"/>
                  <a:gd name="connsiteY197" fmla="*/ 62512 h 342900"/>
                  <a:gd name="connsiteX198" fmla="*/ 116319 w 295275"/>
                  <a:gd name="connsiteY198" fmla="*/ 58921 h 342900"/>
                  <a:gd name="connsiteX199" fmla="*/ 116376 w 295275"/>
                  <a:gd name="connsiteY199" fmla="*/ 55759 h 342900"/>
                  <a:gd name="connsiteX200" fmla="*/ 115576 w 295275"/>
                  <a:gd name="connsiteY200" fmla="*/ 53435 h 342900"/>
                  <a:gd name="connsiteX201" fmla="*/ 113443 w 295275"/>
                  <a:gd name="connsiteY201" fmla="*/ 52016 h 342900"/>
                  <a:gd name="connsiteX202" fmla="*/ 105204 w 295275"/>
                  <a:gd name="connsiteY202" fmla="*/ 52216 h 342900"/>
                  <a:gd name="connsiteX203" fmla="*/ 101527 w 295275"/>
                  <a:gd name="connsiteY203" fmla="*/ 50492 h 342900"/>
                  <a:gd name="connsiteX204" fmla="*/ 97536 w 295275"/>
                  <a:gd name="connsiteY204" fmla="*/ 45386 h 342900"/>
                  <a:gd name="connsiteX205" fmla="*/ 79124 w 295275"/>
                  <a:gd name="connsiteY205" fmla="*/ 14211 h 342900"/>
                  <a:gd name="connsiteX206" fmla="*/ 75333 w 295275"/>
                  <a:gd name="connsiteY206" fmla="*/ 9868 h 342900"/>
                  <a:gd name="connsiteX207" fmla="*/ 71599 w 295275"/>
                  <a:gd name="connsiteY207" fmla="*/ 7563 h 342900"/>
                  <a:gd name="connsiteX208" fmla="*/ 64989 w 295275"/>
                  <a:gd name="connsiteY208" fmla="*/ 7144 h 342900"/>
                  <a:gd name="connsiteX209" fmla="*/ 59798 w 295275"/>
                  <a:gd name="connsiteY209" fmla="*/ 7458 h 342900"/>
                  <a:gd name="connsiteX210" fmla="*/ 35471 w 295275"/>
                  <a:gd name="connsiteY210" fmla="*/ 12659 h 342900"/>
                  <a:gd name="connsiteX211" fmla="*/ 30737 w 295275"/>
                  <a:gd name="connsiteY211" fmla="*/ 38548 h 342900"/>
                  <a:gd name="connsiteX212" fmla="*/ 27784 w 295275"/>
                  <a:gd name="connsiteY212" fmla="*/ 47063 h 342900"/>
                  <a:gd name="connsiteX213" fmla="*/ 22850 w 295275"/>
                  <a:gd name="connsiteY213" fmla="*/ 56664 h 342900"/>
                  <a:gd name="connsiteX214" fmla="*/ 18983 w 295275"/>
                  <a:gd name="connsiteY214" fmla="*/ 62636 h 342900"/>
                  <a:gd name="connsiteX215" fmla="*/ 7144 w 295275"/>
                  <a:gd name="connsiteY215" fmla="*/ 74828 h 342900"/>
                  <a:gd name="connsiteX216" fmla="*/ 21250 w 295275"/>
                  <a:gd name="connsiteY216" fmla="*/ 82944 h 342900"/>
                  <a:gd name="connsiteX217" fmla="*/ 38119 w 295275"/>
                  <a:gd name="connsiteY217" fmla="*/ 89478 h 342900"/>
                  <a:gd name="connsiteX218" fmla="*/ 47987 w 295275"/>
                  <a:gd name="connsiteY218" fmla="*/ 94649 h 342900"/>
                  <a:gd name="connsiteX219" fmla="*/ 55788 w 295275"/>
                  <a:gd name="connsiteY219" fmla="*/ 99860 h 342900"/>
                  <a:gd name="connsiteX220" fmla="*/ 63980 w 295275"/>
                  <a:gd name="connsiteY220" fmla="*/ 107794 h 342900"/>
                  <a:gd name="connsiteX221" fmla="*/ 70695 w 295275"/>
                  <a:gd name="connsiteY221" fmla="*/ 117053 h 342900"/>
                  <a:gd name="connsiteX222" fmla="*/ 76286 w 295275"/>
                  <a:gd name="connsiteY222" fmla="*/ 132197 h 342900"/>
                  <a:gd name="connsiteX223" fmla="*/ 77181 w 295275"/>
                  <a:gd name="connsiteY223" fmla="*/ 143284 h 342900"/>
                  <a:gd name="connsiteX224" fmla="*/ 75371 w 295275"/>
                  <a:gd name="connsiteY224" fmla="*/ 153428 h 342900"/>
                  <a:gd name="connsiteX225" fmla="*/ 67237 w 295275"/>
                  <a:gd name="connsiteY225" fmla="*/ 169507 h 342900"/>
                  <a:gd name="connsiteX226" fmla="*/ 64322 w 295275"/>
                  <a:gd name="connsiteY226" fmla="*/ 176841 h 342900"/>
                  <a:gd name="connsiteX227" fmla="*/ 63522 w 295275"/>
                  <a:gd name="connsiteY227" fmla="*/ 182518 h 342900"/>
                  <a:gd name="connsiteX228" fmla="*/ 67646 w 295275"/>
                  <a:gd name="connsiteY228" fmla="*/ 188080 h 342900"/>
                  <a:gd name="connsiteX229" fmla="*/ 75600 w 295275"/>
                  <a:gd name="connsiteY229" fmla="*/ 193948 h 342900"/>
                  <a:gd name="connsiteX230" fmla="*/ 94145 w 295275"/>
                  <a:gd name="connsiteY230" fmla="*/ 203958 h 342900"/>
                  <a:gd name="connsiteX231" fmla="*/ 113243 w 295275"/>
                  <a:gd name="connsiteY231" fmla="*/ 211979 h 342900"/>
                  <a:gd name="connsiteX232" fmla="*/ 118043 w 295275"/>
                  <a:gd name="connsiteY232" fmla="*/ 215417 h 342900"/>
                  <a:gd name="connsiteX233" fmla="*/ 123730 w 295275"/>
                  <a:gd name="connsiteY233" fmla="*/ 221475 h 342900"/>
                  <a:gd name="connsiteX234" fmla="*/ 128111 w 295275"/>
                  <a:gd name="connsiteY234" fmla="*/ 224876 h 342900"/>
                  <a:gd name="connsiteX235" fmla="*/ 133769 w 295275"/>
                  <a:gd name="connsiteY235" fmla="*/ 225790 h 342900"/>
                  <a:gd name="connsiteX236" fmla="*/ 137960 w 295275"/>
                  <a:gd name="connsiteY236" fmla="*/ 223742 h 342900"/>
                  <a:gd name="connsiteX237" fmla="*/ 141961 w 295275"/>
                  <a:gd name="connsiteY237" fmla="*/ 220789 h 342900"/>
                  <a:gd name="connsiteX238" fmla="*/ 146085 w 295275"/>
                  <a:gd name="connsiteY238" fmla="*/ 218598 h 342900"/>
                  <a:gd name="connsiteX239" fmla="*/ 150504 w 295275"/>
                  <a:gd name="connsiteY239" fmla="*/ 218084 h 342900"/>
                  <a:gd name="connsiteX240" fmla="*/ 156248 w 295275"/>
                  <a:gd name="connsiteY240" fmla="*/ 219446 h 342900"/>
                  <a:gd name="connsiteX241" fmla="*/ 162249 w 295275"/>
                  <a:gd name="connsiteY241" fmla="*/ 222837 h 342900"/>
                  <a:gd name="connsiteX242" fmla="*/ 167621 w 295275"/>
                  <a:gd name="connsiteY242" fmla="*/ 228029 h 342900"/>
                  <a:gd name="connsiteX243" fmla="*/ 170374 w 295275"/>
                  <a:gd name="connsiteY243" fmla="*/ 234067 h 342900"/>
                  <a:gd name="connsiteX244" fmla="*/ 170155 w 295275"/>
                  <a:gd name="connsiteY244" fmla="*/ 241963 h 342900"/>
                  <a:gd name="connsiteX245" fmla="*/ 168383 w 295275"/>
                  <a:gd name="connsiteY245" fmla="*/ 254975 h 342900"/>
                  <a:gd name="connsiteX246" fmla="*/ 168269 w 295275"/>
                  <a:gd name="connsiteY246" fmla="*/ 258870 h 342900"/>
                  <a:gd name="connsiteX247" fmla="*/ 170526 w 295275"/>
                  <a:gd name="connsiteY247" fmla="*/ 262794 h 342900"/>
                  <a:gd name="connsiteX248" fmla="*/ 171412 w 295275"/>
                  <a:gd name="connsiteY248" fmla="*/ 259251 h 342900"/>
                  <a:gd name="connsiteX249" fmla="*/ 173936 w 295275"/>
                  <a:gd name="connsiteY249" fmla="*/ 252213 h 342900"/>
                  <a:gd name="connsiteX250" fmla="*/ 176470 w 295275"/>
                  <a:gd name="connsiteY250" fmla="*/ 249488 h 342900"/>
                  <a:gd name="connsiteX251" fmla="*/ 289188 w 295275"/>
                  <a:gd name="connsiteY251" fmla="*/ 280416 h 342900"/>
                  <a:gd name="connsiteX252" fmla="*/ 287350 w 295275"/>
                  <a:gd name="connsiteY252" fmla="*/ 281501 h 342900"/>
                  <a:gd name="connsiteX253" fmla="*/ 286579 w 295275"/>
                  <a:gd name="connsiteY253" fmla="*/ 281816 h 342900"/>
                  <a:gd name="connsiteX254" fmla="*/ 282283 w 295275"/>
                  <a:gd name="connsiteY254" fmla="*/ 283569 h 342900"/>
                  <a:gd name="connsiteX255" fmla="*/ 278101 w 295275"/>
                  <a:gd name="connsiteY255" fmla="*/ 287074 h 342900"/>
                  <a:gd name="connsiteX256" fmla="*/ 276835 w 295275"/>
                  <a:gd name="connsiteY256" fmla="*/ 293970 h 342900"/>
                  <a:gd name="connsiteX257" fmla="*/ 279559 w 295275"/>
                  <a:gd name="connsiteY257" fmla="*/ 293970 h 342900"/>
                  <a:gd name="connsiteX258" fmla="*/ 282035 w 295275"/>
                  <a:gd name="connsiteY258" fmla="*/ 290598 h 342900"/>
                  <a:gd name="connsiteX259" fmla="*/ 285236 w 295275"/>
                  <a:gd name="connsiteY259" fmla="*/ 288188 h 342900"/>
                  <a:gd name="connsiteX260" fmla="*/ 291513 w 295275"/>
                  <a:gd name="connsiteY260" fmla="*/ 285016 h 342900"/>
                  <a:gd name="connsiteX261" fmla="*/ 289188 w 295275"/>
                  <a:gd name="connsiteY261" fmla="*/ 280416 h 342900"/>
                  <a:gd name="connsiteX262" fmla="*/ 262366 w 295275"/>
                  <a:gd name="connsiteY262" fmla="*/ 318125 h 342900"/>
                  <a:gd name="connsiteX263" fmla="*/ 253127 w 295275"/>
                  <a:gd name="connsiteY263" fmla="*/ 312144 h 342900"/>
                  <a:gd name="connsiteX264" fmla="*/ 250193 w 295275"/>
                  <a:gd name="connsiteY264" fmla="*/ 318125 h 342900"/>
                  <a:gd name="connsiteX265" fmla="*/ 247012 w 295275"/>
                  <a:gd name="connsiteY265" fmla="*/ 318125 h 342900"/>
                  <a:gd name="connsiteX266" fmla="*/ 256165 w 295275"/>
                  <a:gd name="connsiteY266" fmla="*/ 295827 h 342900"/>
                  <a:gd name="connsiteX267" fmla="*/ 258194 w 295275"/>
                  <a:gd name="connsiteY267" fmla="*/ 282559 h 342900"/>
                  <a:gd name="connsiteX268" fmla="*/ 249346 w 295275"/>
                  <a:gd name="connsiteY268" fmla="*/ 276358 h 342900"/>
                  <a:gd name="connsiteX269" fmla="*/ 240440 w 295275"/>
                  <a:gd name="connsiteY269" fmla="*/ 279359 h 342900"/>
                  <a:gd name="connsiteX270" fmla="*/ 232534 w 295275"/>
                  <a:gd name="connsiteY270" fmla="*/ 283483 h 342900"/>
                  <a:gd name="connsiteX271" fmla="*/ 228695 w 295275"/>
                  <a:gd name="connsiteY271" fmla="*/ 289950 h 342900"/>
                  <a:gd name="connsiteX272" fmla="*/ 232372 w 295275"/>
                  <a:gd name="connsiteY272" fmla="*/ 300180 h 342900"/>
                  <a:gd name="connsiteX273" fmla="*/ 232372 w 295275"/>
                  <a:gd name="connsiteY273" fmla="*/ 293970 h 342900"/>
                  <a:gd name="connsiteX274" fmla="*/ 235506 w 295275"/>
                  <a:gd name="connsiteY274" fmla="*/ 293970 h 342900"/>
                  <a:gd name="connsiteX275" fmla="*/ 234248 w 295275"/>
                  <a:gd name="connsiteY275" fmla="*/ 300790 h 342900"/>
                  <a:gd name="connsiteX276" fmla="*/ 227647 w 295275"/>
                  <a:gd name="connsiteY276" fmla="*/ 310162 h 342900"/>
                  <a:gd name="connsiteX277" fmla="*/ 226495 w 295275"/>
                  <a:gd name="connsiteY277" fmla="*/ 318125 h 342900"/>
                  <a:gd name="connsiteX278" fmla="*/ 227857 w 295275"/>
                  <a:gd name="connsiteY278" fmla="*/ 323031 h 342900"/>
                  <a:gd name="connsiteX279" fmla="*/ 230305 w 295275"/>
                  <a:gd name="connsiteY279" fmla="*/ 327983 h 342900"/>
                  <a:gd name="connsiteX280" fmla="*/ 232381 w 295275"/>
                  <a:gd name="connsiteY280" fmla="*/ 334013 h 342900"/>
                  <a:gd name="connsiteX281" fmla="*/ 232381 w 295275"/>
                  <a:gd name="connsiteY281" fmla="*/ 341966 h 342900"/>
                  <a:gd name="connsiteX282" fmla="*/ 235515 w 295275"/>
                  <a:gd name="connsiteY282" fmla="*/ 341966 h 342900"/>
                  <a:gd name="connsiteX283" fmla="*/ 241211 w 295275"/>
                  <a:gd name="connsiteY283" fmla="*/ 335975 h 342900"/>
                  <a:gd name="connsiteX284" fmla="*/ 249784 w 295275"/>
                  <a:gd name="connsiteY284" fmla="*/ 332146 h 342900"/>
                  <a:gd name="connsiteX285" fmla="*/ 270748 w 295275"/>
                  <a:gd name="connsiteY285" fmla="*/ 327050 h 342900"/>
                  <a:gd name="connsiteX286" fmla="*/ 267148 w 295275"/>
                  <a:gd name="connsiteY286" fmla="*/ 322136 h 342900"/>
                  <a:gd name="connsiteX287" fmla="*/ 262366 w 295275"/>
                  <a:gd name="connsiteY287" fmla="*/ 3181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295275" h="342900">
                    <a:moveTo>
                      <a:pt x="249317" y="247983"/>
                    </a:moveTo>
                    <a:lnTo>
                      <a:pt x="250517" y="246269"/>
                    </a:lnTo>
                    <a:lnTo>
                      <a:pt x="250203" y="242983"/>
                    </a:lnTo>
                    <a:lnTo>
                      <a:pt x="249146" y="242211"/>
                    </a:lnTo>
                    <a:lnTo>
                      <a:pt x="247088" y="241382"/>
                    </a:lnTo>
                    <a:lnTo>
                      <a:pt x="245202" y="240287"/>
                    </a:lnTo>
                    <a:lnTo>
                      <a:pt x="243069" y="236658"/>
                    </a:lnTo>
                    <a:lnTo>
                      <a:pt x="233096" y="230019"/>
                    </a:lnTo>
                    <a:lnTo>
                      <a:pt x="232381" y="226866"/>
                    </a:lnTo>
                    <a:lnTo>
                      <a:pt x="227962" y="226380"/>
                    </a:lnTo>
                    <a:lnTo>
                      <a:pt x="222409" y="227066"/>
                    </a:lnTo>
                    <a:lnTo>
                      <a:pt x="217694" y="228362"/>
                    </a:lnTo>
                    <a:lnTo>
                      <a:pt x="217694" y="231038"/>
                    </a:lnTo>
                    <a:lnTo>
                      <a:pt x="223771" y="234429"/>
                    </a:lnTo>
                    <a:lnTo>
                      <a:pt x="225200" y="238573"/>
                    </a:lnTo>
                    <a:lnTo>
                      <a:pt x="223561" y="247612"/>
                    </a:lnTo>
                    <a:lnTo>
                      <a:pt x="222618" y="250764"/>
                    </a:lnTo>
                    <a:lnTo>
                      <a:pt x="218637" y="254270"/>
                    </a:lnTo>
                    <a:lnTo>
                      <a:pt x="217684" y="258175"/>
                    </a:lnTo>
                    <a:lnTo>
                      <a:pt x="218637" y="258651"/>
                    </a:lnTo>
                    <a:lnTo>
                      <a:pt x="222923" y="265547"/>
                    </a:lnTo>
                    <a:lnTo>
                      <a:pt x="223552" y="266842"/>
                    </a:lnTo>
                    <a:lnTo>
                      <a:pt x="227124" y="270262"/>
                    </a:lnTo>
                    <a:lnTo>
                      <a:pt x="233201" y="274501"/>
                    </a:lnTo>
                    <a:lnTo>
                      <a:pt x="238868" y="276044"/>
                    </a:lnTo>
                    <a:lnTo>
                      <a:pt x="241392" y="271463"/>
                    </a:lnTo>
                    <a:lnTo>
                      <a:pt x="240554" y="265652"/>
                    </a:lnTo>
                    <a:lnTo>
                      <a:pt x="236601" y="257651"/>
                    </a:lnTo>
                    <a:lnTo>
                      <a:pt x="235515" y="252203"/>
                    </a:lnTo>
                    <a:lnTo>
                      <a:pt x="238458" y="252203"/>
                    </a:lnTo>
                    <a:lnTo>
                      <a:pt x="242268" y="261156"/>
                    </a:lnTo>
                    <a:lnTo>
                      <a:pt x="244745" y="265386"/>
                    </a:lnTo>
                    <a:lnTo>
                      <a:pt x="247021" y="266833"/>
                    </a:lnTo>
                    <a:lnTo>
                      <a:pt x="250307" y="264176"/>
                    </a:lnTo>
                    <a:lnTo>
                      <a:pt x="249955" y="260118"/>
                    </a:lnTo>
                    <a:lnTo>
                      <a:pt x="248107" y="255346"/>
                    </a:lnTo>
                    <a:lnTo>
                      <a:pt x="247031" y="250545"/>
                    </a:lnTo>
                    <a:lnTo>
                      <a:pt x="247802" y="249107"/>
                    </a:lnTo>
                    <a:lnTo>
                      <a:pt x="249317" y="247983"/>
                    </a:lnTo>
                    <a:close/>
                    <a:moveTo>
                      <a:pt x="208893" y="300180"/>
                    </a:moveTo>
                    <a:lnTo>
                      <a:pt x="206693" y="300790"/>
                    </a:lnTo>
                    <a:lnTo>
                      <a:pt x="206054" y="301418"/>
                    </a:lnTo>
                    <a:lnTo>
                      <a:pt x="205435" y="301390"/>
                    </a:lnTo>
                    <a:lnTo>
                      <a:pt x="203025" y="300171"/>
                    </a:lnTo>
                    <a:lnTo>
                      <a:pt x="208455" y="297666"/>
                    </a:lnTo>
                    <a:lnTo>
                      <a:pt x="213713" y="298732"/>
                    </a:lnTo>
                    <a:lnTo>
                      <a:pt x="219551" y="301200"/>
                    </a:lnTo>
                    <a:lnTo>
                      <a:pt x="226504" y="302895"/>
                    </a:lnTo>
                    <a:lnTo>
                      <a:pt x="226504" y="300171"/>
                    </a:lnTo>
                    <a:lnTo>
                      <a:pt x="222056" y="291293"/>
                    </a:lnTo>
                    <a:lnTo>
                      <a:pt x="218646" y="288312"/>
                    </a:lnTo>
                    <a:lnTo>
                      <a:pt x="211817" y="288007"/>
                    </a:lnTo>
                    <a:lnTo>
                      <a:pt x="211817" y="285007"/>
                    </a:lnTo>
                    <a:lnTo>
                      <a:pt x="222285" y="284312"/>
                    </a:lnTo>
                    <a:lnTo>
                      <a:pt x="225457" y="278968"/>
                    </a:lnTo>
                    <a:lnTo>
                      <a:pt x="223666" y="272948"/>
                    </a:lnTo>
                    <a:lnTo>
                      <a:pt x="219265" y="270100"/>
                    </a:lnTo>
                    <a:lnTo>
                      <a:pt x="217589" y="268567"/>
                    </a:lnTo>
                    <a:lnTo>
                      <a:pt x="212846" y="261556"/>
                    </a:lnTo>
                    <a:lnTo>
                      <a:pt x="211817" y="259670"/>
                    </a:lnTo>
                    <a:lnTo>
                      <a:pt x="212665" y="254708"/>
                    </a:lnTo>
                    <a:lnTo>
                      <a:pt x="214656" y="251746"/>
                    </a:lnTo>
                    <a:lnTo>
                      <a:pt x="217694" y="248955"/>
                    </a:lnTo>
                    <a:lnTo>
                      <a:pt x="217694" y="242649"/>
                    </a:lnTo>
                    <a:lnTo>
                      <a:pt x="215132" y="235868"/>
                    </a:lnTo>
                    <a:lnTo>
                      <a:pt x="209750" y="230534"/>
                    </a:lnTo>
                    <a:lnTo>
                      <a:pt x="198073" y="227247"/>
                    </a:lnTo>
                    <a:lnTo>
                      <a:pt x="195567" y="224571"/>
                    </a:lnTo>
                    <a:lnTo>
                      <a:pt x="191643" y="218122"/>
                    </a:lnTo>
                    <a:lnTo>
                      <a:pt x="187795" y="214417"/>
                    </a:lnTo>
                    <a:lnTo>
                      <a:pt x="183747" y="213027"/>
                    </a:lnTo>
                    <a:lnTo>
                      <a:pt x="173974" y="213150"/>
                    </a:lnTo>
                    <a:lnTo>
                      <a:pt x="185509" y="231219"/>
                    </a:lnTo>
                    <a:lnTo>
                      <a:pt x="188528" y="241316"/>
                    </a:lnTo>
                    <a:lnTo>
                      <a:pt x="185404" y="252193"/>
                    </a:lnTo>
                    <a:lnTo>
                      <a:pt x="182623" y="254032"/>
                    </a:lnTo>
                    <a:lnTo>
                      <a:pt x="175441" y="255175"/>
                    </a:lnTo>
                    <a:lnTo>
                      <a:pt x="173974" y="256537"/>
                    </a:lnTo>
                    <a:lnTo>
                      <a:pt x="175346" y="263547"/>
                    </a:lnTo>
                    <a:lnTo>
                      <a:pt x="176346" y="266585"/>
                    </a:lnTo>
                    <a:lnTo>
                      <a:pt x="176889" y="266824"/>
                    </a:lnTo>
                    <a:lnTo>
                      <a:pt x="175146" y="278806"/>
                    </a:lnTo>
                    <a:lnTo>
                      <a:pt x="175346" y="284036"/>
                    </a:lnTo>
                    <a:lnTo>
                      <a:pt x="176889" y="290960"/>
                    </a:lnTo>
                    <a:lnTo>
                      <a:pt x="182004" y="301200"/>
                    </a:lnTo>
                    <a:lnTo>
                      <a:pt x="191033" y="313048"/>
                    </a:lnTo>
                    <a:lnTo>
                      <a:pt x="201644" y="322849"/>
                    </a:lnTo>
                    <a:lnTo>
                      <a:pt x="211807" y="327022"/>
                    </a:lnTo>
                    <a:lnTo>
                      <a:pt x="219875" y="323564"/>
                    </a:lnTo>
                    <a:lnTo>
                      <a:pt x="220218" y="315420"/>
                    </a:lnTo>
                    <a:lnTo>
                      <a:pt x="215484" y="306334"/>
                    </a:lnTo>
                    <a:lnTo>
                      <a:pt x="208893" y="300180"/>
                    </a:lnTo>
                    <a:close/>
                    <a:moveTo>
                      <a:pt x="176470" y="249488"/>
                    </a:moveTo>
                    <a:lnTo>
                      <a:pt x="179079" y="247755"/>
                    </a:lnTo>
                    <a:lnTo>
                      <a:pt x="181299" y="245316"/>
                    </a:lnTo>
                    <a:lnTo>
                      <a:pt x="182756" y="240287"/>
                    </a:lnTo>
                    <a:lnTo>
                      <a:pt x="177822" y="228152"/>
                    </a:lnTo>
                    <a:lnTo>
                      <a:pt x="176860" y="223894"/>
                    </a:lnTo>
                    <a:lnTo>
                      <a:pt x="174670" y="221485"/>
                    </a:lnTo>
                    <a:lnTo>
                      <a:pt x="170383" y="219418"/>
                    </a:lnTo>
                    <a:lnTo>
                      <a:pt x="167440" y="216522"/>
                    </a:lnTo>
                    <a:lnTo>
                      <a:pt x="169440" y="211664"/>
                    </a:lnTo>
                    <a:lnTo>
                      <a:pt x="172050" y="209731"/>
                    </a:lnTo>
                    <a:lnTo>
                      <a:pt x="180499" y="205083"/>
                    </a:lnTo>
                    <a:lnTo>
                      <a:pt x="180880" y="204921"/>
                    </a:lnTo>
                    <a:lnTo>
                      <a:pt x="182747" y="204187"/>
                    </a:lnTo>
                    <a:lnTo>
                      <a:pt x="188481" y="206902"/>
                    </a:lnTo>
                    <a:lnTo>
                      <a:pt x="191805" y="209788"/>
                    </a:lnTo>
                    <a:lnTo>
                      <a:pt x="195139" y="212684"/>
                    </a:lnTo>
                    <a:lnTo>
                      <a:pt x="200692" y="219123"/>
                    </a:lnTo>
                    <a:lnTo>
                      <a:pt x="202997" y="223894"/>
                    </a:lnTo>
                    <a:lnTo>
                      <a:pt x="206883" y="228705"/>
                    </a:lnTo>
                    <a:lnTo>
                      <a:pt x="215465" y="226390"/>
                    </a:lnTo>
                    <a:lnTo>
                      <a:pt x="223676" y="222180"/>
                    </a:lnTo>
                    <a:lnTo>
                      <a:pt x="229619" y="219132"/>
                    </a:lnTo>
                    <a:lnTo>
                      <a:pt x="233458" y="222437"/>
                    </a:lnTo>
                    <a:lnTo>
                      <a:pt x="256051" y="241668"/>
                    </a:lnTo>
                    <a:lnTo>
                      <a:pt x="253946" y="256527"/>
                    </a:lnTo>
                    <a:lnTo>
                      <a:pt x="253746" y="264366"/>
                    </a:lnTo>
                    <a:lnTo>
                      <a:pt x="256051" y="272853"/>
                    </a:lnTo>
                    <a:lnTo>
                      <a:pt x="258556" y="276653"/>
                    </a:lnTo>
                    <a:lnTo>
                      <a:pt x="260966" y="278435"/>
                    </a:lnTo>
                    <a:lnTo>
                      <a:pt x="262995" y="280454"/>
                    </a:lnTo>
                    <a:lnTo>
                      <a:pt x="264852" y="285036"/>
                    </a:lnTo>
                    <a:lnTo>
                      <a:pt x="264433" y="289570"/>
                    </a:lnTo>
                    <a:lnTo>
                      <a:pt x="262709" y="294189"/>
                    </a:lnTo>
                    <a:lnTo>
                      <a:pt x="262090" y="298018"/>
                    </a:lnTo>
                    <a:lnTo>
                      <a:pt x="264852" y="300199"/>
                    </a:lnTo>
                    <a:lnTo>
                      <a:pt x="268519" y="296866"/>
                    </a:lnTo>
                    <a:lnTo>
                      <a:pt x="278073" y="280006"/>
                    </a:lnTo>
                    <a:lnTo>
                      <a:pt x="282007" y="277863"/>
                    </a:lnTo>
                    <a:lnTo>
                      <a:pt x="285379" y="276063"/>
                    </a:lnTo>
                    <a:lnTo>
                      <a:pt x="277035" y="268100"/>
                    </a:lnTo>
                    <a:lnTo>
                      <a:pt x="273663" y="256404"/>
                    </a:lnTo>
                    <a:lnTo>
                      <a:pt x="268234" y="248831"/>
                    </a:lnTo>
                    <a:lnTo>
                      <a:pt x="265081" y="239582"/>
                    </a:lnTo>
                    <a:lnTo>
                      <a:pt x="256880" y="230743"/>
                    </a:lnTo>
                    <a:lnTo>
                      <a:pt x="249193" y="224181"/>
                    </a:lnTo>
                    <a:lnTo>
                      <a:pt x="243478" y="218627"/>
                    </a:lnTo>
                    <a:lnTo>
                      <a:pt x="238515" y="214846"/>
                    </a:lnTo>
                    <a:lnTo>
                      <a:pt x="234305" y="211321"/>
                    </a:lnTo>
                    <a:lnTo>
                      <a:pt x="228581" y="211321"/>
                    </a:lnTo>
                    <a:lnTo>
                      <a:pt x="222885" y="214093"/>
                    </a:lnTo>
                    <a:lnTo>
                      <a:pt x="217922" y="216627"/>
                    </a:lnTo>
                    <a:lnTo>
                      <a:pt x="210226" y="215360"/>
                    </a:lnTo>
                    <a:lnTo>
                      <a:pt x="202530" y="209798"/>
                    </a:lnTo>
                    <a:lnTo>
                      <a:pt x="197577" y="204997"/>
                    </a:lnTo>
                    <a:lnTo>
                      <a:pt x="192357" y="202225"/>
                    </a:lnTo>
                    <a:lnTo>
                      <a:pt x="188386" y="200453"/>
                    </a:lnTo>
                    <a:lnTo>
                      <a:pt x="184423" y="198930"/>
                    </a:lnTo>
                    <a:lnTo>
                      <a:pt x="179689" y="197682"/>
                    </a:lnTo>
                    <a:lnTo>
                      <a:pt x="176108" y="195872"/>
                    </a:lnTo>
                    <a:lnTo>
                      <a:pt x="175689" y="190614"/>
                    </a:lnTo>
                    <a:lnTo>
                      <a:pt x="175831" y="188585"/>
                    </a:lnTo>
                    <a:lnTo>
                      <a:pt x="174374" y="182937"/>
                    </a:lnTo>
                    <a:lnTo>
                      <a:pt x="173698" y="172936"/>
                    </a:lnTo>
                    <a:lnTo>
                      <a:pt x="171964" y="167744"/>
                    </a:lnTo>
                    <a:lnTo>
                      <a:pt x="173564" y="166535"/>
                    </a:lnTo>
                    <a:lnTo>
                      <a:pt x="174803" y="166430"/>
                    </a:lnTo>
                    <a:lnTo>
                      <a:pt x="190138" y="174746"/>
                    </a:lnTo>
                    <a:lnTo>
                      <a:pt x="191910" y="175212"/>
                    </a:lnTo>
                    <a:lnTo>
                      <a:pt x="192967" y="175012"/>
                    </a:lnTo>
                    <a:lnTo>
                      <a:pt x="194300" y="174288"/>
                    </a:lnTo>
                    <a:lnTo>
                      <a:pt x="198168" y="170992"/>
                    </a:lnTo>
                    <a:lnTo>
                      <a:pt x="200292" y="169602"/>
                    </a:lnTo>
                    <a:lnTo>
                      <a:pt x="203359" y="168250"/>
                    </a:lnTo>
                    <a:lnTo>
                      <a:pt x="206997" y="167230"/>
                    </a:lnTo>
                    <a:lnTo>
                      <a:pt x="211284" y="166830"/>
                    </a:lnTo>
                    <a:lnTo>
                      <a:pt x="215351" y="167049"/>
                    </a:lnTo>
                    <a:lnTo>
                      <a:pt x="218542" y="167944"/>
                    </a:lnTo>
                    <a:lnTo>
                      <a:pt x="221828" y="169354"/>
                    </a:lnTo>
                    <a:lnTo>
                      <a:pt x="224809" y="171012"/>
                    </a:lnTo>
                    <a:lnTo>
                      <a:pt x="226686" y="171592"/>
                    </a:lnTo>
                    <a:lnTo>
                      <a:pt x="227952" y="171631"/>
                    </a:lnTo>
                    <a:lnTo>
                      <a:pt x="228828" y="171335"/>
                    </a:lnTo>
                    <a:lnTo>
                      <a:pt x="229419" y="170888"/>
                    </a:lnTo>
                    <a:lnTo>
                      <a:pt x="229619" y="170316"/>
                    </a:lnTo>
                    <a:lnTo>
                      <a:pt x="229553" y="169421"/>
                    </a:lnTo>
                    <a:lnTo>
                      <a:pt x="229010" y="166268"/>
                    </a:lnTo>
                    <a:lnTo>
                      <a:pt x="229010" y="165163"/>
                    </a:lnTo>
                    <a:lnTo>
                      <a:pt x="229410" y="164354"/>
                    </a:lnTo>
                    <a:lnTo>
                      <a:pt x="230153" y="163401"/>
                    </a:lnTo>
                    <a:lnTo>
                      <a:pt x="230743" y="162306"/>
                    </a:lnTo>
                    <a:lnTo>
                      <a:pt x="231210" y="159668"/>
                    </a:lnTo>
                    <a:lnTo>
                      <a:pt x="231077" y="155790"/>
                    </a:lnTo>
                    <a:lnTo>
                      <a:pt x="229219" y="148504"/>
                    </a:lnTo>
                    <a:lnTo>
                      <a:pt x="217303" y="126082"/>
                    </a:lnTo>
                    <a:lnTo>
                      <a:pt x="210017" y="116110"/>
                    </a:lnTo>
                    <a:lnTo>
                      <a:pt x="194300" y="113138"/>
                    </a:lnTo>
                    <a:lnTo>
                      <a:pt x="189186" y="114395"/>
                    </a:lnTo>
                    <a:lnTo>
                      <a:pt x="173050" y="120177"/>
                    </a:lnTo>
                    <a:lnTo>
                      <a:pt x="166478" y="121853"/>
                    </a:lnTo>
                    <a:lnTo>
                      <a:pt x="160992" y="121529"/>
                    </a:lnTo>
                    <a:lnTo>
                      <a:pt x="156905" y="119072"/>
                    </a:lnTo>
                    <a:lnTo>
                      <a:pt x="151295" y="110204"/>
                    </a:lnTo>
                    <a:lnTo>
                      <a:pt x="140313" y="95945"/>
                    </a:lnTo>
                    <a:lnTo>
                      <a:pt x="131778" y="81782"/>
                    </a:lnTo>
                    <a:lnTo>
                      <a:pt x="116843" y="62512"/>
                    </a:lnTo>
                    <a:lnTo>
                      <a:pt x="116319" y="58921"/>
                    </a:lnTo>
                    <a:lnTo>
                      <a:pt x="116376" y="55759"/>
                    </a:lnTo>
                    <a:lnTo>
                      <a:pt x="115576" y="53435"/>
                    </a:lnTo>
                    <a:lnTo>
                      <a:pt x="113443" y="52016"/>
                    </a:lnTo>
                    <a:lnTo>
                      <a:pt x="105204" y="52216"/>
                    </a:lnTo>
                    <a:lnTo>
                      <a:pt x="101527" y="50492"/>
                    </a:lnTo>
                    <a:lnTo>
                      <a:pt x="97536" y="45386"/>
                    </a:lnTo>
                    <a:lnTo>
                      <a:pt x="79124" y="14211"/>
                    </a:lnTo>
                    <a:lnTo>
                      <a:pt x="75333" y="9868"/>
                    </a:lnTo>
                    <a:lnTo>
                      <a:pt x="71599" y="7563"/>
                    </a:lnTo>
                    <a:lnTo>
                      <a:pt x="64989" y="7144"/>
                    </a:lnTo>
                    <a:lnTo>
                      <a:pt x="59798" y="7458"/>
                    </a:lnTo>
                    <a:lnTo>
                      <a:pt x="35471" y="12659"/>
                    </a:lnTo>
                    <a:lnTo>
                      <a:pt x="30737" y="38548"/>
                    </a:lnTo>
                    <a:lnTo>
                      <a:pt x="27784" y="47063"/>
                    </a:lnTo>
                    <a:lnTo>
                      <a:pt x="22850" y="56664"/>
                    </a:lnTo>
                    <a:lnTo>
                      <a:pt x="18983" y="62636"/>
                    </a:lnTo>
                    <a:lnTo>
                      <a:pt x="7144" y="74828"/>
                    </a:lnTo>
                    <a:lnTo>
                      <a:pt x="21250" y="82944"/>
                    </a:lnTo>
                    <a:lnTo>
                      <a:pt x="38119" y="89478"/>
                    </a:lnTo>
                    <a:lnTo>
                      <a:pt x="47987" y="94649"/>
                    </a:lnTo>
                    <a:lnTo>
                      <a:pt x="55788" y="99860"/>
                    </a:lnTo>
                    <a:lnTo>
                      <a:pt x="63980" y="107794"/>
                    </a:lnTo>
                    <a:lnTo>
                      <a:pt x="70695" y="117053"/>
                    </a:lnTo>
                    <a:lnTo>
                      <a:pt x="76286" y="132197"/>
                    </a:lnTo>
                    <a:lnTo>
                      <a:pt x="77181" y="143284"/>
                    </a:lnTo>
                    <a:lnTo>
                      <a:pt x="75371" y="153428"/>
                    </a:lnTo>
                    <a:lnTo>
                      <a:pt x="67237" y="169507"/>
                    </a:lnTo>
                    <a:lnTo>
                      <a:pt x="64322" y="176841"/>
                    </a:lnTo>
                    <a:lnTo>
                      <a:pt x="63522" y="182518"/>
                    </a:lnTo>
                    <a:lnTo>
                      <a:pt x="67646" y="188080"/>
                    </a:lnTo>
                    <a:lnTo>
                      <a:pt x="75600" y="193948"/>
                    </a:lnTo>
                    <a:lnTo>
                      <a:pt x="94145" y="203958"/>
                    </a:lnTo>
                    <a:lnTo>
                      <a:pt x="113243" y="211979"/>
                    </a:lnTo>
                    <a:lnTo>
                      <a:pt x="118043" y="215417"/>
                    </a:lnTo>
                    <a:lnTo>
                      <a:pt x="123730" y="221475"/>
                    </a:lnTo>
                    <a:lnTo>
                      <a:pt x="128111" y="224876"/>
                    </a:lnTo>
                    <a:lnTo>
                      <a:pt x="133769" y="225790"/>
                    </a:lnTo>
                    <a:lnTo>
                      <a:pt x="137960" y="223742"/>
                    </a:lnTo>
                    <a:lnTo>
                      <a:pt x="141961" y="220789"/>
                    </a:lnTo>
                    <a:lnTo>
                      <a:pt x="146085" y="218598"/>
                    </a:lnTo>
                    <a:lnTo>
                      <a:pt x="150504" y="218084"/>
                    </a:lnTo>
                    <a:lnTo>
                      <a:pt x="156248" y="219446"/>
                    </a:lnTo>
                    <a:lnTo>
                      <a:pt x="162249" y="222837"/>
                    </a:lnTo>
                    <a:lnTo>
                      <a:pt x="167621" y="228029"/>
                    </a:lnTo>
                    <a:lnTo>
                      <a:pt x="170374" y="234067"/>
                    </a:lnTo>
                    <a:lnTo>
                      <a:pt x="170155" y="241963"/>
                    </a:lnTo>
                    <a:lnTo>
                      <a:pt x="168383" y="254975"/>
                    </a:lnTo>
                    <a:lnTo>
                      <a:pt x="168269" y="258870"/>
                    </a:lnTo>
                    <a:lnTo>
                      <a:pt x="170526" y="262794"/>
                    </a:lnTo>
                    <a:lnTo>
                      <a:pt x="171412" y="259251"/>
                    </a:lnTo>
                    <a:lnTo>
                      <a:pt x="173936" y="252213"/>
                    </a:lnTo>
                    <a:lnTo>
                      <a:pt x="176470" y="249488"/>
                    </a:lnTo>
                    <a:close/>
                    <a:moveTo>
                      <a:pt x="289188" y="280416"/>
                    </a:moveTo>
                    <a:lnTo>
                      <a:pt x="287350" y="281501"/>
                    </a:lnTo>
                    <a:lnTo>
                      <a:pt x="286579" y="281816"/>
                    </a:lnTo>
                    <a:lnTo>
                      <a:pt x="282283" y="283569"/>
                    </a:lnTo>
                    <a:lnTo>
                      <a:pt x="278101" y="287074"/>
                    </a:lnTo>
                    <a:lnTo>
                      <a:pt x="276835" y="293970"/>
                    </a:lnTo>
                    <a:lnTo>
                      <a:pt x="279559" y="293970"/>
                    </a:lnTo>
                    <a:lnTo>
                      <a:pt x="282035" y="290598"/>
                    </a:lnTo>
                    <a:lnTo>
                      <a:pt x="285236" y="288188"/>
                    </a:lnTo>
                    <a:lnTo>
                      <a:pt x="291513" y="285016"/>
                    </a:lnTo>
                    <a:lnTo>
                      <a:pt x="289188" y="280416"/>
                    </a:lnTo>
                    <a:close/>
                    <a:moveTo>
                      <a:pt x="262366" y="318125"/>
                    </a:moveTo>
                    <a:lnTo>
                      <a:pt x="253127" y="312144"/>
                    </a:lnTo>
                    <a:lnTo>
                      <a:pt x="250193" y="318125"/>
                    </a:lnTo>
                    <a:lnTo>
                      <a:pt x="247012" y="318125"/>
                    </a:lnTo>
                    <a:lnTo>
                      <a:pt x="256165" y="295827"/>
                    </a:lnTo>
                    <a:lnTo>
                      <a:pt x="258194" y="282559"/>
                    </a:lnTo>
                    <a:lnTo>
                      <a:pt x="249346" y="276358"/>
                    </a:lnTo>
                    <a:lnTo>
                      <a:pt x="240440" y="279359"/>
                    </a:lnTo>
                    <a:lnTo>
                      <a:pt x="232534" y="283483"/>
                    </a:lnTo>
                    <a:lnTo>
                      <a:pt x="228695" y="289950"/>
                    </a:lnTo>
                    <a:lnTo>
                      <a:pt x="232372" y="300180"/>
                    </a:lnTo>
                    <a:lnTo>
                      <a:pt x="232372" y="293970"/>
                    </a:lnTo>
                    <a:lnTo>
                      <a:pt x="235506" y="293970"/>
                    </a:lnTo>
                    <a:lnTo>
                      <a:pt x="234248" y="300790"/>
                    </a:lnTo>
                    <a:lnTo>
                      <a:pt x="227647" y="310162"/>
                    </a:lnTo>
                    <a:lnTo>
                      <a:pt x="226495" y="318125"/>
                    </a:lnTo>
                    <a:lnTo>
                      <a:pt x="227857" y="323031"/>
                    </a:lnTo>
                    <a:lnTo>
                      <a:pt x="230305" y="327983"/>
                    </a:lnTo>
                    <a:lnTo>
                      <a:pt x="232381" y="334013"/>
                    </a:lnTo>
                    <a:lnTo>
                      <a:pt x="232381" y="341966"/>
                    </a:lnTo>
                    <a:lnTo>
                      <a:pt x="235515" y="341966"/>
                    </a:lnTo>
                    <a:lnTo>
                      <a:pt x="241211" y="335975"/>
                    </a:lnTo>
                    <a:lnTo>
                      <a:pt x="249784" y="332146"/>
                    </a:lnTo>
                    <a:lnTo>
                      <a:pt x="270748" y="327050"/>
                    </a:lnTo>
                    <a:lnTo>
                      <a:pt x="267148" y="322136"/>
                    </a:lnTo>
                    <a:lnTo>
                      <a:pt x="262366" y="318125"/>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2" name="Freeform: Shape 61">
                <a:extLst>
                  <a:ext uri="{FF2B5EF4-FFF2-40B4-BE49-F238E27FC236}">
                    <a16:creationId xmlns="" xmlns:a16="http://schemas.microsoft.com/office/drawing/2014/main" id="{278073F8-9FC8-4308-BE8A-5F55FEBA4DE2}"/>
                  </a:ext>
                </a:extLst>
              </p:cNvPr>
              <p:cNvSpPr/>
              <p:nvPr/>
            </p:nvSpPr>
            <p:spPr>
              <a:xfrm>
                <a:off x="5248756" y="7410212"/>
                <a:ext cx="733425" cy="504825"/>
              </a:xfrm>
              <a:custGeom>
                <a:avLst/>
                <a:gdLst>
                  <a:gd name="connsiteX0" fmla="*/ 77457 w 733425"/>
                  <a:gd name="connsiteY0" fmla="*/ 45282 h 504825"/>
                  <a:gd name="connsiteX1" fmla="*/ 80600 w 733425"/>
                  <a:gd name="connsiteY1" fmla="*/ 48263 h 504825"/>
                  <a:gd name="connsiteX2" fmla="*/ 75286 w 733425"/>
                  <a:gd name="connsiteY2" fmla="*/ 43139 h 504825"/>
                  <a:gd name="connsiteX3" fmla="*/ 70323 w 733425"/>
                  <a:gd name="connsiteY3" fmla="*/ 43539 h 504825"/>
                  <a:gd name="connsiteX4" fmla="*/ 66132 w 733425"/>
                  <a:gd name="connsiteY4" fmla="*/ 46977 h 504825"/>
                  <a:gd name="connsiteX5" fmla="*/ 63055 w 733425"/>
                  <a:gd name="connsiteY5" fmla="*/ 50978 h 504825"/>
                  <a:gd name="connsiteX6" fmla="*/ 61655 w 733425"/>
                  <a:gd name="connsiteY6" fmla="*/ 55226 h 504825"/>
                  <a:gd name="connsiteX7" fmla="*/ 60998 w 733425"/>
                  <a:gd name="connsiteY7" fmla="*/ 60189 h 504825"/>
                  <a:gd name="connsiteX8" fmla="*/ 59560 w 733425"/>
                  <a:gd name="connsiteY8" fmla="*/ 64389 h 504825"/>
                  <a:gd name="connsiteX9" fmla="*/ 55750 w 733425"/>
                  <a:gd name="connsiteY9" fmla="*/ 66133 h 504825"/>
                  <a:gd name="connsiteX10" fmla="*/ 53978 w 733425"/>
                  <a:gd name="connsiteY10" fmla="*/ 67609 h 504825"/>
                  <a:gd name="connsiteX11" fmla="*/ 49368 w 733425"/>
                  <a:gd name="connsiteY11" fmla="*/ 74372 h 504825"/>
                  <a:gd name="connsiteX12" fmla="*/ 48425 w 733425"/>
                  <a:gd name="connsiteY12" fmla="*/ 76429 h 504825"/>
                  <a:gd name="connsiteX13" fmla="*/ 44825 w 733425"/>
                  <a:gd name="connsiteY13" fmla="*/ 80096 h 504825"/>
                  <a:gd name="connsiteX14" fmla="*/ 36443 w 733425"/>
                  <a:gd name="connsiteY14" fmla="*/ 80591 h 504825"/>
                  <a:gd name="connsiteX15" fmla="*/ 9420 w 733425"/>
                  <a:gd name="connsiteY15" fmla="*/ 76677 h 504825"/>
                  <a:gd name="connsiteX16" fmla="*/ 7144 w 733425"/>
                  <a:gd name="connsiteY16" fmla="*/ 77953 h 504825"/>
                  <a:gd name="connsiteX17" fmla="*/ 8611 w 733425"/>
                  <a:gd name="connsiteY17" fmla="*/ 82639 h 504825"/>
                  <a:gd name="connsiteX18" fmla="*/ 12040 w 733425"/>
                  <a:gd name="connsiteY18" fmla="*/ 99965 h 504825"/>
                  <a:gd name="connsiteX19" fmla="*/ 17564 w 733425"/>
                  <a:gd name="connsiteY19" fmla="*/ 105547 h 504825"/>
                  <a:gd name="connsiteX20" fmla="*/ 33957 w 733425"/>
                  <a:gd name="connsiteY20" fmla="*/ 113862 h 504825"/>
                  <a:gd name="connsiteX21" fmla="*/ 46301 w 733425"/>
                  <a:gd name="connsiteY21" fmla="*/ 123892 h 504825"/>
                  <a:gd name="connsiteX22" fmla="*/ 54826 w 733425"/>
                  <a:gd name="connsiteY22" fmla="*/ 137979 h 504825"/>
                  <a:gd name="connsiteX23" fmla="*/ 66256 w 733425"/>
                  <a:gd name="connsiteY23" fmla="*/ 170707 h 504825"/>
                  <a:gd name="connsiteX24" fmla="*/ 72085 w 733425"/>
                  <a:gd name="connsiteY24" fmla="*/ 207464 h 504825"/>
                  <a:gd name="connsiteX25" fmla="*/ 77819 w 733425"/>
                  <a:gd name="connsiteY25" fmla="*/ 226686 h 504825"/>
                  <a:gd name="connsiteX26" fmla="*/ 86554 w 733425"/>
                  <a:gd name="connsiteY26" fmla="*/ 230581 h 504825"/>
                  <a:gd name="connsiteX27" fmla="*/ 88230 w 733425"/>
                  <a:gd name="connsiteY27" fmla="*/ 232686 h 504825"/>
                  <a:gd name="connsiteX28" fmla="*/ 95307 w 733425"/>
                  <a:gd name="connsiteY28" fmla="*/ 236497 h 504825"/>
                  <a:gd name="connsiteX29" fmla="*/ 93907 w 733425"/>
                  <a:gd name="connsiteY29" fmla="*/ 228953 h 504825"/>
                  <a:gd name="connsiteX30" fmla="*/ 92259 w 733425"/>
                  <a:gd name="connsiteY30" fmla="*/ 224238 h 504825"/>
                  <a:gd name="connsiteX31" fmla="*/ 92154 w 733425"/>
                  <a:gd name="connsiteY31" fmla="*/ 218961 h 504825"/>
                  <a:gd name="connsiteX32" fmla="*/ 95307 w 733425"/>
                  <a:gd name="connsiteY32" fmla="*/ 209731 h 504825"/>
                  <a:gd name="connsiteX33" fmla="*/ 87649 w 733425"/>
                  <a:gd name="connsiteY33" fmla="*/ 198091 h 504825"/>
                  <a:gd name="connsiteX34" fmla="*/ 93316 w 733425"/>
                  <a:gd name="connsiteY34" fmla="*/ 174070 h 504825"/>
                  <a:gd name="connsiteX35" fmla="*/ 109985 w 733425"/>
                  <a:gd name="connsiteY35" fmla="*/ 131722 h 504825"/>
                  <a:gd name="connsiteX36" fmla="*/ 109985 w 733425"/>
                  <a:gd name="connsiteY36" fmla="*/ 85516 h 504825"/>
                  <a:gd name="connsiteX37" fmla="*/ 108509 w 733425"/>
                  <a:gd name="connsiteY37" fmla="*/ 78067 h 504825"/>
                  <a:gd name="connsiteX38" fmla="*/ 77457 w 733425"/>
                  <a:gd name="connsiteY38" fmla="*/ 45282 h 504825"/>
                  <a:gd name="connsiteX39" fmla="*/ 729586 w 733425"/>
                  <a:gd name="connsiteY39" fmla="*/ 270939 h 504825"/>
                  <a:gd name="connsiteX40" fmla="*/ 728586 w 733425"/>
                  <a:gd name="connsiteY40" fmla="*/ 265776 h 504825"/>
                  <a:gd name="connsiteX41" fmla="*/ 725662 w 733425"/>
                  <a:gd name="connsiteY41" fmla="*/ 260814 h 504825"/>
                  <a:gd name="connsiteX42" fmla="*/ 712861 w 733425"/>
                  <a:gd name="connsiteY42" fmla="*/ 248784 h 504825"/>
                  <a:gd name="connsiteX43" fmla="*/ 704193 w 733425"/>
                  <a:gd name="connsiteY43" fmla="*/ 241964 h 504825"/>
                  <a:gd name="connsiteX44" fmla="*/ 653415 w 733425"/>
                  <a:gd name="connsiteY44" fmla="*/ 188090 h 504825"/>
                  <a:gd name="connsiteX45" fmla="*/ 642004 w 733425"/>
                  <a:gd name="connsiteY45" fmla="*/ 178061 h 504825"/>
                  <a:gd name="connsiteX46" fmla="*/ 620001 w 733425"/>
                  <a:gd name="connsiteY46" fmla="*/ 163830 h 504825"/>
                  <a:gd name="connsiteX47" fmla="*/ 606485 w 733425"/>
                  <a:gd name="connsiteY47" fmla="*/ 152886 h 504825"/>
                  <a:gd name="connsiteX48" fmla="*/ 454533 w 733425"/>
                  <a:gd name="connsiteY48" fmla="*/ 73047 h 504825"/>
                  <a:gd name="connsiteX49" fmla="*/ 384410 w 733425"/>
                  <a:gd name="connsiteY49" fmla="*/ 12411 h 504825"/>
                  <a:gd name="connsiteX50" fmla="*/ 374190 w 733425"/>
                  <a:gd name="connsiteY50" fmla="*/ 11145 h 504825"/>
                  <a:gd name="connsiteX51" fmla="*/ 341928 w 733425"/>
                  <a:gd name="connsiteY51" fmla="*/ 7144 h 504825"/>
                  <a:gd name="connsiteX52" fmla="*/ 323469 w 733425"/>
                  <a:gd name="connsiteY52" fmla="*/ 7954 h 504825"/>
                  <a:gd name="connsiteX53" fmla="*/ 316725 w 733425"/>
                  <a:gd name="connsiteY53" fmla="*/ 9459 h 504825"/>
                  <a:gd name="connsiteX54" fmla="*/ 311220 w 733425"/>
                  <a:gd name="connsiteY54" fmla="*/ 13707 h 504825"/>
                  <a:gd name="connsiteX55" fmla="*/ 307048 w 733425"/>
                  <a:gd name="connsiteY55" fmla="*/ 20060 h 504825"/>
                  <a:gd name="connsiteX56" fmla="*/ 303476 w 733425"/>
                  <a:gd name="connsiteY56" fmla="*/ 26956 h 504825"/>
                  <a:gd name="connsiteX57" fmla="*/ 285569 w 733425"/>
                  <a:gd name="connsiteY57" fmla="*/ 53293 h 504825"/>
                  <a:gd name="connsiteX58" fmla="*/ 281035 w 733425"/>
                  <a:gd name="connsiteY58" fmla="*/ 57512 h 504825"/>
                  <a:gd name="connsiteX59" fmla="*/ 274958 w 733425"/>
                  <a:gd name="connsiteY59" fmla="*/ 58503 h 504825"/>
                  <a:gd name="connsiteX60" fmla="*/ 267119 w 733425"/>
                  <a:gd name="connsiteY60" fmla="*/ 56808 h 504825"/>
                  <a:gd name="connsiteX61" fmla="*/ 269052 w 733425"/>
                  <a:gd name="connsiteY61" fmla="*/ 62256 h 504825"/>
                  <a:gd name="connsiteX62" fmla="*/ 267900 w 733425"/>
                  <a:gd name="connsiteY62" fmla="*/ 69466 h 504825"/>
                  <a:gd name="connsiteX63" fmla="*/ 268110 w 733425"/>
                  <a:gd name="connsiteY63" fmla="*/ 74209 h 504825"/>
                  <a:gd name="connsiteX64" fmla="*/ 274958 w 733425"/>
                  <a:gd name="connsiteY64" fmla="*/ 74791 h 504825"/>
                  <a:gd name="connsiteX65" fmla="*/ 281940 w 733425"/>
                  <a:gd name="connsiteY65" fmla="*/ 72686 h 504825"/>
                  <a:gd name="connsiteX66" fmla="*/ 287607 w 733425"/>
                  <a:gd name="connsiteY66" fmla="*/ 68971 h 504825"/>
                  <a:gd name="connsiteX67" fmla="*/ 292075 w 733425"/>
                  <a:gd name="connsiteY67" fmla="*/ 63646 h 504825"/>
                  <a:gd name="connsiteX68" fmla="*/ 295503 w 733425"/>
                  <a:gd name="connsiteY68" fmla="*/ 56922 h 504825"/>
                  <a:gd name="connsiteX69" fmla="*/ 298713 w 733425"/>
                  <a:gd name="connsiteY69" fmla="*/ 56922 h 504825"/>
                  <a:gd name="connsiteX70" fmla="*/ 301133 w 733425"/>
                  <a:gd name="connsiteY70" fmla="*/ 61436 h 504825"/>
                  <a:gd name="connsiteX71" fmla="*/ 300923 w 733425"/>
                  <a:gd name="connsiteY71" fmla="*/ 65570 h 504825"/>
                  <a:gd name="connsiteX72" fmla="*/ 298790 w 733425"/>
                  <a:gd name="connsiteY72" fmla="*/ 69828 h 504825"/>
                  <a:gd name="connsiteX73" fmla="*/ 295503 w 733425"/>
                  <a:gd name="connsiteY73" fmla="*/ 74791 h 504825"/>
                  <a:gd name="connsiteX74" fmla="*/ 291941 w 733425"/>
                  <a:gd name="connsiteY74" fmla="*/ 77324 h 504825"/>
                  <a:gd name="connsiteX75" fmla="*/ 288865 w 733425"/>
                  <a:gd name="connsiteY75" fmla="*/ 77219 h 504825"/>
                  <a:gd name="connsiteX76" fmla="*/ 287607 w 733425"/>
                  <a:gd name="connsiteY76" fmla="*/ 78239 h 504825"/>
                  <a:gd name="connsiteX77" fmla="*/ 289636 w 733425"/>
                  <a:gd name="connsiteY77" fmla="*/ 84011 h 504825"/>
                  <a:gd name="connsiteX78" fmla="*/ 299142 w 733425"/>
                  <a:gd name="connsiteY78" fmla="*/ 96479 h 504825"/>
                  <a:gd name="connsiteX79" fmla="*/ 303438 w 733425"/>
                  <a:gd name="connsiteY79" fmla="*/ 104899 h 504825"/>
                  <a:gd name="connsiteX80" fmla="*/ 304076 w 733425"/>
                  <a:gd name="connsiteY80" fmla="*/ 116824 h 504825"/>
                  <a:gd name="connsiteX81" fmla="*/ 307534 w 733425"/>
                  <a:gd name="connsiteY81" fmla="*/ 116824 h 504825"/>
                  <a:gd name="connsiteX82" fmla="*/ 307857 w 733425"/>
                  <a:gd name="connsiteY82" fmla="*/ 114871 h 504825"/>
                  <a:gd name="connsiteX83" fmla="*/ 308381 w 733425"/>
                  <a:gd name="connsiteY83" fmla="*/ 113662 h 504825"/>
                  <a:gd name="connsiteX84" fmla="*/ 310162 w 733425"/>
                  <a:gd name="connsiteY84" fmla="*/ 110862 h 504825"/>
                  <a:gd name="connsiteX85" fmla="*/ 322116 w 733425"/>
                  <a:gd name="connsiteY85" fmla="*/ 120035 h 504825"/>
                  <a:gd name="connsiteX86" fmla="*/ 326202 w 733425"/>
                  <a:gd name="connsiteY86" fmla="*/ 126140 h 504825"/>
                  <a:gd name="connsiteX87" fmla="*/ 327784 w 733425"/>
                  <a:gd name="connsiteY87" fmla="*/ 136341 h 504825"/>
                  <a:gd name="connsiteX88" fmla="*/ 327784 w 733425"/>
                  <a:gd name="connsiteY88" fmla="*/ 148247 h 504825"/>
                  <a:gd name="connsiteX89" fmla="*/ 329041 w 733425"/>
                  <a:gd name="connsiteY89" fmla="*/ 152324 h 504825"/>
                  <a:gd name="connsiteX90" fmla="*/ 334737 w 733425"/>
                  <a:gd name="connsiteY90" fmla="*/ 158944 h 504825"/>
                  <a:gd name="connsiteX91" fmla="*/ 336594 w 733425"/>
                  <a:gd name="connsiteY91" fmla="*/ 161801 h 504825"/>
                  <a:gd name="connsiteX92" fmla="*/ 336804 w 733425"/>
                  <a:gd name="connsiteY92" fmla="*/ 166954 h 504825"/>
                  <a:gd name="connsiteX93" fmla="*/ 335156 w 733425"/>
                  <a:gd name="connsiteY93" fmla="*/ 170183 h 504825"/>
                  <a:gd name="connsiteX94" fmla="*/ 334289 w 733425"/>
                  <a:gd name="connsiteY94" fmla="*/ 173003 h 504825"/>
                  <a:gd name="connsiteX95" fmla="*/ 336594 w 733425"/>
                  <a:gd name="connsiteY95" fmla="*/ 176955 h 504825"/>
                  <a:gd name="connsiteX96" fmla="*/ 337852 w 733425"/>
                  <a:gd name="connsiteY96" fmla="*/ 176108 h 504825"/>
                  <a:gd name="connsiteX97" fmla="*/ 352844 w 733425"/>
                  <a:gd name="connsiteY97" fmla="*/ 176955 h 504825"/>
                  <a:gd name="connsiteX98" fmla="*/ 354244 w 733425"/>
                  <a:gd name="connsiteY98" fmla="*/ 175041 h 504825"/>
                  <a:gd name="connsiteX99" fmla="*/ 356063 w 733425"/>
                  <a:gd name="connsiteY99" fmla="*/ 166678 h 504825"/>
                  <a:gd name="connsiteX100" fmla="*/ 358721 w 733425"/>
                  <a:gd name="connsiteY100" fmla="*/ 164792 h 504825"/>
                  <a:gd name="connsiteX101" fmla="*/ 363464 w 733425"/>
                  <a:gd name="connsiteY101" fmla="*/ 163687 h 504825"/>
                  <a:gd name="connsiteX102" fmla="*/ 364512 w 733425"/>
                  <a:gd name="connsiteY102" fmla="*/ 160858 h 504825"/>
                  <a:gd name="connsiteX103" fmla="*/ 364436 w 733425"/>
                  <a:gd name="connsiteY103" fmla="*/ 157058 h 504825"/>
                  <a:gd name="connsiteX104" fmla="*/ 365912 w 733425"/>
                  <a:gd name="connsiteY104" fmla="*/ 152867 h 504825"/>
                  <a:gd name="connsiteX105" fmla="*/ 377095 w 733425"/>
                  <a:gd name="connsiteY105" fmla="*/ 142999 h 504825"/>
                  <a:gd name="connsiteX106" fmla="*/ 390477 w 733425"/>
                  <a:gd name="connsiteY106" fmla="*/ 139018 h 504825"/>
                  <a:gd name="connsiteX107" fmla="*/ 404851 w 733425"/>
                  <a:gd name="connsiteY107" fmla="*/ 141104 h 504825"/>
                  <a:gd name="connsiteX108" fmla="*/ 418967 w 733425"/>
                  <a:gd name="connsiteY108" fmla="*/ 149638 h 504825"/>
                  <a:gd name="connsiteX109" fmla="*/ 427815 w 733425"/>
                  <a:gd name="connsiteY109" fmla="*/ 161097 h 504825"/>
                  <a:gd name="connsiteX110" fmla="*/ 436378 w 733425"/>
                  <a:gd name="connsiteY110" fmla="*/ 175775 h 504825"/>
                  <a:gd name="connsiteX111" fmla="*/ 446484 w 733425"/>
                  <a:gd name="connsiteY111" fmla="*/ 189329 h 504825"/>
                  <a:gd name="connsiteX112" fmla="*/ 460286 w 733425"/>
                  <a:gd name="connsiteY112" fmla="*/ 197539 h 504825"/>
                  <a:gd name="connsiteX113" fmla="*/ 470278 w 733425"/>
                  <a:gd name="connsiteY113" fmla="*/ 197997 h 504825"/>
                  <a:gd name="connsiteX114" fmla="*/ 487280 w 733425"/>
                  <a:gd name="connsiteY114" fmla="*/ 193824 h 504825"/>
                  <a:gd name="connsiteX115" fmla="*/ 495767 w 733425"/>
                  <a:gd name="connsiteY115" fmla="*/ 194844 h 504825"/>
                  <a:gd name="connsiteX116" fmla="*/ 504196 w 733425"/>
                  <a:gd name="connsiteY116" fmla="*/ 199806 h 504825"/>
                  <a:gd name="connsiteX117" fmla="*/ 521113 w 733425"/>
                  <a:gd name="connsiteY117" fmla="*/ 215951 h 504825"/>
                  <a:gd name="connsiteX118" fmla="*/ 540448 w 733425"/>
                  <a:gd name="connsiteY118" fmla="*/ 241411 h 504825"/>
                  <a:gd name="connsiteX119" fmla="*/ 545944 w 733425"/>
                  <a:gd name="connsiteY119" fmla="*/ 251279 h 504825"/>
                  <a:gd name="connsiteX120" fmla="*/ 548811 w 733425"/>
                  <a:gd name="connsiteY120" fmla="*/ 260614 h 504825"/>
                  <a:gd name="connsiteX121" fmla="*/ 548811 w 733425"/>
                  <a:gd name="connsiteY121" fmla="*/ 279845 h 504825"/>
                  <a:gd name="connsiteX122" fmla="*/ 551393 w 733425"/>
                  <a:gd name="connsiteY122" fmla="*/ 296228 h 504825"/>
                  <a:gd name="connsiteX123" fmla="*/ 551459 w 733425"/>
                  <a:gd name="connsiteY123" fmla="*/ 302305 h 504825"/>
                  <a:gd name="connsiteX124" fmla="*/ 541182 w 733425"/>
                  <a:gd name="connsiteY124" fmla="*/ 274949 h 504825"/>
                  <a:gd name="connsiteX125" fmla="*/ 540020 w 733425"/>
                  <a:gd name="connsiteY125" fmla="*/ 267938 h 504825"/>
                  <a:gd name="connsiteX126" fmla="*/ 535724 w 733425"/>
                  <a:gd name="connsiteY126" fmla="*/ 264672 h 504825"/>
                  <a:gd name="connsiteX127" fmla="*/ 526371 w 733425"/>
                  <a:gd name="connsiteY127" fmla="*/ 269043 h 504825"/>
                  <a:gd name="connsiteX128" fmla="*/ 499939 w 733425"/>
                  <a:gd name="connsiteY128" fmla="*/ 288789 h 504825"/>
                  <a:gd name="connsiteX129" fmla="*/ 492871 w 733425"/>
                  <a:gd name="connsiteY129" fmla="*/ 296133 h 504825"/>
                  <a:gd name="connsiteX130" fmla="*/ 489899 w 733425"/>
                  <a:gd name="connsiteY130" fmla="*/ 303809 h 504825"/>
                  <a:gd name="connsiteX131" fmla="*/ 476774 w 733425"/>
                  <a:gd name="connsiteY131" fmla="*/ 305601 h 504825"/>
                  <a:gd name="connsiteX132" fmla="*/ 456733 w 733425"/>
                  <a:gd name="connsiteY132" fmla="*/ 304934 h 504825"/>
                  <a:gd name="connsiteX133" fmla="*/ 447942 w 733425"/>
                  <a:gd name="connsiteY133" fmla="*/ 330251 h 504825"/>
                  <a:gd name="connsiteX134" fmla="*/ 441179 w 733425"/>
                  <a:gd name="connsiteY134" fmla="*/ 354197 h 504825"/>
                  <a:gd name="connsiteX135" fmla="*/ 432187 w 733425"/>
                  <a:gd name="connsiteY135" fmla="*/ 433407 h 504825"/>
                  <a:gd name="connsiteX136" fmla="*/ 431559 w 733425"/>
                  <a:gd name="connsiteY136" fmla="*/ 442913 h 504825"/>
                  <a:gd name="connsiteX137" fmla="*/ 431644 w 733425"/>
                  <a:gd name="connsiteY137" fmla="*/ 442970 h 504825"/>
                  <a:gd name="connsiteX138" fmla="*/ 431863 w 733425"/>
                  <a:gd name="connsiteY138" fmla="*/ 443103 h 504825"/>
                  <a:gd name="connsiteX139" fmla="*/ 448265 w 733425"/>
                  <a:gd name="connsiteY139" fmla="*/ 454505 h 504825"/>
                  <a:gd name="connsiteX140" fmla="*/ 450332 w 733425"/>
                  <a:gd name="connsiteY140" fmla="*/ 455219 h 504825"/>
                  <a:gd name="connsiteX141" fmla="*/ 453838 w 733425"/>
                  <a:gd name="connsiteY141" fmla="*/ 455057 h 504825"/>
                  <a:gd name="connsiteX142" fmla="*/ 465591 w 733425"/>
                  <a:gd name="connsiteY142" fmla="*/ 449019 h 504825"/>
                  <a:gd name="connsiteX143" fmla="*/ 475393 w 733425"/>
                  <a:gd name="connsiteY143" fmla="*/ 450504 h 504825"/>
                  <a:gd name="connsiteX144" fmla="*/ 480384 w 733425"/>
                  <a:gd name="connsiteY144" fmla="*/ 449980 h 504825"/>
                  <a:gd name="connsiteX145" fmla="*/ 483841 w 733425"/>
                  <a:gd name="connsiteY145" fmla="*/ 448818 h 504825"/>
                  <a:gd name="connsiteX146" fmla="*/ 486003 w 733425"/>
                  <a:gd name="connsiteY146" fmla="*/ 446542 h 504825"/>
                  <a:gd name="connsiteX147" fmla="*/ 489661 w 733425"/>
                  <a:gd name="connsiteY147" fmla="*/ 444875 h 504825"/>
                  <a:gd name="connsiteX148" fmla="*/ 494119 w 733425"/>
                  <a:gd name="connsiteY148" fmla="*/ 445284 h 504825"/>
                  <a:gd name="connsiteX149" fmla="*/ 500986 w 733425"/>
                  <a:gd name="connsiteY149" fmla="*/ 446808 h 504825"/>
                  <a:gd name="connsiteX150" fmla="*/ 513054 w 733425"/>
                  <a:gd name="connsiteY150" fmla="*/ 445589 h 504825"/>
                  <a:gd name="connsiteX151" fmla="*/ 520313 w 733425"/>
                  <a:gd name="connsiteY151" fmla="*/ 448113 h 504825"/>
                  <a:gd name="connsiteX152" fmla="*/ 540515 w 733425"/>
                  <a:gd name="connsiteY152" fmla="*/ 461096 h 504825"/>
                  <a:gd name="connsiteX153" fmla="*/ 606104 w 733425"/>
                  <a:gd name="connsiteY153" fmla="*/ 494062 h 504825"/>
                  <a:gd name="connsiteX154" fmla="*/ 623021 w 733425"/>
                  <a:gd name="connsiteY154" fmla="*/ 498901 h 504825"/>
                  <a:gd name="connsiteX155" fmla="*/ 629441 w 733425"/>
                  <a:gd name="connsiteY155" fmla="*/ 495548 h 504825"/>
                  <a:gd name="connsiteX156" fmla="*/ 630707 w 733425"/>
                  <a:gd name="connsiteY156" fmla="*/ 492814 h 504825"/>
                  <a:gd name="connsiteX157" fmla="*/ 631146 w 733425"/>
                  <a:gd name="connsiteY157" fmla="*/ 490538 h 504825"/>
                  <a:gd name="connsiteX158" fmla="*/ 629955 w 733425"/>
                  <a:gd name="connsiteY158" fmla="*/ 488338 h 504825"/>
                  <a:gd name="connsiteX159" fmla="*/ 624183 w 733425"/>
                  <a:gd name="connsiteY159" fmla="*/ 481099 h 504825"/>
                  <a:gd name="connsiteX160" fmla="*/ 622363 w 733425"/>
                  <a:gd name="connsiteY160" fmla="*/ 475536 h 504825"/>
                  <a:gd name="connsiteX161" fmla="*/ 623906 w 733425"/>
                  <a:gd name="connsiteY161" fmla="*/ 470421 h 504825"/>
                  <a:gd name="connsiteX162" fmla="*/ 631907 w 733425"/>
                  <a:gd name="connsiteY162" fmla="*/ 458667 h 504825"/>
                  <a:gd name="connsiteX163" fmla="*/ 636041 w 733425"/>
                  <a:gd name="connsiteY163" fmla="*/ 451152 h 504825"/>
                  <a:gd name="connsiteX164" fmla="*/ 634841 w 733425"/>
                  <a:gd name="connsiteY164" fmla="*/ 442656 h 504825"/>
                  <a:gd name="connsiteX165" fmla="*/ 628440 w 733425"/>
                  <a:gd name="connsiteY165" fmla="*/ 419815 h 504825"/>
                  <a:gd name="connsiteX166" fmla="*/ 629964 w 733425"/>
                  <a:gd name="connsiteY166" fmla="*/ 414204 h 504825"/>
                  <a:gd name="connsiteX167" fmla="*/ 634441 w 733425"/>
                  <a:gd name="connsiteY167" fmla="*/ 412023 h 504825"/>
                  <a:gd name="connsiteX168" fmla="*/ 642099 w 733425"/>
                  <a:gd name="connsiteY168" fmla="*/ 413109 h 504825"/>
                  <a:gd name="connsiteX169" fmla="*/ 671284 w 733425"/>
                  <a:gd name="connsiteY169" fmla="*/ 420101 h 504825"/>
                  <a:gd name="connsiteX170" fmla="*/ 671684 w 733425"/>
                  <a:gd name="connsiteY170" fmla="*/ 395783 h 504825"/>
                  <a:gd name="connsiteX171" fmla="*/ 664702 w 733425"/>
                  <a:gd name="connsiteY171" fmla="*/ 386277 h 504825"/>
                  <a:gd name="connsiteX172" fmla="*/ 660235 w 733425"/>
                  <a:gd name="connsiteY172" fmla="*/ 382600 h 504825"/>
                  <a:gd name="connsiteX173" fmla="*/ 658101 w 733425"/>
                  <a:gd name="connsiteY173" fmla="*/ 377981 h 504825"/>
                  <a:gd name="connsiteX174" fmla="*/ 660692 w 733425"/>
                  <a:gd name="connsiteY174" fmla="*/ 369961 h 504825"/>
                  <a:gd name="connsiteX175" fmla="*/ 669684 w 733425"/>
                  <a:gd name="connsiteY175" fmla="*/ 358903 h 504825"/>
                  <a:gd name="connsiteX176" fmla="*/ 719261 w 733425"/>
                  <a:gd name="connsiteY176" fmla="*/ 312258 h 504825"/>
                  <a:gd name="connsiteX177" fmla="*/ 725881 w 733425"/>
                  <a:gd name="connsiteY177" fmla="*/ 302047 h 504825"/>
                  <a:gd name="connsiteX178" fmla="*/ 728815 w 733425"/>
                  <a:gd name="connsiteY178" fmla="*/ 291542 h 504825"/>
                  <a:gd name="connsiteX179" fmla="*/ 729805 w 733425"/>
                  <a:gd name="connsiteY179" fmla="*/ 280178 h 504825"/>
                  <a:gd name="connsiteX180" fmla="*/ 729586 w 733425"/>
                  <a:gd name="connsiteY180" fmla="*/ 27093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733425" h="504825">
                    <a:moveTo>
                      <a:pt x="77457" y="45282"/>
                    </a:moveTo>
                    <a:lnTo>
                      <a:pt x="80600" y="48263"/>
                    </a:lnTo>
                    <a:lnTo>
                      <a:pt x="75286" y="43139"/>
                    </a:lnTo>
                    <a:lnTo>
                      <a:pt x="70323" y="43539"/>
                    </a:lnTo>
                    <a:lnTo>
                      <a:pt x="66132" y="46977"/>
                    </a:lnTo>
                    <a:lnTo>
                      <a:pt x="63055" y="50978"/>
                    </a:lnTo>
                    <a:lnTo>
                      <a:pt x="61655" y="55226"/>
                    </a:lnTo>
                    <a:lnTo>
                      <a:pt x="60998" y="60189"/>
                    </a:lnTo>
                    <a:lnTo>
                      <a:pt x="59560" y="64389"/>
                    </a:lnTo>
                    <a:lnTo>
                      <a:pt x="55750" y="66133"/>
                    </a:lnTo>
                    <a:lnTo>
                      <a:pt x="53978" y="67609"/>
                    </a:lnTo>
                    <a:lnTo>
                      <a:pt x="49368" y="74372"/>
                    </a:lnTo>
                    <a:lnTo>
                      <a:pt x="48425" y="76429"/>
                    </a:lnTo>
                    <a:lnTo>
                      <a:pt x="44825" y="80096"/>
                    </a:lnTo>
                    <a:lnTo>
                      <a:pt x="36443" y="80591"/>
                    </a:lnTo>
                    <a:lnTo>
                      <a:pt x="9420" y="76677"/>
                    </a:lnTo>
                    <a:lnTo>
                      <a:pt x="7144" y="77953"/>
                    </a:lnTo>
                    <a:lnTo>
                      <a:pt x="8611" y="82639"/>
                    </a:lnTo>
                    <a:lnTo>
                      <a:pt x="12040" y="99965"/>
                    </a:lnTo>
                    <a:lnTo>
                      <a:pt x="17564" y="105547"/>
                    </a:lnTo>
                    <a:lnTo>
                      <a:pt x="33957" y="113862"/>
                    </a:lnTo>
                    <a:lnTo>
                      <a:pt x="46301" y="123892"/>
                    </a:lnTo>
                    <a:lnTo>
                      <a:pt x="54826" y="137979"/>
                    </a:lnTo>
                    <a:lnTo>
                      <a:pt x="66256" y="170707"/>
                    </a:lnTo>
                    <a:lnTo>
                      <a:pt x="72085" y="207464"/>
                    </a:lnTo>
                    <a:lnTo>
                      <a:pt x="77819" y="226686"/>
                    </a:lnTo>
                    <a:lnTo>
                      <a:pt x="86554" y="230581"/>
                    </a:lnTo>
                    <a:lnTo>
                      <a:pt x="88230" y="232686"/>
                    </a:lnTo>
                    <a:lnTo>
                      <a:pt x="95307" y="236497"/>
                    </a:lnTo>
                    <a:lnTo>
                      <a:pt x="93907" y="228953"/>
                    </a:lnTo>
                    <a:lnTo>
                      <a:pt x="92259" y="224238"/>
                    </a:lnTo>
                    <a:lnTo>
                      <a:pt x="92154" y="218961"/>
                    </a:lnTo>
                    <a:lnTo>
                      <a:pt x="95307" y="209731"/>
                    </a:lnTo>
                    <a:lnTo>
                      <a:pt x="87649" y="198091"/>
                    </a:lnTo>
                    <a:lnTo>
                      <a:pt x="93316" y="174070"/>
                    </a:lnTo>
                    <a:lnTo>
                      <a:pt x="109985" y="131722"/>
                    </a:lnTo>
                    <a:lnTo>
                      <a:pt x="109985" y="85516"/>
                    </a:lnTo>
                    <a:lnTo>
                      <a:pt x="108509" y="78067"/>
                    </a:lnTo>
                    <a:lnTo>
                      <a:pt x="77457" y="45282"/>
                    </a:lnTo>
                    <a:close/>
                    <a:moveTo>
                      <a:pt x="729586" y="270939"/>
                    </a:moveTo>
                    <a:lnTo>
                      <a:pt x="728586" y="265776"/>
                    </a:lnTo>
                    <a:lnTo>
                      <a:pt x="725662" y="260814"/>
                    </a:lnTo>
                    <a:lnTo>
                      <a:pt x="712861" y="248784"/>
                    </a:lnTo>
                    <a:lnTo>
                      <a:pt x="704193" y="241964"/>
                    </a:lnTo>
                    <a:lnTo>
                      <a:pt x="653415" y="188090"/>
                    </a:lnTo>
                    <a:lnTo>
                      <a:pt x="642004" y="178061"/>
                    </a:lnTo>
                    <a:lnTo>
                      <a:pt x="620001" y="163830"/>
                    </a:lnTo>
                    <a:lnTo>
                      <a:pt x="606485" y="152886"/>
                    </a:lnTo>
                    <a:lnTo>
                      <a:pt x="454533" y="73047"/>
                    </a:lnTo>
                    <a:lnTo>
                      <a:pt x="384410" y="12411"/>
                    </a:lnTo>
                    <a:lnTo>
                      <a:pt x="374190" y="11145"/>
                    </a:lnTo>
                    <a:lnTo>
                      <a:pt x="341928" y="7144"/>
                    </a:lnTo>
                    <a:lnTo>
                      <a:pt x="323469" y="7954"/>
                    </a:lnTo>
                    <a:lnTo>
                      <a:pt x="316725" y="9459"/>
                    </a:lnTo>
                    <a:lnTo>
                      <a:pt x="311220" y="13707"/>
                    </a:lnTo>
                    <a:lnTo>
                      <a:pt x="307048" y="20060"/>
                    </a:lnTo>
                    <a:lnTo>
                      <a:pt x="303476" y="26956"/>
                    </a:lnTo>
                    <a:lnTo>
                      <a:pt x="285569" y="53293"/>
                    </a:lnTo>
                    <a:lnTo>
                      <a:pt x="281035" y="57512"/>
                    </a:lnTo>
                    <a:lnTo>
                      <a:pt x="274958" y="58503"/>
                    </a:lnTo>
                    <a:lnTo>
                      <a:pt x="267119" y="56808"/>
                    </a:lnTo>
                    <a:lnTo>
                      <a:pt x="269052" y="62256"/>
                    </a:lnTo>
                    <a:lnTo>
                      <a:pt x="267900" y="69466"/>
                    </a:lnTo>
                    <a:lnTo>
                      <a:pt x="268110" y="74209"/>
                    </a:lnTo>
                    <a:lnTo>
                      <a:pt x="274958" y="74791"/>
                    </a:lnTo>
                    <a:lnTo>
                      <a:pt x="281940" y="72686"/>
                    </a:lnTo>
                    <a:lnTo>
                      <a:pt x="287607" y="68971"/>
                    </a:lnTo>
                    <a:lnTo>
                      <a:pt x="292075" y="63646"/>
                    </a:lnTo>
                    <a:lnTo>
                      <a:pt x="295503" y="56922"/>
                    </a:lnTo>
                    <a:lnTo>
                      <a:pt x="298713" y="56922"/>
                    </a:lnTo>
                    <a:lnTo>
                      <a:pt x="301133" y="61436"/>
                    </a:lnTo>
                    <a:lnTo>
                      <a:pt x="300923" y="65570"/>
                    </a:lnTo>
                    <a:lnTo>
                      <a:pt x="298790" y="69828"/>
                    </a:lnTo>
                    <a:lnTo>
                      <a:pt x="295503" y="74791"/>
                    </a:lnTo>
                    <a:lnTo>
                      <a:pt x="291941" y="77324"/>
                    </a:lnTo>
                    <a:lnTo>
                      <a:pt x="288865" y="77219"/>
                    </a:lnTo>
                    <a:lnTo>
                      <a:pt x="287607" y="78239"/>
                    </a:lnTo>
                    <a:lnTo>
                      <a:pt x="289636" y="84011"/>
                    </a:lnTo>
                    <a:lnTo>
                      <a:pt x="299142" y="96479"/>
                    </a:lnTo>
                    <a:lnTo>
                      <a:pt x="303438" y="104899"/>
                    </a:lnTo>
                    <a:lnTo>
                      <a:pt x="304076" y="116824"/>
                    </a:lnTo>
                    <a:lnTo>
                      <a:pt x="307534" y="116824"/>
                    </a:lnTo>
                    <a:lnTo>
                      <a:pt x="307857" y="114871"/>
                    </a:lnTo>
                    <a:lnTo>
                      <a:pt x="308381" y="113662"/>
                    </a:lnTo>
                    <a:lnTo>
                      <a:pt x="310162" y="110862"/>
                    </a:lnTo>
                    <a:lnTo>
                      <a:pt x="322116" y="120035"/>
                    </a:lnTo>
                    <a:lnTo>
                      <a:pt x="326202" y="126140"/>
                    </a:lnTo>
                    <a:lnTo>
                      <a:pt x="327784" y="136341"/>
                    </a:lnTo>
                    <a:lnTo>
                      <a:pt x="327784" y="148247"/>
                    </a:lnTo>
                    <a:lnTo>
                      <a:pt x="329041" y="152324"/>
                    </a:lnTo>
                    <a:lnTo>
                      <a:pt x="334737" y="158944"/>
                    </a:lnTo>
                    <a:lnTo>
                      <a:pt x="336594" y="161801"/>
                    </a:lnTo>
                    <a:lnTo>
                      <a:pt x="336804" y="166954"/>
                    </a:lnTo>
                    <a:lnTo>
                      <a:pt x="335156" y="170183"/>
                    </a:lnTo>
                    <a:lnTo>
                      <a:pt x="334289" y="173003"/>
                    </a:lnTo>
                    <a:lnTo>
                      <a:pt x="336594" y="176955"/>
                    </a:lnTo>
                    <a:lnTo>
                      <a:pt x="337852" y="176108"/>
                    </a:lnTo>
                    <a:lnTo>
                      <a:pt x="352844" y="176955"/>
                    </a:lnTo>
                    <a:lnTo>
                      <a:pt x="354244" y="175041"/>
                    </a:lnTo>
                    <a:lnTo>
                      <a:pt x="356063" y="166678"/>
                    </a:lnTo>
                    <a:lnTo>
                      <a:pt x="358721" y="164792"/>
                    </a:lnTo>
                    <a:lnTo>
                      <a:pt x="363464" y="163687"/>
                    </a:lnTo>
                    <a:lnTo>
                      <a:pt x="364512" y="160858"/>
                    </a:lnTo>
                    <a:lnTo>
                      <a:pt x="364436" y="157058"/>
                    </a:lnTo>
                    <a:lnTo>
                      <a:pt x="365912" y="152867"/>
                    </a:lnTo>
                    <a:lnTo>
                      <a:pt x="377095" y="142999"/>
                    </a:lnTo>
                    <a:lnTo>
                      <a:pt x="390477" y="139018"/>
                    </a:lnTo>
                    <a:lnTo>
                      <a:pt x="404851" y="141104"/>
                    </a:lnTo>
                    <a:lnTo>
                      <a:pt x="418967" y="149638"/>
                    </a:lnTo>
                    <a:lnTo>
                      <a:pt x="427815" y="161097"/>
                    </a:lnTo>
                    <a:lnTo>
                      <a:pt x="436378" y="175775"/>
                    </a:lnTo>
                    <a:lnTo>
                      <a:pt x="446484" y="189329"/>
                    </a:lnTo>
                    <a:lnTo>
                      <a:pt x="460286" y="197539"/>
                    </a:lnTo>
                    <a:lnTo>
                      <a:pt x="470278" y="197997"/>
                    </a:lnTo>
                    <a:lnTo>
                      <a:pt x="487280" y="193824"/>
                    </a:lnTo>
                    <a:lnTo>
                      <a:pt x="495767" y="194844"/>
                    </a:lnTo>
                    <a:lnTo>
                      <a:pt x="504196" y="199806"/>
                    </a:lnTo>
                    <a:lnTo>
                      <a:pt x="521113" y="215951"/>
                    </a:lnTo>
                    <a:lnTo>
                      <a:pt x="540448" y="241411"/>
                    </a:lnTo>
                    <a:lnTo>
                      <a:pt x="545944" y="251279"/>
                    </a:lnTo>
                    <a:lnTo>
                      <a:pt x="548811" y="260614"/>
                    </a:lnTo>
                    <a:lnTo>
                      <a:pt x="548811" y="279845"/>
                    </a:lnTo>
                    <a:lnTo>
                      <a:pt x="551393" y="296228"/>
                    </a:lnTo>
                    <a:lnTo>
                      <a:pt x="551459" y="302305"/>
                    </a:lnTo>
                    <a:lnTo>
                      <a:pt x="541182" y="274949"/>
                    </a:lnTo>
                    <a:lnTo>
                      <a:pt x="540020" y="267938"/>
                    </a:lnTo>
                    <a:lnTo>
                      <a:pt x="535724" y="264672"/>
                    </a:lnTo>
                    <a:lnTo>
                      <a:pt x="526371" y="269043"/>
                    </a:lnTo>
                    <a:lnTo>
                      <a:pt x="499939" y="288789"/>
                    </a:lnTo>
                    <a:lnTo>
                      <a:pt x="492871" y="296133"/>
                    </a:lnTo>
                    <a:lnTo>
                      <a:pt x="489899" y="303809"/>
                    </a:lnTo>
                    <a:lnTo>
                      <a:pt x="476774" y="305601"/>
                    </a:lnTo>
                    <a:lnTo>
                      <a:pt x="456733" y="304934"/>
                    </a:lnTo>
                    <a:lnTo>
                      <a:pt x="447942" y="330251"/>
                    </a:lnTo>
                    <a:lnTo>
                      <a:pt x="441179" y="354197"/>
                    </a:lnTo>
                    <a:lnTo>
                      <a:pt x="432187" y="433407"/>
                    </a:lnTo>
                    <a:lnTo>
                      <a:pt x="431559" y="442913"/>
                    </a:lnTo>
                    <a:lnTo>
                      <a:pt x="431644" y="442970"/>
                    </a:lnTo>
                    <a:lnTo>
                      <a:pt x="431863" y="443103"/>
                    </a:lnTo>
                    <a:lnTo>
                      <a:pt x="448265" y="454505"/>
                    </a:lnTo>
                    <a:lnTo>
                      <a:pt x="450332" y="455219"/>
                    </a:lnTo>
                    <a:lnTo>
                      <a:pt x="453838" y="455057"/>
                    </a:lnTo>
                    <a:lnTo>
                      <a:pt x="465591" y="449019"/>
                    </a:lnTo>
                    <a:lnTo>
                      <a:pt x="475393" y="450504"/>
                    </a:lnTo>
                    <a:lnTo>
                      <a:pt x="480384" y="449980"/>
                    </a:lnTo>
                    <a:lnTo>
                      <a:pt x="483841" y="448818"/>
                    </a:lnTo>
                    <a:lnTo>
                      <a:pt x="486003" y="446542"/>
                    </a:lnTo>
                    <a:lnTo>
                      <a:pt x="489661" y="444875"/>
                    </a:lnTo>
                    <a:lnTo>
                      <a:pt x="494119" y="445284"/>
                    </a:lnTo>
                    <a:lnTo>
                      <a:pt x="500986" y="446808"/>
                    </a:lnTo>
                    <a:lnTo>
                      <a:pt x="513054" y="445589"/>
                    </a:lnTo>
                    <a:lnTo>
                      <a:pt x="520313" y="448113"/>
                    </a:lnTo>
                    <a:lnTo>
                      <a:pt x="540515" y="461096"/>
                    </a:lnTo>
                    <a:lnTo>
                      <a:pt x="606104" y="494062"/>
                    </a:lnTo>
                    <a:lnTo>
                      <a:pt x="623021" y="498901"/>
                    </a:lnTo>
                    <a:lnTo>
                      <a:pt x="629441" y="495548"/>
                    </a:lnTo>
                    <a:lnTo>
                      <a:pt x="630707" y="492814"/>
                    </a:lnTo>
                    <a:lnTo>
                      <a:pt x="631146" y="490538"/>
                    </a:lnTo>
                    <a:lnTo>
                      <a:pt x="629955" y="488338"/>
                    </a:lnTo>
                    <a:lnTo>
                      <a:pt x="624183" y="481099"/>
                    </a:lnTo>
                    <a:lnTo>
                      <a:pt x="622363" y="475536"/>
                    </a:lnTo>
                    <a:lnTo>
                      <a:pt x="623906" y="470421"/>
                    </a:lnTo>
                    <a:lnTo>
                      <a:pt x="631907" y="458667"/>
                    </a:lnTo>
                    <a:lnTo>
                      <a:pt x="636041" y="451152"/>
                    </a:lnTo>
                    <a:lnTo>
                      <a:pt x="634841" y="442656"/>
                    </a:lnTo>
                    <a:lnTo>
                      <a:pt x="628440" y="419815"/>
                    </a:lnTo>
                    <a:lnTo>
                      <a:pt x="629964" y="414204"/>
                    </a:lnTo>
                    <a:lnTo>
                      <a:pt x="634441" y="412023"/>
                    </a:lnTo>
                    <a:lnTo>
                      <a:pt x="642099" y="413109"/>
                    </a:lnTo>
                    <a:lnTo>
                      <a:pt x="671284" y="420101"/>
                    </a:lnTo>
                    <a:lnTo>
                      <a:pt x="671684" y="395783"/>
                    </a:lnTo>
                    <a:lnTo>
                      <a:pt x="664702" y="386277"/>
                    </a:lnTo>
                    <a:lnTo>
                      <a:pt x="660235" y="382600"/>
                    </a:lnTo>
                    <a:lnTo>
                      <a:pt x="658101" y="377981"/>
                    </a:lnTo>
                    <a:lnTo>
                      <a:pt x="660692" y="369961"/>
                    </a:lnTo>
                    <a:lnTo>
                      <a:pt x="669684" y="358903"/>
                    </a:lnTo>
                    <a:lnTo>
                      <a:pt x="719261" y="312258"/>
                    </a:lnTo>
                    <a:lnTo>
                      <a:pt x="725881" y="302047"/>
                    </a:lnTo>
                    <a:lnTo>
                      <a:pt x="728815" y="291542"/>
                    </a:lnTo>
                    <a:lnTo>
                      <a:pt x="729805" y="280178"/>
                    </a:lnTo>
                    <a:lnTo>
                      <a:pt x="729586" y="270939"/>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3" name="Freeform: Shape 62">
                <a:extLst>
                  <a:ext uri="{FF2B5EF4-FFF2-40B4-BE49-F238E27FC236}">
                    <a16:creationId xmlns="" xmlns:a16="http://schemas.microsoft.com/office/drawing/2014/main" id="{B4943800-6E1F-46A1-80E2-D9C42CAB750F}"/>
                  </a:ext>
                </a:extLst>
              </p:cNvPr>
              <p:cNvSpPr/>
              <p:nvPr/>
            </p:nvSpPr>
            <p:spPr>
              <a:xfrm>
                <a:off x="5969284" y="7195442"/>
                <a:ext cx="533400" cy="276225"/>
              </a:xfrm>
              <a:custGeom>
                <a:avLst/>
                <a:gdLst>
                  <a:gd name="connsiteX0" fmla="*/ 367979 w 533400"/>
                  <a:gd name="connsiteY0" fmla="*/ 25718 h 276225"/>
                  <a:gd name="connsiteX1" fmla="*/ 382086 w 533400"/>
                  <a:gd name="connsiteY1" fmla="*/ 33833 h 276225"/>
                  <a:gd name="connsiteX2" fmla="*/ 398964 w 533400"/>
                  <a:gd name="connsiteY2" fmla="*/ 40357 h 276225"/>
                  <a:gd name="connsiteX3" fmla="*/ 408832 w 533400"/>
                  <a:gd name="connsiteY3" fmla="*/ 45529 h 276225"/>
                  <a:gd name="connsiteX4" fmla="*/ 416633 w 533400"/>
                  <a:gd name="connsiteY4" fmla="*/ 50740 h 276225"/>
                  <a:gd name="connsiteX5" fmla="*/ 424834 w 533400"/>
                  <a:gd name="connsiteY5" fmla="*/ 58674 h 276225"/>
                  <a:gd name="connsiteX6" fmla="*/ 431549 w 533400"/>
                  <a:gd name="connsiteY6" fmla="*/ 67932 h 276225"/>
                  <a:gd name="connsiteX7" fmla="*/ 437140 w 533400"/>
                  <a:gd name="connsiteY7" fmla="*/ 83068 h 276225"/>
                  <a:gd name="connsiteX8" fmla="*/ 438026 w 533400"/>
                  <a:gd name="connsiteY8" fmla="*/ 94164 h 276225"/>
                  <a:gd name="connsiteX9" fmla="*/ 436216 w 533400"/>
                  <a:gd name="connsiteY9" fmla="*/ 104308 h 276225"/>
                  <a:gd name="connsiteX10" fmla="*/ 428072 w 533400"/>
                  <a:gd name="connsiteY10" fmla="*/ 120377 h 276225"/>
                  <a:gd name="connsiteX11" fmla="*/ 425167 w 533400"/>
                  <a:gd name="connsiteY11" fmla="*/ 127711 h 276225"/>
                  <a:gd name="connsiteX12" fmla="*/ 424367 w 533400"/>
                  <a:gd name="connsiteY12" fmla="*/ 133388 h 276225"/>
                  <a:gd name="connsiteX13" fmla="*/ 428482 w 533400"/>
                  <a:gd name="connsiteY13" fmla="*/ 138951 h 276225"/>
                  <a:gd name="connsiteX14" fmla="*/ 436436 w 533400"/>
                  <a:gd name="connsiteY14" fmla="*/ 144818 h 276225"/>
                  <a:gd name="connsiteX15" fmla="*/ 454990 w 533400"/>
                  <a:gd name="connsiteY15" fmla="*/ 154829 h 276225"/>
                  <a:gd name="connsiteX16" fmla="*/ 474088 w 533400"/>
                  <a:gd name="connsiteY16" fmla="*/ 162839 h 276225"/>
                  <a:gd name="connsiteX17" fmla="*/ 478879 w 533400"/>
                  <a:gd name="connsiteY17" fmla="*/ 166288 h 276225"/>
                  <a:gd name="connsiteX18" fmla="*/ 484565 w 533400"/>
                  <a:gd name="connsiteY18" fmla="*/ 172345 h 276225"/>
                  <a:gd name="connsiteX19" fmla="*/ 488947 w 533400"/>
                  <a:gd name="connsiteY19" fmla="*/ 175746 h 276225"/>
                  <a:gd name="connsiteX20" fmla="*/ 494605 w 533400"/>
                  <a:gd name="connsiteY20" fmla="*/ 176660 h 276225"/>
                  <a:gd name="connsiteX21" fmla="*/ 498796 w 533400"/>
                  <a:gd name="connsiteY21" fmla="*/ 174612 h 276225"/>
                  <a:gd name="connsiteX22" fmla="*/ 502796 w 533400"/>
                  <a:gd name="connsiteY22" fmla="*/ 171659 h 276225"/>
                  <a:gd name="connsiteX23" fmla="*/ 506921 w 533400"/>
                  <a:gd name="connsiteY23" fmla="*/ 169469 h 276225"/>
                  <a:gd name="connsiteX24" fmla="*/ 511340 w 533400"/>
                  <a:gd name="connsiteY24" fmla="*/ 168954 h 276225"/>
                  <a:gd name="connsiteX25" fmla="*/ 517074 w 533400"/>
                  <a:gd name="connsiteY25" fmla="*/ 170316 h 276225"/>
                  <a:gd name="connsiteX26" fmla="*/ 523075 w 533400"/>
                  <a:gd name="connsiteY26" fmla="*/ 173707 h 276225"/>
                  <a:gd name="connsiteX27" fmla="*/ 528456 w 533400"/>
                  <a:gd name="connsiteY27" fmla="*/ 178889 h 276225"/>
                  <a:gd name="connsiteX28" fmla="*/ 531209 w 533400"/>
                  <a:gd name="connsiteY28" fmla="*/ 184938 h 276225"/>
                  <a:gd name="connsiteX29" fmla="*/ 530981 w 533400"/>
                  <a:gd name="connsiteY29" fmla="*/ 192834 h 276225"/>
                  <a:gd name="connsiteX30" fmla="*/ 529219 w 533400"/>
                  <a:gd name="connsiteY30" fmla="*/ 205845 h 276225"/>
                  <a:gd name="connsiteX31" fmla="*/ 529104 w 533400"/>
                  <a:gd name="connsiteY31" fmla="*/ 209741 h 276225"/>
                  <a:gd name="connsiteX32" fmla="*/ 531362 w 533400"/>
                  <a:gd name="connsiteY32" fmla="*/ 213665 h 276225"/>
                  <a:gd name="connsiteX33" fmla="*/ 531362 w 533400"/>
                  <a:gd name="connsiteY33" fmla="*/ 213665 h 276225"/>
                  <a:gd name="connsiteX34" fmla="*/ 530038 w 533400"/>
                  <a:gd name="connsiteY34" fmla="*/ 219027 h 276225"/>
                  <a:gd name="connsiteX35" fmla="*/ 526790 w 533400"/>
                  <a:gd name="connsiteY35" fmla="*/ 226705 h 276225"/>
                  <a:gd name="connsiteX36" fmla="*/ 521398 w 533400"/>
                  <a:gd name="connsiteY36" fmla="*/ 229914 h 276225"/>
                  <a:gd name="connsiteX37" fmla="*/ 507635 w 533400"/>
                  <a:gd name="connsiteY37" fmla="*/ 234915 h 276225"/>
                  <a:gd name="connsiteX38" fmla="*/ 500558 w 533400"/>
                  <a:gd name="connsiteY38" fmla="*/ 234658 h 276225"/>
                  <a:gd name="connsiteX39" fmla="*/ 496367 w 533400"/>
                  <a:gd name="connsiteY39" fmla="*/ 226933 h 276225"/>
                  <a:gd name="connsiteX40" fmla="*/ 493443 w 533400"/>
                  <a:gd name="connsiteY40" fmla="*/ 226933 h 276225"/>
                  <a:gd name="connsiteX41" fmla="*/ 494909 w 533400"/>
                  <a:gd name="connsiteY41" fmla="*/ 233419 h 276225"/>
                  <a:gd name="connsiteX42" fmla="*/ 496310 w 533400"/>
                  <a:gd name="connsiteY42" fmla="*/ 235991 h 276225"/>
                  <a:gd name="connsiteX43" fmla="*/ 499005 w 533400"/>
                  <a:gd name="connsiteY43" fmla="*/ 238896 h 276225"/>
                  <a:gd name="connsiteX44" fmla="*/ 494281 w 533400"/>
                  <a:gd name="connsiteY44" fmla="*/ 239935 h 276225"/>
                  <a:gd name="connsiteX45" fmla="*/ 489471 w 533400"/>
                  <a:gd name="connsiteY45" fmla="*/ 242345 h 276225"/>
                  <a:gd name="connsiteX46" fmla="*/ 485832 w 533400"/>
                  <a:gd name="connsiteY46" fmla="*/ 245688 h 276225"/>
                  <a:gd name="connsiteX47" fmla="*/ 482527 w 533400"/>
                  <a:gd name="connsiteY47" fmla="*/ 254555 h 276225"/>
                  <a:gd name="connsiteX48" fmla="*/ 478136 w 533400"/>
                  <a:gd name="connsiteY48" fmla="*/ 257184 h 276225"/>
                  <a:gd name="connsiteX49" fmla="*/ 472402 w 533400"/>
                  <a:gd name="connsiteY49" fmla="*/ 259366 h 276225"/>
                  <a:gd name="connsiteX50" fmla="*/ 467001 w 533400"/>
                  <a:gd name="connsiteY50" fmla="*/ 263023 h 276225"/>
                  <a:gd name="connsiteX51" fmla="*/ 467296 w 533400"/>
                  <a:gd name="connsiteY51" fmla="*/ 255718 h 276225"/>
                  <a:gd name="connsiteX52" fmla="*/ 466106 w 533400"/>
                  <a:gd name="connsiteY52" fmla="*/ 250164 h 276225"/>
                  <a:gd name="connsiteX53" fmla="*/ 463982 w 533400"/>
                  <a:gd name="connsiteY53" fmla="*/ 245755 h 276225"/>
                  <a:gd name="connsiteX54" fmla="*/ 460867 w 533400"/>
                  <a:gd name="connsiteY54" fmla="*/ 241849 h 276225"/>
                  <a:gd name="connsiteX55" fmla="*/ 461715 w 533400"/>
                  <a:gd name="connsiteY55" fmla="*/ 257118 h 276225"/>
                  <a:gd name="connsiteX56" fmla="*/ 463810 w 533400"/>
                  <a:gd name="connsiteY56" fmla="*/ 263261 h 276225"/>
                  <a:gd name="connsiteX57" fmla="*/ 468373 w 533400"/>
                  <a:gd name="connsiteY57" fmla="*/ 265738 h 276225"/>
                  <a:gd name="connsiteX58" fmla="*/ 476002 w 533400"/>
                  <a:gd name="connsiteY58" fmla="*/ 264223 h 276225"/>
                  <a:gd name="connsiteX59" fmla="*/ 472745 w 533400"/>
                  <a:gd name="connsiteY59" fmla="*/ 269367 h 276225"/>
                  <a:gd name="connsiteX60" fmla="*/ 462944 w 533400"/>
                  <a:gd name="connsiteY60" fmla="*/ 273872 h 276225"/>
                  <a:gd name="connsiteX61" fmla="*/ 444494 w 533400"/>
                  <a:gd name="connsiteY61" fmla="*/ 274148 h 276225"/>
                  <a:gd name="connsiteX62" fmla="*/ 431806 w 533400"/>
                  <a:gd name="connsiteY62" fmla="*/ 272692 h 276225"/>
                  <a:gd name="connsiteX63" fmla="*/ 412004 w 533400"/>
                  <a:gd name="connsiteY63" fmla="*/ 274111 h 276225"/>
                  <a:gd name="connsiteX64" fmla="*/ 406013 w 533400"/>
                  <a:gd name="connsiteY64" fmla="*/ 273015 h 276225"/>
                  <a:gd name="connsiteX65" fmla="*/ 402098 w 533400"/>
                  <a:gd name="connsiteY65" fmla="*/ 270043 h 276225"/>
                  <a:gd name="connsiteX66" fmla="*/ 401164 w 533400"/>
                  <a:gd name="connsiteY66" fmla="*/ 266005 h 276225"/>
                  <a:gd name="connsiteX67" fmla="*/ 402555 w 533400"/>
                  <a:gd name="connsiteY67" fmla="*/ 257147 h 276225"/>
                  <a:gd name="connsiteX68" fmla="*/ 402422 w 533400"/>
                  <a:gd name="connsiteY68" fmla="*/ 253060 h 276225"/>
                  <a:gd name="connsiteX69" fmla="*/ 401031 w 533400"/>
                  <a:gd name="connsiteY69" fmla="*/ 248841 h 276225"/>
                  <a:gd name="connsiteX70" fmla="*/ 396830 w 533400"/>
                  <a:gd name="connsiteY70" fmla="*/ 245373 h 276225"/>
                  <a:gd name="connsiteX71" fmla="*/ 390163 w 533400"/>
                  <a:gd name="connsiteY71" fmla="*/ 242583 h 276225"/>
                  <a:gd name="connsiteX72" fmla="*/ 378085 w 533400"/>
                  <a:gd name="connsiteY72" fmla="*/ 240592 h 276225"/>
                  <a:gd name="connsiteX73" fmla="*/ 370570 w 533400"/>
                  <a:gd name="connsiteY73" fmla="*/ 237544 h 276225"/>
                  <a:gd name="connsiteX74" fmla="*/ 364645 w 533400"/>
                  <a:gd name="connsiteY74" fmla="*/ 233543 h 276225"/>
                  <a:gd name="connsiteX75" fmla="*/ 346710 w 533400"/>
                  <a:gd name="connsiteY75" fmla="*/ 207959 h 276225"/>
                  <a:gd name="connsiteX76" fmla="*/ 341157 w 533400"/>
                  <a:gd name="connsiteY76" fmla="*/ 203178 h 276225"/>
                  <a:gd name="connsiteX77" fmla="*/ 335613 w 533400"/>
                  <a:gd name="connsiteY77" fmla="*/ 200225 h 276225"/>
                  <a:gd name="connsiteX78" fmla="*/ 328184 w 533400"/>
                  <a:gd name="connsiteY78" fmla="*/ 198739 h 276225"/>
                  <a:gd name="connsiteX79" fmla="*/ 283245 w 533400"/>
                  <a:gd name="connsiteY79" fmla="*/ 196167 h 276225"/>
                  <a:gd name="connsiteX80" fmla="*/ 274396 w 533400"/>
                  <a:gd name="connsiteY80" fmla="*/ 197205 h 276225"/>
                  <a:gd name="connsiteX81" fmla="*/ 266452 w 533400"/>
                  <a:gd name="connsiteY81" fmla="*/ 201625 h 276225"/>
                  <a:gd name="connsiteX82" fmla="*/ 258718 w 533400"/>
                  <a:gd name="connsiteY82" fmla="*/ 211855 h 276225"/>
                  <a:gd name="connsiteX83" fmla="*/ 254270 w 533400"/>
                  <a:gd name="connsiteY83" fmla="*/ 215265 h 276225"/>
                  <a:gd name="connsiteX84" fmla="*/ 245459 w 533400"/>
                  <a:gd name="connsiteY84" fmla="*/ 217304 h 276225"/>
                  <a:gd name="connsiteX85" fmla="*/ 233601 w 533400"/>
                  <a:gd name="connsiteY85" fmla="*/ 217484 h 276225"/>
                  <a:gd name="connsiteX86" fmla="*/ 212722 w 533400"/>
                  <a:gd name="connsiteY86" fmla="*/ 214084 h 276225"/>
                  <a:gd name="connsiteX87" fmla="*/ 195739 w 533400"/>
                  <a:gd name="connsiteY87" fmla="*/ 213131 h 276225"/>
                  <a:gd name="connsiteX88" fmla="*/ 178689 w 533400"/>
                  <a:gd name="connsiteY88" fmla="*/ 207216 h 276225"/>
                  <a:gd name="connsiteX89" fmla="*/ 154229 w 533400"/>
                  <a:gd name="connsiteY89" fmla="*/ 189329 h 276225"/>
                  <a:gd name="connsiteX90" fmla="*/ 62922 w 533400"/>
                  <a:gd name="connsiteY90" fmla="*/ 102832 h 276225"/>
                  <a:gd name="connsiteX91" fmla="*/ 35871 w 533400"/>
                  <a:gd name="connsiteY91" fmla="*/ 70485 h 276225"/>
                  <a:gd name="connsiteX92" fmla="*/ 29385 w 533400"/>
                  <a:gd name="connsiteY92" fmla="*/ 64037 h 276225"/>
                  <a:gd name="connsiteX93" fmla="*/ 17774 w 533400"/>
                  <a:gd name="connsiteY93" fmla="*/ 56750 h 276225"/>
                  <a:gd name="connsiteX94" fmla="*/ 13135 w 533400"/>
                  <a:gd name="connsiteY94" fmla="*/ 52997 h 276225"/>
                  <a:gd name="connsiteX95" fmla="*/ 10001 w 533400"/>
                  <a:gd name="connsiteY95" fmla="*/ 49644 h 276225"/>
                  <a:gd name="connsiteX96" fmla="*/ 8734 w 533400"/>
                  <a:gd name="connsiteY96" fmla="*/ 47273 h 276225"/>
                  <a:gd name="connsiteX97" fmla="*/ 7525 w 533400"/>
                  <a:gd name="connsiteY97" fmla="*/ 41567 h 276225"/>
                  <a:gd name="connsiteX98" fmla="*/ 7144 w 533400"/>
                  <a:gd name="connsiteY98" fmla="*/ 39214 h 276225"/>
                  <a:gd name="connsiteX99" fmla="*/ 47368 w 533400"/>
                  <a:gd name="connsiteY99" fmla="*/ 30661 h 276225"/>
                  <a:gd name="connsiteX100" fmla="*/ 53797 w 533400"/>
                  <a:gd name="connsiteY100" fmla="*/ 29289 h 276225"/>
                  <a:gd name="connsiteX101" fmla="*/ 63551 w 533400"/>
                  <a:gd name="connsiteY101" fmla="*/ 24765 h 276225"/>
                  <a:gd name="connsiteX102" fmla="*/ 71657 w 533400"/>
                  <a:gd name="connsiteY102" fmla="*/ 19545 h 276225"/>
                  <a:gd name="connsiteX103" fmla="*/ 71752 w 533400"/>
                  <a:gd name="connsiteY103" fmla="*/ 19469 h 276225"/>
                  <a:gd name="connsiteX104" fmla="*/ 81753 w 533400"/>
                  <a:gd name="connsiteY104" fmla="*/ 13411 h 276225"/>
                  <a:gd name="connsiteX105" fmla="*/ 94136 w 533400"/>
                  <a:gd name="connsiteY105" fmla="*/ 9858 h 276225"/>
                  <a:gd name="connsiteX106" fmla="*/ 105642 w 533400"/>
                  <a:gd name="connsiteY106" fmla="*/ 11068 h 276225"/>
                  <a:gd name="connsiteX107" fmla="*/ 112852 w 533400"/>
                  <a:gd name="connsiteY107" fmla="*/ 19450 h 276225"/>
                  <a:gd name="connsiteX108" fmla="*/ 120472 w 533400"/>
                  <a:gd name="connsiteY108" fmla="*/ 32785 h 276225"/>
                  <a:gd name="connsiteX109" fmla="*/ 135074 w 533400"/>
                  <a:gd name="connsiteY109" fmla="*/ 53044 h 276225"/>
                  <a:gd name="connsiteX110" fmla="*/ 138131 w 533400"/>
                  <a:gd name="connsiteY110" fmla="*/ 59674 h 276225"/>
                  <a:gd name="connsiteX111" fmla="*/ 143065 w 533400"/>
                  <a:gd name="connsiteY111" fmla="*/ 74905 h 276225"/>
                  <a:gd name="connsiteX112" fmla="*/ 146285 w 533400"/>
                  <a:gd name="connsiteY112" fmla="*/ 81143 h 276225"/>
                  <a:gd name="connsiteX113" fmla="*/ 152067 w 533400"/>
                  <a:gd name="connsiteY113" fmla="*/ 88192 h 276225"/>
                  <a:gd name="connsiteX114" fmla="*/ 159677 w 533400"/>
                  <a:gd name="connsiteY114" fmla="*/ 93097 h 276225"/>
                  <a:gd name="connsiteX115" fmla="*/ 168535 w 533400"/>
                  <a:gd name="connsiteY115" fmla="*/ 92973 h 276225"/>
                  <a:gd name="connsiteX116" fmla="*/ 172536 w 533400"/>
                  <a:gd name="connsiteY116" fmla="*/ 88602 h 276225"/>
                  <a:gd name="connsiteX117" fmla="*/ 177622 w 533400"/>
                  <a:gd name="connsiteY117" fmla="*/ 79963 h 276225"/>
                  <a:gd name="connsiteX118" fmla="*/ 181632 w 533400"/>
                  <a:gd name="connsiteY118" fmla="*/ 70380 h 276225"/>
                  <a:gd name="connsiteX119" fmla="*/ 182280 w 533400"/>
                  <a:gd name="connsiteY119" fmla="*/ 63236 h 276225"/>
                  <a:gd name="connsiteX120" fmla="*/ 196605 w 533400"/>
                  <a:gd name="connsiteY120" fmla="*/ 74952 h 276225"/>
                  <a:gd name="connsiteX121" fmla="*/ 200606 w 533400"/>
                  <a:gd name="connsiteY121" fmla="*/ 79657 h 276225"/>
                  <a:gd name="connsiteX122" fmla="*/ 208588 w 533400"/>
                  <a:gd name="connsiteY122" fmla="*/ 88840 h 276225"/>
                  <a:gd name="connsiteX123" fmla="*/ 219465 w 533400"/>
                  <a:gd name="connsiteY123" fmla="*/ 96726 h 276225"/>
                  <a:gd name="connsiteX124" fmla="*/ 231400 w 533400"/>
                  <a:gd name="connsiteY124" fmla="*/ 102832 h 276225"/>
                  <a:gd name="connsiteX125" fmla="*/ 242783 w 533400"/>
                  <a:gd name="connsiteY125" fmla="*/ 106756 h 276225"/>
                  <a:gd name="connsiteX126" fmla="*/ 267119 w 533400"/>
                  <a:gd name="connsiteY126" fmla="*/ 109166 h 276225"/>
                  <a:gd name="connsiteX127" fmla="*/ 278368 w 533400"/>
                  <a:gd name="connsiteY127" fmla="*/ 112004 h 276225"/>
                  <a:gd name="connsiteX128" fmla="*/ 287950 w 533400"/>
                  <a:gd name="connsiteY128" fmla="*/ 119862 h 276225"/>
                  <a:gd name="connsiteX129" fmla="*/ 276873 w 533400"/>
                  <a:gd name="connsiteY129" fmla="*/ 77857 h 276225"/>
                  <a:gd name="connsiteX130" fmla="*/ 266290 w 533400"/>
                  <a:gd name="connsiteY130" fmla="*/ 57702 h 276225"/>
                  <a:gd name="connsiteX131" fmla="*/ 264100 w 533400"/>
                  <a:gd name="connsiteY131" fmla="*/ 50616 h 276225"/>
                  <a:gd name="connsiteX132" fmla="*/ 264786 w 533400"/>
                  <a:gd name="connsiteY132" fmla="*/ 49644 h 276225"/>
                  <a:gd name="connsiteX133" fmla="*/ 265319 w 533400"/>
                  <a:gd name="connsiteY133" fmla="*/ 38376 h 276225"/>
                  <a:gd name="connsiteX134" fmla="*/ 264385 w 533400"/>
                  <a:gd name="connsiteY134" fmla="*/ 37366 h 276225"/>
                  <a:gd name="connsiteX135" fmla="*/ 266833 w 533400"/>
                  <a:gd name="connsiteY135" fmla="*/ 32918 h 276225"/>
                  <a:gd name="connsiteX136" fmla="*/ 268234 w 533400"/>
                  <a:gd name="connsiteY136" fmla="*/ 31356 h 276225"/>
                  <a:gd name="connsiteX137" fmla="*/ 275815 w 533400"/>
                  <a:gd name="connsiteY137" fmla="*/ 30461 h 276225"/>
                  <a:gd name="connsiteX138" fmla="*/ 284959 w 533400"/>
                  <a:gd name="connsiteY138" fmla="*/ 30766 h 276225"/>
                  <a:gd name="connsiteX139" fmla="*/ 288369 w 533400"/>
                  <a:gd name="connsiteY139" fmla="*/ 33690 h 276225"/>
                  <a:gd name="connsiteX140" fmla="*/ 292770 w 533400"/>
                  <a:gd name="connsiteY140" fmla="*/ 34737 h 276225"/>
                  <a:gd name="connsiteX141" fmla="*/ 298713 w 533400"/>
                  <a:gd name="connsiteY141" fmla="*/ 35071 h 276225"/>
                  <a:gd name="connsiteX142" fmla="*/ 334146 w 533400"/>
                  <a:gd name="connsiteY142" fmla="*/ 24184 h 276225"/>
                  <a:gd name="connsiteX143" fmla="*/ 337442 w 533400"/>
                  <a:gd name="connsiteY143" fmla="*/ 21574 h 276225"/>
                  <a:gd name="connsiteX144" fmla="*/ 338595 w 533400"/>
                  <a:gd name="connsiteY144" fmla="*/ 18298 h 276225"/>
                  <a:gd name="connsiteX145" fmla="*/ 337928 w 533400"/>
                  <a:gd name="connsiteY145" fmla="*/ 14344 h 276225"/>
                  <a:gd name="connsiteX146" fmla="*/ 337833 w 533400"/>
                  <a:gd name="connsiteY146" fmla="*/ 10811 h 276225"/>
                  <a:gd name="connsiteX147" fmla="*/ 339033 w 533400"/>
                  <a:gd name="connsiteY147" fmla="*/ 8011 h 276225"/>
                  <a:gd name="connsiteX148" fmla="*/ 341843 w 533400"/>
                  <a:gd name="connsiteY148" fmla="*/ 7144 h 276225"/>
                  <a:gd name="connsiteX149" fmla="*/ 347520 w 533400"/>
                  <a:gd name="connsiteY149" fmla="*/ 9182 h 276225"/>
                  <a:gd name="connsiteX150" fmla="*/ 353016 w 533400"/>
                  <a:gd name="connsiteY150" fmla="*/ 1245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33400" h="276225">
                    <a:moveTo>
                      <a:pt x="367979" y="25718"/>
                    </a:moveTo>
                    <a:lnTo>
                      <a:pt x="382086" y="33833"/>
                    </a:lnTo>
                    <a:lnTo>
                      <a:pt x="398964" y="40357"/>
                    </a:lnTo>
                    <a:lnTo>
                      <a:pt x="408832" y="45529"/>
                    </a:lnTo>
                    <a:lnTo>
                      <a:pt x="416633" y="50740"/>
                    </a:lnTo>
                    <a:lnTo>
                      <a:pt x="424834" y="58674"/>
                    </a:lnTo>
                    <a:lnTo>
                      <a:pt x="431549" y="67932"/>
                    </a:lnTo>
                    <a:lnTo>
                      <a:pt x="437140" y="83068"/>
                    </a:lnTo>
                    <a:lnTo>
                      <a:pt x="438026" y="94164"/>
                    </a:lnTo>
                    <a:lnTo>
                      <a:pt x="436216" y="104308"/>
                    </a:lnTo>
                    <a:lnTo>
                      <a:pt x="428072" y="120377"/>
                    </a:lnTo>
                    <a:lnTo>
                      <a:pt x="425167" y="127711"/>
                    </a:lnTo>
                    <a:lnTo>
                      <a:pt x="424367" y="133388"/>
                    </a:lnTo>
                    <a:lnTo>
                      <a:pt x="428482" y="138951"/>
                    </a:lnTo>
                    <a:lnTo>
                      <a:pt x="436436" y="144818"/>
                    </a:lnTo>
                    <a:lnTo>
                      <a:pt x="454990" y="154829"/>
                    </a:lnTo>
                    <a:lnTo>
                      <a:pt x="474088" y="162839"/>
                    </a:lnTo>
                    <a:lnTo>
                      <a:pt x="478879" y="166288"/>
                    </a:lnTo>
                    <a:lnTo>
                      <a:pt x="484565" y="172345"/>
                    </a:lnTo>
                    <a:lnTo>
                      <a:pt x="488947" y="175746"/>
                    </a:lnTo>
                    <a:lnTo>
                      <a:pt x="494605" y="176660"/>
                    </a:lnTo>
                    <a:lnTo>
                      <a:pt x="498796" y="174612"/>
                    </a:lnTo>
                    <a:lnTo>
                      <a:pt x="502796" y="171659"/>
                    </a:lnTo>
                    <a:lnTo>
                      <a:pt x="506921" y="169469"/>
                    </a:lnTo>
                    <a:lnTo>
                      <a:pt x="511340" y="168954"/>
                    </a:lnTo>
                    <a:lnTo>
                      <a:pt x="517074" y="170316"/>
                    </a:lnTo>
                    <a:lnTo>
                      <a:pt x="523075" y="173707"/>
                    </a:lnTo>
                    <a:lnTo>
                      <a:pt x="528456" y="178889"/>
                    </a:lnTo>
                    <a:lnTo>
                      <a:pt x="531209" y="184938"/>
                    </a:lnTo>
                    <a:lnTo>
                      <a:pt x="530981" y="192834"/>
                    </a:lnTo>
                    <a:lnTo>
                      <a:pt x="529219" y="205845"/>
                    </a:lnTo>
                    <a:lnTo>
                      <a:pt x="529104" y="209741"/>
                    </a:lnTo>
                    <a:lnTo>
                      <a:pt x="531362" y="213665"/>
                    </a:lnTo>
                    <a:lnTo>
                      <a:pt x="531362" y="213665"/>
                    </a:lnTo>
                    <a:lnTo>
                      <a:pt x="530038" y="219027"/>
                    </a:lnTo>
                    <a:lnTo>
                      <a:pt x="526790" y="226705"/>
                    </a:lnTo>
                    <a:lnTo>
                      <a:pt x="521398" y="229914"/>
                    </a:lnTo>
                    <a:lnTo>
                      <a:pt x="507635" y="234915"/>
                    </a:lnTo>
                    <a:lnTo>
                      <a:pt x="500558" y="234658"/>
                    </a:lnTo>
                    <a:lnTo>
                      <a:pt x="496367" y="226933"/>
                    </a:lnTo>
                    <a:lnTo>
                      <a:pt x="493443" y="226933"/>
                    </a:lnTo>
                    <a:lnTo>
                      <a:pt x="494909" y="233419"/>
                    </a:lnTo>
                    <a:lnTo>
                      <a:pt x="496310" y="235991"/>
                    </a:lnTo>
                    <a:lnTo>
                      <a:pt x="499005" y="238896"/>
                    </a:lnTo>
                    <a:lnTo>
                      <a:pt x="494281" y="239935"/>
                    </a:lnTo>
                    <a:lnTo>
                      <a:pt x="489471" y="242345"/>
                    </a:lnTo>
                    <a:lnTo>
                      <a:pt x="485832" y="245688"/>
                    </a:lnTo>
                    <a:lnTo>
                      <a:pt x="482527" y="254555"/>
                    </a:lnTo>
                    <a:lnTo>
                      <a:pt x="478136" y="257184"/>
                    </a:lnTo>
                    <a:lnTo>
                      <a:pt x="472402" y="259366"/>
                    </a:lnTo>
                    <a:lnTo>
                      <a:pt x="467001" y="263023"/>
                    </a:lnTo>
                    <a:lnTo>
                      <a:pt x="467296" y="255718"/>
                    </a:lnTo>
                    <a:lnTo>
                      <a:pt x="466106" y="250164"/>
                    </a:lnTo>
                    <a:lnTo>
                      <a:pt x="463982" y="245755"/>
                    </a:lnTo>
                    <a:lnTo>
                      <a:pt x="460867" y="241849"/>
                    </a:lnTo>
                    <a:lnTo>
                      <a:pt x="461715" y="257118"/>
                    </a:lnTo>
                    <a:lnTo>
                      <a:pt x="463810" y="263261"/>
                    </a:lnTo>
                    <a:lnTo>
                      <a:pt x="468373" y="265738"/>
                    </a:lnTo>
                    <a:lnTo>
                      <a:pt x="476002" y="264223"/>
                    </a:lnTo>
                    <a:lnTo>
                      <a:pt x="472745" y="269367"/>
                    </a:lnTo>
                    <a:lnTo>
                      <a:pt x="462944" y="273872"/>
                    </a:lnTo>
                    <a:lnTo>
                      <a:pt x="444494" y="274148"/>
                    </a:lnTo>
                    <a:lnTo>
                      <a:pt x="431806" y="272692"/>
                    </a:lnTo>
                    <a:lnTo>
                      <a:pt x="412004" y="274111"/>
                    </a:lnTo>
                    <a:lnTo>
                      <a:pt x="406013" y="273015"/>
                    </a:lnTo>
                    <a:lnTo>
                      <a:pt x="402098" y="270043"/>
                    </a:lnTo>
                    <a:lnTo>
                      <a:pt x="401164" y="266005"/>
                    </a:lnTo>
                    <a:lnTo>
                      <a:pt x="402555" y="257147"/>
                    </a:lnTo>
                    <a:lnTo>
                      <a:pt x="402422" y="253060"/>
                    </a:lnTo>
                    <a:lnTo>
                      <a:pt x="401031" y="248841"/>
                    </a:lnTo>
                    <a:lnTo>
                      <a:pt x="396830" y="245373"/>
                    </a:lnTo>
                    <a:lnTo>
                      <a:pt x="390163" y="242583"/>
                    </a:lnTo>
                    <a:lnTo>
                      <a:pt x="378085" y="240592"/>
                    </a:lnTo>
                    <a:lnTo>
                      <a:pt x="370570" y="237544"/>
                    </a:lnTo>
                    <a:lnTo>
                      <a:pt x="364645" y="233543"/>
                    </a:lnTo>
                    <a:lnTo>
                      <a:pt x="346710" y="207959"/>
                    </a:lnTo>
                    <a:lnTo>
                      <a:pt x="341157" y="203178"/>
                    </a:lnTo>
                    <a:lnTo>
                      <a:pt x="335613" y="200225"/>
                    </a:lnTo>
                    <a:lnTo>
                      <a:pt x="328184" y="198739"/>
                    </a:lnTo>
                    <a:lnTo>
                      <a:pt x="283245" y="196167"/>
                    </a:lnTo>
                    <a:lnTo>
                      <a:pt x="274396" y="197205"/>
                    </a:lnTo>
                    <a:lnTo>
                      <a:pt x="266452" y="201625"/>
                    </a:lnTo>
                    <a:lnTo>
                      <a:pt x="258718" y="211855"/>
                    </a:lnTo>
                    <a:lnTo>
                      <a:pt x="254270" y="215265"/>
                    </a:lnTo>
                    <a:lnTo>
                      <a:pt x="245459" y="217304"/>
                    </a:lnTo>
                    <a:lnTo>
                      <a:pt x="233601" y="217484"/>
                    </a:lnTo>
                    <a:lnTo>
                      <a:pt x="212722" y="214084"/>
                    </a:lnTo>
                    <a:lnTo>
                      <a:pt x="195739" y="213131"/>
                    </a:lnTo>
                    <a:lnTo>
                      <a:pt x="178689" y="207216"/>
                    </a:lnTo>
                    <a:lnTo>
                      <a:pt x="154229" y="189329"/>
                    </a:lnTo>
                    <a:lnTo>
                      <a:pt x="62922" y="102832"/>
                    </a:lnTo>
                    <a:lnTo>
                      <a:pt x="35871" y="70485"/>
                    </a:lnTo>
                    <a:lnTo>
                      <a:pt x="29385" y="64037"/>
                    </a:lnTo>
                    <a:lnTo>
                      <a:pt x="17774" y="56750"/>
                    </a:lnTo>
                    <a:lnTo>
                      <a:pt x="13135" y="52997"/>
                    </a:lnTo>
                    <a:lnTo>
                      <a:pt x="10001" y="49644"/>
                    </a:lnTo>
                    <a:lnTo>
                      <a:pt x="8734" y="47273"/>
                    </a:lnTo>
                    <a:lnTo>
                      <a:pt x="7525" y="41567"/>
                    </a:lnTo>
                    <a:lnTo>
                      <a:pt x="7144" y="39214"/>
                    </a:lnTo>
                    <a:lnTo>
                      <a:pt x="47368" y="30661"/>
                    </a:lnTo>
                    <a:lnTo>
                      <a:pt x="53797" y="29289"/>
                    </a:lnTo>
                    <a:lnTo>
                      <a:pt x="63551" y="24765"/>
                    </a:lnTo>
                    <a:lnTo>
                      <a:pt x="71657" y="19545"/>
                    </a:lnTo>
                    <a:lnTo>
                      <a:pt x="71752" y="19469"/>
                    </a:lnTo>
                    <a:lnTo>
                      <a:pt x="81753" y="13411"/>
                    </a:lnTo>
                    <a:lnTo>
                      <a:pt x="94136" y="9858"/>
                    </a:lnTo>
                    <a:lnTo>
                      <a:pt x="105642" y="11068"/>
                    </a:lnTo>
                    <a:lnTo>
                      <a:pt x="112852" y="19450"/>
                    </a:lnTo>
                    <a:lnTo>
                      <a:pt x="120472" y="32785"/>
                    </a:lnTo>
                    <a:lnTo>
                      <a:pt x="135074" y="53044"/>
                    </a:lnTo>
                    <a:lnTo>
                      <a:pt x="138131" y="59674"/>
                    </a:lnTo>
                    <a:lnTo>
                      <a:pt x="143065" y="74905"/>
                    </a:lnTo>
                    <a:lnTo>
                      <a:pt x="146285" y="81143"/>
                    </a:lnTo>
                    <a:lnTo>
                      <a:pt x="152067" y="88192"/>
                    </a:lnTo>
                    <a:lnTo>
                      <a:pt x="159677" y="93097"/>
                    </a:lnTo>
                    <a:lnTo>
                      <a:pt x="168535" y="92973"/>
                    </a:lnTo>
                    <a:lnTo>
                      <a:pt x="172536" y="88602"/>
                    </a:lnTo>
                    <a:lnTo>
                      <a:pt x="177622" y="79963"/>
                    </a:lnTo>
                    <a:lnTo>
                      <a:pt x="181632" y="70380"/>
                    </a:lnTo>
                    <a:lnTo>
                      <a:pt x="182280" y="63236"/>
                    </a:lnTo>
                    <a:lnTo>
                      <a:pt x="196605" y="74952"/>
                    </a:lnTo>
                    <a:lnTo>
                      <a:pt x="200606" y="79657"/>
                    </a:lnTo>
                    <a:lnTo>
                      <a:pt x="208588" y="88840"/>
                    </a:lnTo>
                    <a:lnTo>
                      <a:pt x="219465" y="96726"/>
                    </a:lnTo>
                    <a:lnTo>
                      <a:pt x="231400" y="102832"/>
                    </a:lnTo>
                    <a:lnTo>
                      <a:pt x="242783" y="106756"/>
                    </a:lnTo>
                    <a:lnTo>
                      <a:pt x="267119" y="109166"/>
                    </a:lnTo>
                    <a:lnTo>
                      <a:pt x="278368" y="112004"/>
                    </a:lnTo>
                    <a:lnTo>
                      <a:pt x="287950" y="119862"/>
                    </a:lnTo>
                    <a:lnTo>
                      <a:pt x="276873" y="77857"/>
                    </a:lnTo>
                    <a:lnTo>
                      <a:pt x="266290" y="57702"/>
                    </a:lnTo>
                    <a:lnTo>
                      <a:pt x="264100" y="50616"/>
                    </a:lnTo>
                    <a:lnTo>
                      <a:pt x="264786" y="49644"/>
                    </a:lnTo>
                    <a:lnTo>
                      <a:pt x="265319" y="38376"/>
                    </a:lnTo>
                    <a:lnTo>
                      <a:pt x="264385" y="37366"/>
                    </a:lnTo>
                    <a:lnTo>
                      <a:pt x="266833" y="32918"/>
                    </a:lnTo>
                    <a:lnTo>
                      <a:pt x="268234" y="31356"/>
                    </a:lnTo>
                    <a:lnTo>
                      <a:pt x="275815" y="30461"/>
                    </a:lnTo>
                    <a:lnTo>
                      <a:pt x="284959" y="30766"/>
                    </a:lnTo>
                    <a:lnTo>
                      <a:pt x="288369" y="33690"/>
                    </a:lnTo>
                    <a:lnTo>
                      <a:pt x="292770" y="34737"/>
                    </a:lnTo>
                    <a:lnTo>
                      <a:pt x="298713" y="35071"/>
                    </a:lnTo>
                    <a:lnTo>
                      <a:pt x="334146" y="24184"/>
                    </a:lnTo>
                    <a:lnTo>
                      <a:pt x="337442" y="21574"/>
                    </a:lnTo>
                    <a:lnTo>
                      <a:pt x="338595" y="18298"/>
                    </a:lnTo>
                    <a:lnTo>
                      <a:pt x="337928" y="14344"/>
                    </a:lnTo>
                    <a:lnTo>
                      <a:pt x="337833" y="10811"/>
                    </a:lnTo>
                    <a:lnTo>
                      <a:pt x="339033" y="8011"/>
                    </a:lnTo>
                    <a:lnTo>
                      <a:pt x="341843" y="7144"/>
                    </a:lnTo>
                    <a:lnTo>
                      <a:pt x="347520" y="9182"/>
                    </a:lnTo>
                    <a:lnTo>
                      <a:pt x="353016" y="12459"/>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4" name="Freeform: Shape 63">
                <a:extLst>
                  <a:ext uri="{FF2B5EF4-FFF2-40B4-BE49-F238E27FC236}">
                    <a16:creationId xmlns="" xmlns:a16="http://schemas.microsoft.com/office/drawing/2014/main" id="{23A2E47D-37EC-4CF7-B74C-F1D36D1D04EE}"/>
                  </a:ext>
                </a:extLst>
              </p:cNvPr>
              <p:cNvSpPr/>
              <p:nvPr/>
            </p:nvSpPr>
            <p:spPr>
              <a:xfrm>
                <a:off x="6104863" y="7384447"/>
                <a:ext cx="419100" cy="352425"/>
              </a:xfrm>
              <a:custGeom>
                <a:avLst/>
                <a:gdLst>
                  <a:gd name="connsiteX0" fmla="*/ 290112 w 419100"/>
                  <a:gd name="connsiteY0" fmla="*/ 313191 h 352425"/>
                  <a:gd name="connsiteX1" fmla="*/ 284950 w 419100"/>
                  <a:gd name="connsiteY1" fmla="*/ 308191 h 352425"/>
                  <a:gd name="connsiteX2" fmla="*/ 266414 w 419100"/>
                  <a:gd name="connsiteY2" fmla="*/ 295046 h 352425"/>
                  <a:gd name="connsiteX3" fmla="*/ 259566 w 419100"/>
                  <a:gd name="connsiteY3" fmla="*/ 293598 h 352425"/>
                  <a:gd name="connsiteX4" fmla="*/ 257613 w 419100"/>
                  <a:gd name="connsiteY4" fmla="*/ 292322 h 352425"/>
                  <a:gd name="connsiteX5" fmla="*/ 257613 w 419100"/>
                  <a:gd name="connsiteY5" fmla="*/ 295046 h 352425"/>
                  <a:gd name="connsiteX6" fmla="*/ 277425 w 419100"/>
                  <a:gd name="connsiteY6" fmla="*/ 313563 h 352425"/>
                  <a:gd name="connsiteX7" fmla="*/ 289588 w 419100"/>
                  <a:gd name="connsiteY7" fmla="*/ 320135 h 352425"/>
                  <a:gd name="connsiteX8" fmla="*/ 299961 w 419100"/>
                  <a:gd name="connsiteY8" fmla="*/ 336489 h 352425"/>
                  <a:gd name="connsiteX9" fmla="*/ 306257 w 419100"/>
                  <a:gd name="connsiteY9" fmla="*/ 340214 h 352425"/>
                  <a:gd name="connsiteX10" fmla="*/ 309896 w 419100"/>
                  <a:gd name="connsiteY10" fmla="*/ 336356 h 352425"/>
                  <a:gd name="connsiteX11" fmla="*/ 304267 w 419100"/>
                  <a:gd name="connsiteY11" fmla="*/ 327660 h 352425"/>
                  <a:gd name="connsiteX12" fmla="*/ 290112 w 419100"/>
                  <a:gd name="connsiteY12" fmla="*/ 313191 h 352425"/>
                  <a:gd name="connsiteX13" fmla="*/ 396983 w 419100"/>
                  <a:gd name="connsiteY13" fmla="*/ 150914 h 352425"/>
                  <a:gd name="connsiteX14" fmla="*/ 387229 w 419100"/>
                  <a:gd name="connsiteY14" fmla="*/ 148523 h 352425"/>
                  <a:gd name="connsiteX15" fmla="*/ 378066 w 419100"/>
                  <a:gd name="connsiteY15" fmla="*/ 145494 h 352425"/>
                  <a:gd name="connsiteX16" fmla="*/ 328717 w 419100"/>
                  <a:gd name="connsiteY16" fmla="*/ 144894 h 352425"/>
                  <a:gd name="connsiteX17" fmla="*/ 317097 w 419100"/>
                  <a:gd name="connsiteY17" fmla="*/ 142313 h 352425"/>
                  <a:gd name="connsiteX18" fmla="*/ 302609 w 419100"/>
                  <a:gd name="connsiteY18" fmla="*/ 136093 h 352425"/>
                  <a:gd name="connsiteX19" fmla="*/ 295989 w 419100"/>
                  <a:gd name="connsiteY19" fmla="*/ 136636 h 352425"/>
                  <a:gd name="connsiteX20" fmla="*/ 316554 w 419100"/>
                  <a:gd name="connsiteY20" fmla="*/ 145580 h 352425"/>
                  <a:gd name="connsiteX21" fmla="*/ 372542 w 419100"/>
                  <a:gd name="connsiteY21" fmla="*/ 155896 h 352425"/>
                  <a:gd name="connsiteX22" fmla="*/ 380876 w 419100"/>
                  <a:gd name="connsiteY22" fmla="*/ 159448 h 352425"/>
                  <a:gd name="connsiteX23" fmla="*/ 384495 w 419100"/>
                  <a:gd name="connsiteY23" fmla="*/ 164954 h 352425"/>
                  <a:gd name="connsiteX24" fmla="*/ 387229 w 419100"/>
                  <a:gd name="connsiteY24" fmla="*/ 166907 h 352425"/>
                  <a:gd name="connsiteX25" fmla="*/ 393316 w 419100"/>
                  <a:gd name="connsiteY25" fmla="*/ 165763 h 352425"/>
                  <a:gd name="connsiteX26" fmla="*/ 399402 w 419100"/>
                  <a:gd name="connsiteY26" fmla="*/ 162753 h 352425"/>
                  <a:gd name="connsiteX27" fmla="*/ 402107 w 419100"/>
                  <a:gd name="connsiteY27" fmla="*/ 159115 h 352425"/>
                  <a:gd name="connsiteX28" fmla="*/ 400726 w 419100"/>
                  <a:gd name="connsiteY28" fmla="*/ 153362 h 352425"/>
                  <a:gd name="connsiteX29" fmla="*/ 396983 w 419100"/>
                  <a:gd name="connsiteY29" fmla="*/ 150914 h 352425"/>
                  <a:gd name="connsiteX30" fmla="*/ 418785 w 419100"/>
                  <a:gd name="connsiteY30" fmla="*/ 197148 h 352425"/>
                  <a:gd name="connsiteX31" fmla="*/ 416861 w 419100"/>
                  <a:gd name="connsiteY31" fmla="*/ 194843 h 352425"/>
                  <a:gd name="connsiteX32" fmla="*/ 413642 w 419100"/>
                  <a:gd name="connsiteY32" fmla="*/ 193777 h 352425"/>
                  <a:gd name="connsiteX33" fmla="*/ 409308 w 419100"/>
                  <a:gd name="connsiteY33" fmla="*/ 193538 h 352425"/>
                  <a:gd name="connsiteX34" fmla="*/ 404841 w 419100"/>
                  <a:gd name="connsiteY34" fmla="*/ 192605 h 352425"/>
                  <a:gd name="connsiteX35" fmla="*/ 401888 w 419100"/>
                  <a:gd name="connsiteY35" fmla="*/ 190557 h 352425"/>
                  <a:gd name="connsiteX36" fmla="*/ 399869 w 419100"/>
                  <a:gd name="connsiteY36" fmla="*/ 188500 h 352425"/>
                  <a:gd name="connsiteX37" fmla="*/ 397602 w 419100"/>
                  <a:gd name="connsiteY37" fmla="*/ 187566 h 352425"/>
                  <a:gd name="connsiteX38" fmla="*/ 395040 w 419100"/>
                  <a:gd name="connsiteY38" fmla="*/ 186185 h 352425"/>
                  <a:gd name="connsiteX39" fmla="*/ 388115 w 419100"/>
                  <a:gd name="connsiteY39" fmla="*/ 180022 h 352425"/>
                  <a:gd name="connsiteX40" fmla="*/ 385810 w 419100"/>
                  <a:gd name="connsiteY40" fmla="*/ 178622 h 352425"/>
                  <a:gd name="connsiteX41" fmla="*/ 282473 w 419100"/>
                  <a:gd name="connsiteY41" fmla="*/ 143208 h 352425"/>
                  <a:gd name="connsiteX42" fmla="*/ 257603 w 419100"/>
                  <a:gd name="connsiteY42" fmla="*/ 127425 h 352425"/>
                  <a:gd name="connsiteX43" fmla="*/ 264166 w 419100"/>
                  <a:gd name="connsiteY43" fmla="*/ 125301 h 352425"/>
                  <a:gd name="connsiteX44" fmla="*/ 270453 w 419100"/>
                  <a:gd name="connsiteY44" fmla="*/ 127787 h 352425"/>
                  <a:gd name="connsiteX45" fmla="*/ 277206 w 419100"/>
                  <a:gd name="connsiteY45" fmla="*/ 131636 h 352425"/>
                  <a:gd name="connsiteX46" fmla="*/ 285588 w 419100"/>
                  <a:gd name="connsiteY46" fmla="*/ 133645 h 352425"/>
                  <a:gd name="connsiteX47" fmla="*/ 301780 w 419100"/>
                  <a:gd name="connsiteY47" fmla="*/ 133721 h 352425"/>
                  <a:gd name="connsiteX48" fmla="*/ 333165 w 419100"/>
                  <a:gd name="connsiteY48" fmla="*/ 139855 h 352425"/>
                  <a:gd name="connsiteX49" fmla="*/ 378600 w 419100"/>
                  <a:gd name="connsiteY49" fmla="*/ 139636 h 352425"/>
                  <a:gd name="connsiteX50" fmla="*/ 400917 w 419100"/>
                  <a:gd name="connsiteY50" fmla="*/ 144809 h 352425"/>
                  <a:gd name="connsiteX51" fmla="*/ 409299 w 419100"/>
                  <a:gd name="connsiteY51" fmla="*/ 145589 h 352425"/>
                  <a:gd name="connsiteX52" fmla="*/ 415842 w 419100"/>
                  <a:gd name="connsiteY52" fmla="*/ 141446 h 352425"/>
                  <a:gd name="connsiteX53" fmla="*/ 417833 w 419100"/>
                  <a:gd name="connsiteY53" fmla="*/ 131845 h 352425"/>
                  <a:gd name="connsiteX54" fmla="*/ 414690 w 419100"/>
                  <a:gd name="connsiteY54" fmla="*/ 94173 h 352425"/>
                  <a:gd name="connsiteX55" fmla="*/ 412061 w 419100"/>
                  <a:gd name="connsiteY55" fmla="*/ 87792 h 352425"/>
                  <a:gd name="connsiteX56" fmla="*/ 406527 w 419100"/>
                  <a:gd name="connsiteY56" fmla="*/ 81334 h 352425"/>
                  <a:gd name="connsiteX57" fmla="*/ 402536 w 419100"/>
                  <a:gd name="connsiteY57" fmla="*/ 75305 h 352425"/>
                  <a:gd name="connsiteX58" fmla="*/ 399078 w 419100"/>
                  <a:gd name="connsiteY58" fmla="*/ 67799 h 352425"/>
                  <a:gd name="connsiteX59" fmla="*/ 394506 w 419100"/>
                  <a:gd name="connsiteY59" fmla="*/ 61465 h 352425"/>
                  <a:gd name="connsiteX60" fmla="*/ 387229 w 419100"/>
                  <a:gd name="connsiteY60" fmla="*/ 58836 h 352425"/>
                  <a:gd name="connsiteX61" fmla="*/ 382705 w 419100"/>
                  <a:gd name="connsiteY61" fmla="*/ 61455 h 352425"/>
                  <a:gd name="connsiteX62" fmla="*/ 376009 w 419100"/>
                  <a:gd name="connsiteY62" fmla="*/ 73276 h 352425"/>
                  <a:gd name="connsiteX63" fmla="*/ 372466 w 419100"/>
                  <a:gd name="connsiteY63" fmla="*/ 76733 h 352425"/>
                  <a:gd name="connsiteX64" fmla="*/ 364055 w 419100"/>
                  <a:gd name="connsiteY64" fmla="*/ 76943 h 352425"/>
                  <a:gd name="connsiteX65" fmla="*/ 360921 w 419100"/>
                  <a:gd name="connsiteY65" fmla="*/ 71980 h 352425"/>
                  <a:gd name="connsiteX66" fmla="*/ 359959 w 419100"/>
                  <a:gd name="connsiteY66" fmla="*/ 64894 h 352425"/>
                  <a:gd name="connsiteX67" fmla="*/ 357854 w 419100"/>
                  <a:gd name="connsiteY67" fmla="*/ 58817 h 352425"/>
                  <a:gd name="connsiteX68" fmla="*/ 354901 w 419100"/>
                  <a:gd name="connsiteY68" fmla="*/ 58817 h 352425"/>
                  <a:gd name="connsiteX69" fmla="*/ 351672 w 419100"/>
                  <a:gd name="connsiteY69" fmla="*/ 65408 h 352425"/>
                  <a:gd name="connsiteX70" fmla="*/ 346796 w 419100"/>
                  <a:gd name="connsiteY70" fmla="*/ 71161 h 352425"/>
                  <a:gd name="connsiteX71" fmla="*/ 340509 w 419100"/>
                  <a:gd name="connsiteY71" fmla="*/ 75162 h 352425"/>
                  <a:gd name="connsiteX72" fmla="*/ 340404 w 419100"/>
                  <a:gd name="connsiteY72" fmla="*/ 75209 h 352425"/>
                  <a:gd name="connsiteX73" fmla="*/ 337147 w 419100"/>
                  <a:gd name="connsiteY73" fmla="*/ 80353 h 352425"/>
                  <a:gd name="connsiteX74" fmla="*/ 327345 w 419100"/>
                  <a:gd name="connsiteY74" fmla="*/ 84858 h 352425"/>
                  <a:gd name="connsiteX75" fmla="*/ 308896 w 419100"/>
                  <a:gd name="connsiteY75" fmla="*/ 85134 h 352425"/>
                  <a:gd name="connsiteX76" fmla="*/ 296208 w 419100"/>
                  <a:gd name="connsiteY76" fmla="*/ 83677 h 352425"/>
                  <a:gd name="connsiteX77" fmla="*/ 276406 w 419100"/>
                  <a:gd name="connsiteY77" fmla="*/ 85096 h 352425"/>
                  <a:gd name="connsiteX78" fmla="*/ 270415 w 419100"/>
                  <a:gd name="connsiteY78" fmla="*/ 84001 h 352425"/>
                  <a:gd name="connsiteX79" fmla="*/ 266500 w 419100"/>
                  <a:gd name="connsiteY79" fmla="*/ 81029 h 352425"/>
                  <a:gd name="connsiteX80" fmla="*/ 265566 w 419100"/>
                  <a:gd name="connsiteY80" fmla="*/ 76981 h 352425"/>
                  <a:gd name="connsiteX81" fmla="*/ 266957 w 419100"/>
                  <a:gd name="connsiteY81" fmla="*/ 68123 h 352425"/>
                  <a:gd name="connsiteX82" fmla="*/ 266824 w 419100"/>
                  <a:gd name="connsiteY82" fmla="*/ 64036 h 352425"/>
                  <a:gd name="connsiteX83" fmla="*/ 265433 w 419100"/>
                  <a:gd name="connsiteY83" fmla="*/ 59817 h 352425"/>
                  <a:gd name="connsiteX84" fmla="*/ 261242 w 419100"/>
                  <a:gd name="connsiteY84" fmla="*/ 56349 h 352425"/>
                  <a:gd name="connsiteX85" fmla="*/ 254575 w 419100"/>
                  <a:gd name="connsiteY85" fmla="*/ 53559 h 352425"/>
                  <a:gd name="connsiteX86" fmla="*/ 242497 w 419100"/>
                  <a:gd name="connsiteY86" fmla="*/ 51568 h 352425"/>
                  <a:gd name="connsiteX87" fmla="*/ 234982 w 419100"/>
                  <a:gd name="connsiteY87" fmla="*/ 48530 h 352425"/>
                  <a:gd name="connsiteX88" fmla="*/ 229057 w 419100"/>
                  <a:gd name="connsiteY88" fmla="*/ 44529 h 352425"/>
                  <a:gd name="connsiteX89" fmla="*/ 211121 w 419100"/>
                  <a:gd name="connsiteY89" fmla="*/ 18935 h 352425"/>
                  <a:gd name="connsiteX90" fmla="*/ 205569 w 419100"/>
                  <a:gd name="connsiteY90" fmla="*/ 14154 h 352425"/>
                  <a:gd name="connsiteX91" fmla="*/ 200025 w 419100"/>
                  <a:gd name="connsiteY91" fmla="*/ 11201 h 352425"/>
                  <a:gd name="connsiteX92" fmla="*/ 192596 w 419100"/>
                  <a:gd name="connsiteY92" fmla="*/ 9715 h 352425"/>
                  <a:gd name="connsiteX93" fmla="*/ 147656 w 419100"/>
                  <a:gd name="connsiteY93" fmla="*/ 7144 h 352425"/>
                  <a:gd name="connsiteX94" fmla="*/ 138798 w 419100"/>
                  <a:gd name="connsiteY94" fmla="*/ 8172 h 352425"/>
                  <a:gd name="connsiteX95" fmla="*/ 130854 w 419100"/>
                  <a:gd name="connsiteY95" fmla="*/ 12592 h 352425"/>
                  <a:gd name="connsiteX96" fmla="*/ 123120 w 419100"/>
                  <a:gd name="connsiteY96" fmla="*/ 22822 h 352425"/>
                  <a:gd name="connsiteX97" fmla="*/ 118672 w 419100"/>
                  <a:gd name="connsiteY97" fmla="*/ 26232 h 352425"/>
                  <a:gd name="connsiteX98" fmla="*/ 109852 w 419100"/>
                  <a:gd name="connsiteY98" fmla="*/ 28270 h 352425"/>
                  <a:gd name="connsiteX99" fmla="*/ 98003 w 419100"/>
                  <a:gd name="connsiteY99" fmla="*/ 28451 h 352425"/>
                  <a:gd name="connsiteX100" fmla="*/ 77124 w 419100"/>
                  <a:gd name="connsiteY100" fmla="*/ 25060 h 352425"/>
                  <a:gd name="connsiteX101" fmla="*/ 60141 w 419100"/>
                  <a:gd name="connsiteY101" fmla="*/ 24098 h 352425"/>
                  <a:gd name="connsiteX102" fmla="*/ 60274 w 419100"/>
                  <a:gd name="connsiteY102" fmla="*/ 38148 h 352425"/>
                  <a:gd name="connsiteX103" fmla="*/ 58093 w 419100"/>
                  <a:gd name="connsiteY103" fmla="*/ 45758 h 352425"/>
                  <a:gd name="connsiteX104" fmla="*/ 54073 w 419100"/>
                  <a:gd name="connsiteY104" fmla="*/ 55893 h 352425"/>
                  <a:gd name="connsiteX105" fmla="*/ 15164 w 419100"/>
                  <a:gd name="connsiteY105" fmla="*/ 105041 h 352425"/>
                  <a:gd name="connsiteX106" fmla="*/ 11039 w 419100"/>
                  <a:gd name="connsiteY106" fmla="*/ 107804 h 352425"/>
                  <a:gd name="connsiteX107" fmla="*/ 8544 w 419100"/>
                  <a:gd name="connsiteY107" fmla="*/ 111890 h 352425"/>
                  <a:gd name="connsiteX108" fmla="*/ 7144 w 419100"/>
                  <a:gd name="connsiteY108" fmla="*/ 115538 h 352425"/>
                  <a:gd name="connsiteX109" fmla="*/ 9620 w 419100"/>
                  <a:gd name="connsiteY109" fmla="*/ 131978 h 352425"/>
                  <a:gd name="connsiteX110" fmla="*/ 11325 w 419100"/>
                  <a:gd name="connsiteY110" fmla="*/ 134178 h 352425"/>
                  <a:gd name="connsiteX111" fmla="*/ 32299 w 419100"/>
                  <a:gd name="connsiteY111" fmla="*/ 139046 h 352425"/>
                  <a:gd name="connsiteX112" fmla="*/ 56807 w 419100"/>
                  <a:gd name="connsiteY112" fmla="*/ 139827 h 352425"/>
                  <a:gd name="connsiteX113" fmla="*/ 69542 w 419100"/>
                  <a:gd name="connsiteY113" fmla="*/ 141713 h 352425"/>
                  <a:gd name="connsiteX114" fmla="*/ 107547 w 419100"/>
                  <a:gd name="connsiteY114" fmla="*/ 152000 h 352425"/>
                  <a:gd name="connsiteX115" fmla="*/ 119443 w 419100"/>
                  <a:gd name="connsiteY115" fmla="*/ 157029 h 352425"/>
                  <a:gd name="connsiteX116" fmla="*/ 126920 w 419100"/>
                  <a:gd name="connsiteY116" fmla="*/ 161820 h 352425"/>
                  <a:gd name="connsiteX117" fmla="*/ 128302 w 419100"/>
                  <a:gd name="connsiteY117" fmla="*/ 160715 h 352425"/>
                  <a:gd name="connsiteX118" fmla="*/ 130854 w 419100"/>
                  <a:gd name="connsiteY118" fmla="*/ 161239 h 352425"/>
                  <a:gd name="connsiteX119" fmla="*/ 134798 w 419100"/>
                  <a:gd name="connsiteY119" fmla="*/ 163373 h 352425"/>
                  <a:gd name="connsiteX120" fmla="*/ 138408 w 419100"/>
                  <a:gd name="connsiteY120" fmla="*/ 165982 h 352425"/>
                  <a:gd name="connsiteX121" fmla="*/ 245859 w 419100"/>
                  <a:gd name="connsiteY121" fmla="*/ 276910 h 352425"/>
                  <a:gd name="connsiteX122" fmla="*/ 282235 w 419100"/>
                  <a:gd name="connsiteY122" fmla="*/ 298875 h 352425"/>
                  <a:gd name="connsiteX123" fmla="*/ 292827 w 419100"/>
                  <a:gd name="connsiteY123" fmla="*/ 306952 h 352425"/>
                  <a:gd name="connsiteX124" fmla="*/ 318125 w 419100"/>
                  <a:gd name="connsiteY124" fmla="*/ 334718 h 352425"/>
                  <a:gd name="connsiteX125" fmla="*/ 328212 w 419100"/>
                  <a:gd name="connsiteY125" fmla="*/ 342929 h 352425"/>
                  <a:gd name="connsiteX126" fmla="*/ 338747 w 419100"/>
                  <a:gd name="connsiteY126" fmla="*/ 345510 h 352425"/>
                  <a:gd name="connsiteX127" fmla="*/ 350139 w 419100"/>
                  <a:gd name="connsiteY127" fmla="*/ 341604 h 352425"/>
                  <a:gd name="connsiteX128" fmla="*/ 358730 w 419100"/>
                  <a:gd name="connsiteY128" fmla="*/ 331737 h 352425"/>
                  <a:gd name="connsiteX129" fmla="*/ 360759 w 419100"/>
                  <a:gd name="connsiteY129" fmla="*/ 316439 h 352425"/>
                  <a:gd name="connsiteX130" fmla="*/ 363388 w 419100"/>
                  <a:gd name="connsiteY130" fmla="*/ 316439 h 352425"/>
                  <a:gd name="connsiteX131" fmla="*/ 365703 w 419100"/>
                  <a:gd name="connsiteY131" fmla="*/ 319764 h 352425"/>
                  <a:gd name="connsiteX132" fmla="*/ 366693 w 419100"/>
                  <a:gd name="connsiteY132" fmla="*/ 323831 h 352425"/>
                  <a:gd name="connsiteX133" fmla="*/ 366093 w 419100"/>
                  <a:gd name="connsiteY133" fmla="*/ 327831 h 352425"/>
                  <a:gd name="connsiteX134" fmla="*/ 363379 w 419100"/>
                  <a:gd name="connsiteY134" fmla="*/ 331041 h 352425"/>
                  <a:gd name="connsiteX135" fmla="*/ 363379 w 419100"/>
                  <a:gd name="connsiteY135" fmla="*/ 334260 h 352425"/>
                  <a:gd name="connsiteX136" fmla="*/ 369284 w 419100"/>
                  <a:gd name="connsiteY136" fmla="*/ 328917 h 352425"/>
                  <a:gd name="connsiteX137" fmla="*/ 373885 w 419100"/>
                  <a:gd name="connsiteY137" fmla="*/ 319621 h 352425"/>
                  <a:gd name="connsiteX138" fmla="*/ 375228 w 419100"/>
                  <a:gd name="connsiteY138" fmla="*/ 310858 h 352425"/>
                  <a:gd name="connsiteX139" fmla="*/ 370970 w 419100"/>
                  <a:gd name="connsiteY139" fmla="*/ 306962 h 352425"/>
                  <a:gd name="connsiteX140" fmla="*/ 364179 w 419100"/>
                  <a:gd name="connsiteY140" fmla="*/ 305238 h 352425"/>
                  <a:gd name="connsiteX141" fmla="*/ 339995 w 419100"/>
                  <a:gd name="connsiteY141" fmla="*/ 292322 h 352425"/>
                  <a:gd name="connsiteX142" fmla="*/ 317344 w 419100"/>
                  <a:gd name="connsiteY142" fmla="*/ 274825 h 352425"/>
                  <a:gd name="connsiteX143" fmla="*/ 284197 w 419100"/>
                  <a:gd name="connsiteY143" fmla="*/ 259070 h 352425"/>
                  <a:gd name="connsiteX144" fmla="*/ 274453 w 419100"/>
                  <a:gd name="connsiteY144" fmla="*/ 250155 h 352425"/>
                  <a:gd name="connsiteX145" fmla="*/ 234439 w 419100"/>
                  <a:gd name="connsiteY145" fmla="*/ 197720 h 352425"/>
                  <a:gd name="connsiteX146" fmla="*/ 230010 w 419100"/>
                  <a:gd name="connsiteY146" fmla="*/ 188700 h 352425"/>
                  <a:gd name="connsiteX147" fmla="*/ 226228 w 419100"/>
                  <a:gd name="connsiteY147" fmla="*/ 172012 h 352425"/>
                  <a:gd name="connsiteX148" fmla="*/ 221294 w 419100"/>
                  <a:gd name="connsiteY148" fmla="*/ 166230 h 352425"/>
                  <a:gd name="connsiteX149" fmla="*/ 208397 w 419100"/>
                  <a:gd name="connsiteY149" fmla="*/ 156057 h 352425"/>
                  <a:gd name="connsiteX150" fmla="*/ 206178 w 419100"/>
                  <a:gd name="connsiteY150" fmla="*/ 155219 h 352425"/>
                  <a:gd name="connsiteX151" fmla="*/ 203883 w 419100"/>
                  <a:gd name="connsiteY151" fmla="*/ 154076 h 352425"/>
                  <a:gd name="connsiteX152" fmla="*/ 201578 w 419100"/>
                  <a:gd name="connsiteY152" fmla="*/ 151552 h 352425"/>
                  <a:gd name="connsiteX153" fmla="*/ 218437 w 419100"/>
                  <a:gd name="connsiteY153" fmla="*/ 156876 h 352425"/>
                  <a:gd name="connsiteX154" fmla="*/ 230734 w 419100"/>
                  <a:gd name="connsiteY154" fmla="*/ 169450 h 352425"/>
                  <a:gd name="connsiteX155" fmla="*/ 266605 w 419100"/>
                  <a:gd name="connsiteY155" fmla="*/ 226695 h 352425"/>
                  <a:gd name="connsiteX156" fmla="*/ 277587 w 419100"/>
                  <a:gd name="connsiteY156" fmla="*/ 240011 h 352425"/>
                  <a:gd name="connsiteX157" fmla="*/ 290093 w 419100"/>
                  <a:gd name="connsiteY157" fmla="*/ 250107 h 352425"/>
                  <a:gd name="connsiteX158" fmla="*/ 311487 w 419100"/>
                  <a:gd name="connsiteY158" fmla="*/ 259042 h 352425"/>
                  <a:gd name="connsiteX159" fmla="*/ 317983 w 419100"/>
                  <a:gd name="connsiteY159" fmla="*/ 263795 h 352425"/>
                  <a:gd name="connsiteX160" fmla="*/ 323974 w 419100"/>
                  <a:gd name="connsiteY160" fmla="*/ 269653 h 352425"/>
                  <a:gd name="connsiteX161" fmla="*/ 330070 w 419100"/>
                  <a:gd name="connsiteY161" fmla="*/ 274120 h 352425"/>
                  <a:gd name="connsiteX162" fmla="*/ 337080 w 419100"/>
                  <a:gd name="connsiteY162" fmla="*/ 276730 h 352425"/>
                  <a:gd name="connsiteX163" fmla="*/ 353158 w 419100"/>
                  <a:gd name="connsiteY163" fmla="*/ 277358 h 352425"/>
                  <a:gd name="connsiteX164" fmla="*/ 354901 w 419100"/>
                  <a:gd name="connsiteY164" fmla="*/ 276930 h 352425"/>
                  <a:gd name="connsiteX165" fmla="*/ 356035 w 419100"/>
                  <a:gd name="connsiteY165" fmla="*/ 275539 h 352425"/>
                  <a:gd name="connsiteX166" fmla="*/ 357064 w 419100"/>
                  <a:gd name="connsiteY166" fmla="*/ 272282 h 352425"/>
                  <a:gd name="connsiteX167" fmla="*/ 360083 w 419100"/>
                  <a:gd name="connsiteY167" fmla="*/ 267995 h 352425"/>
                  <a:gd name="connsiteX168" fmla="*/ 360007 w 419100"/>
                  <a:gd name="connsiteY168" fmla="*/ 265109 h 352425"/>
                  <a:gd name="connsiteX169" fmla="*/ 361474 w 419100"/>
                  <a:gd name="connsiteY169" fmla="*/ 263090 h 352425"/>
                  <a:gd name="connsiteX170" fmla="*/ 368036 w 419100"/>
                  <a:gd name="connsiteY170" fmla="*/ 262261 h 352425"/>
                  <a:gd name="connsiteX171" fmla="*/ 369999 w 419100"/>
                  <a:gd name="connsiteY171" fmla="*/ 260471 h 352425"/>
                  <a:gd name="connsiteX172" fmla="*/ 368036 w 419100"/>
                  <a:gd name="connsiteY172" fmla="*/ 256574 h 352425"/>
                  <a:gd name="connsiteX173" fmla="*/ 365036 w 419100"/>
                  <a:gd name="connsiteY173" fmla="*/ 252869 h 352425"/>
                  <a:gd name="connsiteX174" fmla="*/ 363398 w 419100"/>
                  <a:gd name="connsiteY174" fmla="*/ 251593 h 352425"/>
                  <a:gd name="connsiteX175" fmla="*/ 364446 w 419100"/>
                  <a:gd name="connsiteY175" fmla="*/ 247850 h 352425"/>
                  <a:gd name="connsiteX176" fmla="*/ 366836 w 419100"/>
                  <a:gd name="connsiteY176" fmla="*/ 244259 h 352425"/>
                  <a:gd name="connsiteX177" fmla="*/ 372437 w 419100"/>
                  <a:gd name="connsiteY177" fmla="*/ 238439 h 352425"/>
                  <a:gd name="connsiteX178" fmla="*/ 373456 w 419100"/>
                  <a:gd name="connsiteY178" fmla="*/ 236677 h 352425"/>
                  <a:gd name="connsiteX179" fmla="*/ 375371 w 419100"/>
                  <a:gd name="connsiteY179" fmla="*/ 229238 h 352425"/>
                  <a:gd name="connsiteX180" fmla="*/ 378581 w 419100"/>
                  <a:gd name="connsiteY180" fmla="*/ 229238 h 352425"/>
                  <a:gd name="connsiteX181" fmla="*/ 380400 w 419100"/>
                  <a:gd name="connsiteY181" fmla="*/ 232896 h 352425"/>
                  <a:gd name="connsiteX182" fmla="*/ 381248 w 419100"/>
                  <a:gd name="connsiteY182" fmla="*/ 237011 h 352425"/>
                  <a:gd name="connsiteX183" fmla="*/ 380790 w 419100"/>
                  <a:gd name="connsiteY183" fmla="*/ 241039 h 352425"/>
                  <a:gd name="connsiteX184" fmla="*/ 378581 w 419100"/>
                  <a:gd name="connsiteY184" fmla="*/ 244402 h 352425"/>
                  <a:gd name="connsiteX185" fmla="*/ 385791 w 419100"/>
                  <a:gd name="connsiteY185" fmla="*/ 246154 h 352425"/>
                  <a:gd name="connsiteX186" fmla="*/ 392744 w 419100"/>
                  <a:gd name="connsiteY186" fmla="*/ 242125 h 352425"/>
                  <a:gd name="connsiteX187" fmla="*/ 416014 w 419100"/>
                  <a:gd name="connsiteY187" fmla="*/ 217694 h 352425"/>
                  <a:gd name="connsiteX188" fmla="*/ 418547 w 419100"/>
                  <a:gd name="connsiteY188" fmla="*/ 211055 h 352425"/>
                  <a:gd name="connsiteX189" fmla="*/ 419386 w 419100"/>
                  <a:gd name="connsiteY189" fmla="*/ 201120 h 352425"/>
                  <a:gd name="connsiteX190" fmla="*/ 418785 w 419100"/>
                  <a:gd name="connsiteY190" fmla="*/ 197148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19100" h="352425">
                    <a:moveTo>
                      <a:pt x="290112" y="313191"/>
                    </a:moveTo>
                    <a:lnTo>
                      <a:pt x="284950" y="308191"/>
                    </a:lnTo>
                    <a:lnTo>
                      <a:pt x="266414" y="295046"/>
                    </a:lnTo>
                    <a:lnTo>
                      <a:pt x="259566" y="293598"/>
                    </a:lnTo>
                    <a:lnTo>
                      <a:pt x="257613" y="292322"/>
                    </a:lnTo>
                    <a:lnTo>
                      <a:pt x="257613" y="295046"/>
                    </a:lnTo>
                    <a:lnTo>
                      <a:pt x="277425" y="313563"/>
                    </a:lnTo>
                    <a:lnTo>
                      <a:pt x="289588" y="320135"/>
                    </a:lnTo>
                    <a:lnTo>
                      <a:pt x="299961" y="336489"/>
                    </a:lnTo>
                    <a:lnTo>
                      <a:pt x="306257" y="340214"/>
                    </a:lnTo>
                    <a:lnTo>
                      <a:pt x="309896" y="336356"/>
                    </a:lnTo>
                    <a:lnTo>
                      <a:pt x="304267" y="327660"/>
                    </a:lnTo>
                    <a:lnTo>
                      <a:pt x="290112" y="313191"/>
                    </a:lnTo>
                    <a:close/>
                    <a:moveTo>
                      <a:pt x="396983" y="150914"/>
                    </a:moveTo>
                    <a:lnTo>
                      <a:pt x="387229" y="148523"/>
                    </a:lnTo>
                    <a:lnTo>
                      <a:pt x="378066" y="145494"/>
                    </a:lnTo>
                    <a:lnTo>
                      <a:pt x="328717" y="144894"/>
                    </a:lnTo>
                    <a:lnTo>
                      <a:pt x="317097" y="142313"/>
                    </a:lnTo>
                    <a:lnTo>
                      <a:pt x="302609" y="136093"/>
                    </a:lnTo>
                    <a:lnTo>
                      <a:pt x="295989" y="136636"/>
                    </a:lnTo>
                    <a:lnTo>
                      <a:pt x="316554" y="145580"/>
                    </a:lnTo>
                    <a:lnTo>
                      <a:pt x="372542" y="155896"/>
                    </a:lnTo>
                    <a:lnTo>
                      <a:pt x="380876" y="159448"/>
                    </a:lnTo>
                    <a:lnTo>
                      <a:pt x="384495" y="164954"/>
                    </a:lnTo>
                    <a:lnTo>
                      <a:pt x="387229" y="166907"/>
                    </a:lnTo>
                    <a:lnTo>
                      <a:pt x="393316" y="165763"/>
                    </a:lnTo>
                    <a:lnTo>
                      <a:pt x="399402" y="162753"/>
                    </a:lnTo>
                    <a:lnTo>
                      <a:pt x="402107" y="159115"/>
                    </a:lnTo>
                    <a:lnTo>
                      <a:pt x="400726" y="153362"/>
                    </a:lnTo>
                    <a:lnTo>
                      <a:pt x="396983" y="150914"/>
                    </a:lnTo>
                    <a:close/>
                    <a:moveTo>
                      <a:pt x="418785" y="197148"/>
                    </a:moveTo>
                    <a:lnTo>
                      <a:pt x="416861" y="194843"/>
                    </a:lnTo>
                    <a:lnTo>
                      <a:pt x="413642" y="193777"/>
                    </a:lnTo>
                    <a:lnTo>
                      <a:pt x="409308" y="193538"/>
                    </a:lnTo>
                    <a:lnTo>
                      <a:pt x="404841" y="192605"/>
                    </a:lnTo>
                    <a:lnTo>
                      <a:pt x="401888" y="190557"/>
                    </a:lnTo>
                    <a:lnTo>
                      <a:pt x="399869" y="188500"/>
                    </a:lnTo>
                    <a:lnTo>
                      <a:pt x="397602" y="187566"/>
                    </a:lnTo>
                    <a:lnTo>
                      <a:pt x="395040" y="186185"/>
                    </a:lnTo>
                    <a:lnTo>
                      <a:pt x="388115" y="180022"/>
                    </a:lnTo>
                    <a:lnTo>
                      <a:pt x="385810" y="178622"/>
                    </a:lnTo>
                    <a:lnTo>
                      <a:pt x="282473" y="143208"/>
                    </a:lnTo>
                    <a:lnTo>
                      <a:pt x="257603" y="127425"/>
                    </a:lnTo>
                    <a:lnTo>
                      <a:pt x="264166" y="125301"/>
                    </a:lnTo>
                    <a:lnTo>
                      <a:pt x="270453" y="127787"/>
                    </a:lnTo>
                    <a:lnTo>
                      <a:pt x="277206" y="131636"/>
                    </a:lnTo>
                    <a:lnTo>
                      <a:pt x="285588" y="133645"/>
                    </a:lnTo>
                    <a:lnTo>
                      <a:pt x="301780" y="133721"/>
                    </a:lnTo>
                    <a:lnTo>
                      <a:pt x="333165" y="139855"/>
                    </a:lnTo>
                    <a:lnTo>
                      <a:pt x="378600" y="139636"/>
                    </a:lnTo>
                    <a:lnTo>
                      <a:pt x="400917" y="144809"/>
                    </a:lnTo>
                    <a:lnTo>
                      <a:pt x="409299" y="145589"/>
                    </a:lnTo>
                    <a:lnTo>
                      <a:pt x="415842" y="141446"/>
                    </a:lnTo>
                    <a:lnTo>
                      <a:pt x="417833" y="131845"/>
                    </a:lnTo>
                    <a:lnTo>
                      <a:pt x="414690" y="94173"/>
                    </a:lnTo>
                    <a:lnTo>
                      <a:pt x="412061" y="87792"/>
                    </a:lnTo>
                    <a:lnTo>
                      <a:pt x="406527" y="81334"/>
                    </a:lnTo>
                    <a:lnTo>
                      <a:pt x="402536" y="75305"/>
                    </a:lnTo>
                    <a:lnTo>
                      <a:pt x="399078" y="67799"/>
                    </a:lnTo>
                    <a:lnTo>
                      <a:pt x="394506" y="61465"/>
                    </a:lnTo>
                    <a:lnTo>
                      <a:pt x="387229" y="58836"/>
                    </a:lnTo>
                    <a:lnTo>
                      <a:pt x="382705" y="61455"/>
                    </a:lnTo>
                    <a:lnTo>
                      <a:pt x="376009" y="73276"/>
                    </a:lnTo>
                    <a:lnTo>
                      <a:pt x="372466" y="76733"/>
                    </a:lnTo>
                    <a:lnTo>
                      <a:pt x="364055" y="76943"/>
                    </a:lnTo>
                    <a:lnTo>
                      <a:pt x="360921" y="71980"/>
                    </a:lnTo>
                    <a:lnTo>
                      <a:pt x="359959" y="64894"/>
                    </a:lnTo>
                    <a:lnTo>
                      <a:pt x="357854" y="58817"/>
                    </a:lnTo>
                    <a:lnTo>
                      <a:pt x="354901" y="58817"/>
                    </a:lnTo>
                    <a:lnTo>
                      <a:pt x="351672" y="65408"/>
                    </a:lnTo>
                    <a:lnTo>
                      <a:pt x="346796" y="71161"/>
                    </a:lnTo>
                    <a:lnTo>
                      <a:pt x="340509" y="75162"/>
                    </a:lnTo>
                    <a:lnTo>
                      <a:pt x="340404" y="75209"/>
                    </a:lnTo>
                    <a:lnTo>
                      <a:pt x="337147" y="80353"/>
                    </a:lnTo>
                    <a:lnTo>
                      <a:pt x="327345" y="84858"/>
                    </a:lnTo>
                    <a:lnTo>
                      <a:pt x="308896" y="85134"/>
                    </a:lnTo>
                    <a:lnTo>
                      <a:pt x="296208" y="83677"/>
                    </a:lnTo>
                    <a:lnTo>
                      <a:pt x="276406" y="85096"/>
                    </a:lnTo>
                    <a:lnTo>
                      <a:pt x="270415" y="84001"/>
                    </a:lnTo>
                    <a:lnTo>
                      <a:pt x="266500" y="81029"/>
                    </a:lnTo>
                    <a:lnTo>
                      <a:pt x="265566" y="76981"/>
                    </a:lnTo>
                    <a:lnTo>
                      <a:pt x="266957" y="68123"/>
                    </a:lnTo>
                    <a:lnTo>
                      <a:pt x="266824" y="64036"/>
                    </a:lnTo>
                    <a:lnTo>
                      <a:pt x="265433" y="59817"/>
                    </a:lnTo>
                    <a:lnTo>
                      <a:pt x="261242" y="56349"/>
                    </a:lnTo>
                    <a:lnTo>
                      <a:pt x="254575" y="53559"/>
                    </a:lnTo>
                    <a:lnTo>
                      <a:pt x="242497" y="51568"/>
                    </a:lnTo>
                    <a:lnTo>
                      <a:pt x="234982" y="48530"/>
                    </a:lnTo>
                    <a:lnTo>
                      <a:pt x="229057" y="44529"/>
                    </a:lnTo>
                    <a:lnTo>
                      <a:pt x="211121" y="18935"/>
                    </a:lnTo>
                    <a:lnTo>
                      <a:pt x="205569" y="14154"/>
                    </a:lnTo>
                    <a:lnTo>
                      <a:pt x="200025" y="11201"/>
                    </a:lnTo>
                    <a:lnTo>
                      <a:pt x="192596" y="9715"/>
                    </a:lnTo>
                    <a:lnTo>
                      <a:pt x="147656" y="7144"/>
                    </a:lnTo>
                    <a:lnTo>
                      <a:pt x="138798" y="8172"/>
                    </a:lnTo>
                    <a:lnTo>
                      <a:pt x="130854" y="12592"/>
                    </a:lnTo>
                    <a:lnTo>
                      <a:pt x="123120" y="22822"/>
                    </a:lnTo>
                    <a:lnTo>
                      <a:pt x="118672" y="26232"/>
                    </a:lnTo>
                    <a:lnTo>
                      <a:pt x="109852" y="28270"/>
                    </a:lnTo>
                    <a:lnTo>
                      <a:pt x="98003" y="28451"/>
                    </a:lnTo>
                    <a:lnTo>
                      <a:pt x="77124" y="25060"/>
                    </a:lnTo>
                    <a:lnTo>
                      <a:pt x="60141" y="24098"/>
                    </a:lnTo>
                    <a:lnTo>
                      <a:pt x="60274" y="38148"/>
                    </a:lnTo>
                    <a:lnTo>
                      <a:pt x="58093" y="45758"/>
                    </a:lnTo>
                    <a:lnTo>
                      <a:pt x="54073" y="55893"/>
                    </a:lnTo>
                    <a:lnTo>
                      <a:pt x="15164" y="105041"/>
                    </a:lnTo>
                    <a:lnTo>
                      <a:pt x="11039" y="107804"/>
                    </a:lnTo>
                    <a:lnTo>
                      <a:pt x="8544" y="111890"/>
                    </a:lnTo>
                    <a:lnTo>
                      <a:pt x="7144" y="115538"/>
                    </a:lnTo>
                    <a:lnTo>
                      <a:pt x="9620" y="131978"/>
                    </a:lnTo>
                    <a:lnTo>
                      <a:pt x="11325" y="134178"/>
                    </a:lnTo>
                    <a:lnTo>
                      <a:pt x="32299" y="139046"/>
                    </a:lnTo>
                    <a:lnTo>
                      <a:pt x="56807" y="139827"/>
                    </a:lnTo>
                    <a:lnTo>
                      <a:pt x="69542" y="141713"/>
                    </a:lnTo>
                    <a:lnTo>
                      <a:pt x="107547" y="152000"/>
                    </a:lnTo>
                    <a:lnTo>
                      <a:pt x="119443" y="157029"/>
                    </a:lnTo>
                    <a:lnTo>
                      <a:pt x="126920" y="161820"/>
                    </a:lnTo>
                    <a:lnTo>
                      <a:pt x="128302" y="160715"/>
                    </a:lnTo>
                    <a:lnTo>
                      <a:pt x="130854" y="161239"/>
                    </a:lnTo>
                    <a:lnTo>
                      <a:pt x="134798" y="163373"/>
                    </a:lnTo>
                    <a:lnTo>
                      <a:pt x="138408" y="165982"/>
                    </a:lnTo>
                    <a:lnTo>
                      <a:pt x="245859" y="276910"/>
                    </a:lnTo>
                    <a:lnTo>
                      <a:pt x="282235" y="298875"/>
                    </a:lnTo>
                    <a:lnTo>
                      <a:pt x="292827" y="306952"/>
                    </a:lnTo>
                    <a:lnTo>
                      <a:pt x="318125" y="334718"/>
                    </a:lnTo>
                    <a:lnTo>
                      <a:pt x="328212" y="342929"/>
                    </a:lnTo>
                    <a:lnTo>
                      <a:pt x="338747" y="345510"/>
                    </a:lnTo>
                    <a:lnTo>
                      <a:pt x="350139" y="341604"/>
                    </a:lnTo>
                    <a:lnTo>
                      <a:pt x="358730" y="331737"/>
                    </a:lnTo>
                    <a:lnTo>
                      <a:pt x="360759" y="316439"/>
                    </a:lnTo>
                    <a:lnTo>
                      <a:pt x="363388" y="316439"/>
                    </a:lnTo>
                    <a:lnTo>
                      <a:pt x="365703" y="319764"/>
                    </a:lnTo>
                    <a:lnTo>
                      <a:pt x="366693" y="323831"/>
                    </a:lnTo>
                    <a:lnTo>
                      <a:pt x="366093" y="327831"/>
                    </a:lnTo>
                    <a:lnTo>
                      <a:pt x="363379" y="331041"/>
                    </a:lnTo>
                    <a:lnTo>
                      <a:pt x="363379" y="334260"/>
                    </a:lnTo>
                    <a:lnTo>
                      <a:pt x="369284" y="328917"/>
                    </a:lnTo>
                    <a:lnTo>
                      <a:pt x="373885" y="319621"/>
                    </a:lnTo>
                    <a:lnTo>
                      <a:pt x="375228" y="310858"/>
                    </a:lnTo>
                    <a:lnTo>
                      <a:pt x="370970" y="306962"/>
                    </a:lnTo>
                    <a:lnTo>
                      <a:pt x="364179" y="305238"/>
                    </a:lnTo>
                    <a:lnTo>
                      <a:pt x="339995" y="292322"/>
                    </a:lnTo>
                    <a:lnTo>
                      <a:pt x="317344" y="274825"/>
                    </a:lnTo>
                    <a:lnTo>
                      <a:pt x="284197" y="259070"/>
                    </a:lnTo>
                    <a:lnTo>
                      <a:pt x="274453" y="250155"/>
                    </a:lnTo>
                    <a:lnTo>
                      <a:pt x="234439" y="197720"/>
                    </a:lnTo>
                    <a:lnTo>
                      <a:pt x="230010" y="188700"/>
                    </a:lnTo>
                    <a:lnTo>
                      <a:pt x="226228" y="172012"/>
                    </a:lnTo>
                    <a:lnTo>
                      <a:pt x="221294" y="166230"/>
                    </a:lnTo>
                    <a:lnTo>
                      <a:pt x="208397" y="156057"/>
                    </a:lnTo>
                    <a:lnTo>
                      <a:pt x="206178" y="155219"/>
                    </a:lnTo>
                    <a:lnTo>
                      <a:pt x="203883" y="154076"/>
                    </a:lnTo>
                    <a:lnTo>
                      <a:pt x="201578" y="151552"/>
                    </a:lnTo>
                    <a:lnTo>
                      <a:pt x="218437" y="156876"/>
                    </a:lnTo>
                    <a:lnTo>
                      <a:pt x="230734" y="169450"/>
                    </a:lnTo>
                    <a:lnTo>
                      <a:pt x="266605" y="226695"/>
                    </a:lnTo>
                    <a:lnTo>
                      <a:pt x="277587" y="240011"/>
                    </a:lnTo>
                    <a:lnTo>
                      <a:pt x="290093" y="250107"/>
                    </a:lnTo>
                    <a:lnTo>
                      <a:pt x="311487" y="259042"/>
                    </a:lnTo>
                    <a:lnTo>
                      <a:pt x="317983" y="263795"/>
                    </a:lnTo>
                    <a:lnTo>
                      <a:pt x="323974" y="269653"/>
                    </a:lnTo>
                    <a:lnTo>
                      <a:pt x="330070" y="274120"/>
                    </a:lnTo>
                    <a:lnTo>
                      <a:pt x="337080" y="276730"/>
                    </a:lnTo>
                    <a:lnTo>
                      <a:pt x="353158" y="277358"/>
                    </a:lnTo>
                    <a:lnTo>
                      <a:pt x="354901" y="276930"/>
                    </a:lnTo>
                    <a:lnTo>
                      <a:pt x="356035" y="275539"/>
                    </a:lnTo>
                    <a:lnTo>
                      <a:pt x="357064" y="272282"/>
                    </a:lnTo>
                    <a:lnTo>
                      <a:pt x="360083" y="267995"/>
                    </a:lnTo>
                    <a:lnTo>
                      <a:pt x="360007" y="265109"/>
                    </a:lnTo>
                    <a:lnTo>
                      <a:pt x="361474" y="263090"/>
                    </a:lnTo>
                    <a:lnTo>
                      <a:pt x="368036" y="262261"/>
                    </a:lnTo>
                    <a:lnTo>
                      <a:pt x="369999" y="260471"/>
                    </a:lnTo>
                    <a:lnTo>
                      <a:pt x="368036" y="256574"/>
                    </a:lnTo>
                    <a:lnTo>
                      <a:pt x="365036" y="252869"/>
                    </a:lnTo>
                    <a:lnTo>
                      <a:pt x="363398" y="251593"/>
                    </a:lnTo>
                    <a:lnTo>
                      <a:pt x="364446" y="247850"/>
                    </a:lnTo>
                    <a:lnTo>
                      <a:pt x="366836" y="244259"/>
                    </a:lnTo>
                    <a:lnTo>
                      <a:pt x="372437" y="238439"/>
                    </a:lnTo>
                    <a:lnTo>
                      <a:pt x="373456" y="236677"/>
                    </a:lnTo>
                    <a:lnTo>
                      <a:pt x="375371" y="229238"/>
                    </a:lnTo>
                    <a:lnTo>
                      <a:pt x="378581" y="229238"/>
                    </a:lnTo>
                    <a:lnTo>
                      <a:pt x="380400" y="232896"/>
                    </a:lnTo>
                    <a:lnTo>
                      <a:pt x="381248" y="237011"/>
                    </a:lnTo>
                    <a:lnTo>
                      <a:pt x="380790" y="241039"/>
                    </a:lnTo>
                    <a:lnTo>
                      <a:pt x="378581" y="244402"/>
                    </a:lnTo>
                    <a:lnTo>
                      <a:pt x="385791" y="246154"/>
                    </a:lnTo>
                    <a:lnTo>
                      <a:pt x="392744" y="242125"/>
                    </a:lnTo>
                    <a:lnTo>
                      <a:pt x="416014" y="217694"/>
                    </a:lnTo>
                    <a:lnTo>
                      <a:pt x="418547" y="211055"/>
                    </a:lnTo>
                    <a:lnTo>
                      <a:pt x="419386" y="201120"/>
                    </a:lnTo>
                    <a:lnTo>
                      <a:pt x="418785" y="197148"/>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5" name="Freeform: Shape 64">
                <a:extLst>
                  <a:ext uri="{FF2B5EF4-FFF2-40B4-BE49-F238E27FC236}">
                    <a16:creationId xmlns="" xmlns:a16="http://schemas.microsoft.com/office/drawing/2014/main" id="{B77D7678-CF11-436D-B2AC-FFD7266A9FA9}"/>
                  </a:ext>
                </a:extLst>
              </p:cNvPr>
              <p:cNvSpPr/>
              <p:nvPr/>
            </p:nvSpPr>
            <p:spPr>
              <a:xfrm>
                <a:off x="5848097" y="7493746"/>
                <a:ext cx="295275" cy="342900"/>
              </a:xfrm>
              <a:custGeom>
                <a:avLst/>
                <a:gdLst>
                  <a:gd name="connsiteX0" fmla="*/ 200777 w 295275"/>
                  <a:gd name="connsiteY0" fmla="*/ 102698 h 342900"/>
                  <a:gd name="connsiteX1" fmla="*/ 208064 w 295275"/>
                  <a:gd name="connsiteY1" fmla="*/ 109081 h 342900"/>
                  <a:gd name="connsiteX2" fmla="*/ 238258 w 295275"/>
                  <a:gd name="connsiteY2" fmla="*/ 128426 h 342900"/>
                  <a:gd name="connsiteX3" fmla="*/ 251898 w 295275"/>
                  <a:gd name="connsiteY3" fmla="*/ 140341 h 342900"/>
                  <a:gd name="connsiteX4" fmla="*/ 255013 w 295275"/>
                  <a:gd name="connsiteY4" fmla="*/ 143827 h 342900"/>
                  <a:gd name="connsiteX5" fmla="*/ 263462 w 295275"/>
                  <a:gd name="connsiteY5" fmla="*/ 154219 h 342900"/>
                  <a:gd name="connsiteX6" fmla="*/ 263585 w 295275"/>
                  <a:gd name="connsiteY6" fmla="*/ 154372 h 342900"/>
                  <a:gd name="connsiteX7" fmla="*/ 263395 w 295275"/>
                  <a:gd name="connsiteY7" fmla="*/ 154248 h 342900"/>
                  <a:gd name="connsiteX8" fmla="*/ 255213 w 295275"/>
                  <a:gd name="connsiteY8" fmla="*/ 152962 h 342900"/>
                  <a:gd name="connsiteX9" fmla="*/ 263547 w 295275"/>
                  <a:gd name="connsiteY9" fmla="*/ 165392 h 342900"/>
                  <a:gd name="connsiteX10" fmla="*/ 290893 w 295275"/>
                  <a:gd name="connsiteY10" fmla="*/ 192767 h 342900"/>
                  <a:gd name="connsiteX11" fmla="*/ 260880 w 295275"/>
                  <a:gd name="connsiteY11" fmla="*/ 263357 h 342900"/>
                  <a:gd name="connsiteX12" fmla="*/ 259947 w 295275"/>
                  <a:gd name="connsiteY12" fmla="*/ 268614 h 342900"/>
                  <a:gd name="connsiteX13" fmla="*/ 259670 w 295275"/>
                  <a:gd name="connsiteY13" fmla="*/ 274054 h 342900"/>
                  <a:gd name="connsiteX14" fmla="*/ 258346 w 295275"/>
                  <a:gd name="connsiteY14" fmla="*/ 276892 h 342900"/>
                  <a:gd name="connsiteX15" fmla="*/ 255813 w 295275"/>
                  <a:gd name="connsiteY15" fmla="*/ 278854 h 342900"/>
                  <a:gd name="connsiteX16" fmla="*/ 250288 w 295275"/>
                  <a:gd name="connsiteY16" fmla="*/ 279883 h 342900"/>
                  <a:gd name="connsiteX17" fmla="*/ 244030 w 295275"/>
                  <a:gd name="connsiteY17" fmla="*/ 281845 h 342900"/>
                  <a:gd name="connsiteX18" fmla="*/ 192976 w 295275"/>
                  <a:gd name="connsiteY18" fmla="*/ 312982 h 342900"/>
                  <a:gd name="connsiteX19" fmla="*/ 147980 w 295275"/>
                  <a:gd name="connsiteY19" fmla="*/ 326241 h 342900"/>
                  <a:gd name="connsiteX20" fmla="*/ 132712 w 295275"/>
                  <a:gd name="connsiteY20" fmla="*/ 331070 h 342900"/>
                  <a:gd name="connsiteX21" fmla="*/ 102137 w 295275"/>
                  <a:gd name="connsiteY21" fmla="*/ 336261 h 342900"/>
                  <a:gd name="connsiteX22" fmla="*/ 71914 w 295275"/>
                  <a:gd name="connsiteY22" fmla="*/ 336547 h 342900"/>
                  <a:gd name="connsiteX23" fmla="*/ 72314 w 295275"/>
                  <a:gd name="connsiteY23" fmla="*/ 312230 h 342900"/>
                  <a:gd name="connsiteX24" fmla="*/ 65332 w 295275"/>
                  <a:gd name="connsiteY24" fmla="*/ 302723 h 342900"/>
                  <a:gd name="connsiteX25" fmla="*/ 60865 w 295275"/>
                  <a:gd name="connsiteY25" fmla="*/ 299057 h 342900"/>
                  <a:gd name="connsiteX26" fmla="*/ 58731 w 295275"/>
                  <a:gd name="connsiteY26" fmla="*/ 294427 h 342900"/>
                  <a:gd name="connsiteX27" fmla="*/ 61331 w 295275"/>
                  <a:gd name="connsiteY27" fmla="*/ 286408 h 342900"/>
                  <a:gd name="connsiteX28" fmla="*/ 70323 w 295275"/>
                  <a:gd name="connsiteY28" fmla="*/ 275349 h 342900"/>
                  <a:gd name="connsiteX29" fmla="*/ 119901 w 295275"/>
                  <a:gd name="connsiteY29" fmla="*/ 228705 h 342900"/>
                  <a:gd name="connsiteX30" fmla="*/ 126530 w 295275"/>
                  <a:gd name="connsiteY30" fmla="*/ 218494 h 342900"/>
                  <a:gd name="connsiteX31" fmla="*/ 129454 w 295275"/>
                  <a:gd name="connsiteY31" fmla="*/ 207988 h 342900"/>
                  <a:gd name="connsiteX32" fmla="*/ 130445 w 295275"/>
                  <a:gd name="connsiteY32" fmla="*/ 196625 h 342900"/>
                  <a:gd name="connsiteX33" fmla="*/ 130245 w 295275"/>
                  <a:gd name="connsiteY33" fmla="*/ 187404 h 342900"/>
                  <a:gd name="connsiteX34" fmla="*/ 129245 w 295275"/>
                  <a:gd name="connsiteY34" fmla="*/ 182242 h 342900"/>
                  <a:gd name="connsiteX35" fmla="*/ 126320 w 295275"/>
                  <a:gd name="connsiteY35" fmla="*/ 177279 h 342900"/>
                  <a:gd name="connsiteX36" fmla="*/ 113519 w 295275"/>
                  <a:gd name="connsiteY36" fmla="*/ 165259 h 342900"/>
                  <a:gd name="connsiteX37" fmla="*/ 104851 w 295275"/>
                  <a:gd name="connsiteY37" fmla="*/ 158439 h 342900"/>
                  <a:gd name="connsiteX38" fmla="*/ 54073 w 295275"/>
                  <a:gd name="connsiteY38" fmla="*/ 104566 h 342900"/>
                  <a:gd name="connsiteX39" fmla="*/ 42663 w 295275"/>
                  <a:gd name="connsiteY39" fmla="*/ 94536 h 342900"/>
                  <a:gd name="connsiteX40" fmla="*/ 20659 w 295275"/>
                  <a:gd name="connsiteY40" fmla="*/ 80306 h 342900"/>
                  <a:gd name="connsiteX41" fmla="*/ 7144 w 295275"/>
                  <a:gd name="connsiteY41" fmla="*/ 69352 h 342900"/>
                  <a:gd name="connsiteX42" fmla="*/ 17536 w 295275"/>
                  <a:gd name="connsiteY42" fmla="*/ 54054 h 342900"/>
                  <a:gd name="connsiteX43" fmla="*/ 21536 w 295275"/>
                  <a:gd name="connsiteY43" fmla="*/ 50911 h 342900"/>
                  <a:gd name="connsiteX44" fmla="*/ 26156 w 295275"/>
                  <a:gd name="connsiteY44" fmla="*/ 48235 h 342900"/>
                  <a:gd name="connsiteX45" fmla="*/ 33604 w 295275"/>
                  <a:gd name="connsiteY45" fmla="*/ 45815 h 342900"/>
                  <a:gd name="connsiteX46" fmla="*/ 36671 w 295275"/>
                  <a:gd name="connsiteY46" fmla="*/ 42463 h 342900"/>
                  <a:gd name="connsiteX47" fmla="*/ 38538 w 295275"/>
                  <a:gd name="connsiteY47" fmla="*/ 36719 h 342900"/>
                  <a:gd name="connsiteX48" fmla="*/ 41005 w 295275"/>
                  <a:gd name="connsiteY48" fmla="*/ 35595 h 342900"/>
                  <a:gd name="connsiteX49" fmla="*/ 46520 w 295275"/>
                  <a:gd name="connsiteY49" fmla="*/ 37386 h 342900"/>
                  <a:gd name="connsiteX50" fmla="*/ 50606 w 295275"/>
                  <a:gd name="connsiteY50" fmla="*/ 41120 h 342900"/>
                  <a:gd name="connsiteX51" fmla="*/ 58398 w 295275"/>
                  <a:gd name="connsiteY51" fmla="*/ 51045 h 342900"/>
                  <a:gd name="connsiteX52" fmla="*/ 61665 w 295275"/>
                  <a:gd name="connsiteY52" fmla="*/ 54350 h 342900"/>
                  <a:gd name="connsiteX53" fmla="*/ 65589 w 295275"/>
                  <a:gd name="connsiteY53" fmla="*/ 54721 h 342900"/>
                  <a:gd name="connsiteX54" fmla="*/ 70647 w 295275"/>
                  <a:gd name="connsiteY54" fmla="*/ 52502 h 342900"/>
                  <a:gd name="connsiteX55" fmla="*/ 83468 w 295275"/>
                  <a:gd name="connsiteY55" fmla="*/ 40548 h 342900"/>
                  <a:gd name="connsiteX56" fmla="*/ 88116 w 295275"/>
                  <a:gd name="connsiteY56" fmla="*/ 37090 h 342900"/>
                  <a:gd name="connsiteX57" fmla="*/ 93316 w 295275"/>
                  <a:gd name="connsiteY57" fmla="*/ 35938 h 342900"/>
                  <a:gd name="connsiteX58" fmla="*/ 97184 w 295275"/>
                  <a:gd name="connsiteY58" fmla="*/ 36719 h 342900"/>
                  <a:gd name="connsiteX59" fmla="*/ 100851 w 295275"/>
                  <a:gd name="connsiteY59" fmla="*/ 38281 h 342900"/>
                  <a:gd name="connsiteX60" fmla="*/ 104184 w 295275"/>
                  <a:gd name="connsiteY60" fmla="*/ 37557 h 342900"/>
                  <a:gd name="connsiteX61" fmla="*/ 106775 w 295275"/>
                  <a:gd name="connsiteY61" fmla="*/ 36300 h 342900"/>
                  <a:gd name="connsiteX62" fmla="*/ 114738 w 295275"/>
                  <a:gd name="connsiteY62" fmla="*/ 21536 h 342900"/>
                  <a:gd name="connsiteX63" fmla="*/ 115795 w 295275"/>
                  <a:gd name="connsiteY63" fmla="*/ 10839 h 342900"/>
                  <a:gd name="connsiteX64" fmla="*/ 117834 w 295275"/>
                  <a:gd name="connsiteY64" fmla="*/ 7144 h 342900"/>
                  <a:gd name="connsiteX65" fmla="*/ 163563 w 295275"/>
                  <a:gd name="connsiteY65" fmla="*/ 56664 h 342900"/>
                  <a:gd name="connsiteX66" fmla="*/ 188547 w 295275"/>
                  <a:gd name="connsiteY66" fmla="*/ 9196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42900">
                    <a:moveTo>
                      <a:pt x="200777" y="102698"/>
                    </a:moveTo>
                    <a:lnTo>
                      <a:pt x="208064" y="109081"/>
                    </a:lnTo>
                    <a:lnTo>
                      <a:pt x="238258" y="128426"/>
                    </a:lnTo>
                    <a:lnTo>
                      <a:pt x="251898" y="140341"/>
                    </a:lnTo>
                    <a:lnTo>
                      <a:pt x="255013" y="143827"/>
                    </a:lnTo>
                    <a:lnTo>
                      <a:pt x="263462" y="154219"/>
                    </a:lnTo>
                    <a:lnTo>
                      <a:pt x="263585" y="154372"/>
                    </a:lnTo>
                    <a:lnTo>
                      <a:pt x="263395" y="154248"/>
                    </a:lnTo>
                    <a:lnTo>
                      <a:pt x="255213" y="152962"/>
                    </a:lnTo>
                    <a:lnTo>
                      <a:pt x="263547" y="165392"/>
                    </a:lnTo>
                    <a:lnTo>
                      <a:pt x="290893" y="192767"/>
                    </a:lnTo>
                    <a:lnTo>
                      <a:pt x="260880" y="263357"/>
                    </a:lnTo>
                    <a:lnTo>
                      <a:pt x="259947" y="268614"/>
                    </a:lnTo>
                    <a:lnTo>
                      <a:pt x="259670" y="274054"/>
                    </a:lnTo>
                    <a:lnTo>
                      <a:pt x="258346" y="276892"/>
                    </a:lnTo>
                    <a:lnTo>
                      <a:pt x="255813" y="278854"/>
                    </a:lnTo>
                    <a:lnTo>
                      <a:pt x="250288" y="279883"/>
                    </a:lnTo>
                    <a:lnTo>
                      <a:pt x="244030" y="281845"/>
                    </a:lnTo>
                    <a:lnTo>
                      <a:pt x="192976" y="312982"/>
                    </a:lnTo>
                    <a:lnTo>
                      <a:pt x="147980" y="326241"/>
                    </a:lnTo>
                    <a:lnTo>
                      <a:pt x="132712" y="331070"/>
                    </a:lnTo>
                    <a:lnTo>
                      <a:pt x="102137" y="336261"/>
                    </a:lnTo>
                    <a:lnTo>
                      <a:pt x="71914" y="336547"/>
                    </a:lnTo>
                    <a:lnTo>
                      <a:pt x="72314" y="312230"/>
                    </a:lnTo>
                    <a:lnTo>
                      <a:pt x="65332" y="302723"/>
                    </a:lnTo>
                    <a:lnTo>
                      <a:pt x="60865" y="299057"/>
                    </a:lnTo>
                    <a:lnTo>
                      <a:pt x="58731" y="294427"/>
                    </a:lnTo>
                    <a:lnTo>
                      <a:pt x="61331" y="286408"/>
                    </a:lnTo>
                    <a:lnTo>
                      <a:pt x="70323" y="275349"/>
                    </a:lnTo>
                    <a:lnTo>
                      <a:pt x="119901" y="228705"/>
                    </a:lnTo>
                    <a:lnTo>
                      <a:pt x="126530" y="218494"/>
                    </a:lnTo>
                    <a:lnTo>
                      <a:pt x="129454" y="207988"/>
                    </a:lnTo>
                    <a:lnTo>
                      <a:pt x="130445" y="196625"/>
                    </a:lnTo>
                    <a:lnTo>
                      <a:pt x="130245" y="187404"/>
                    </a:lnTo>
                    <a:lnTo>
                      <a:pt x="129245" y="182242"/>
                    </a:lnTo>
                    <a:lnTo>
                      <a:pt x="126320" y="177279"/>
                    </a:lnTo>
                    <a:lnTo>
                      <a:pt x="113519" y="165259"/>
                    </a:lnTo>
                    <a:lnTo>
                      <a:pt x="104851" y="158439"/>
                    </a:lnTo>
                    <a:lnTo>
                      <a:pt x="54073" y="104566"/>
                    </a:lnTo>
                    <a:lnTo>
                      <a:pt x="42663" y="94536"/>
                    </a:lnTo>
                    <a:lnTo>
                      <a:pt x="20659" y="80306"/>
                    </a:lnTo>
                    <a:lnTo>
                      <a:pt x="7144" y="69352"/>
                    </a:lnTo>
                    <a:lnTo>
                      <a:pt x="17536" y="54054"/>
                    </a:lnTo>
                    <a:lnTo>
                      <a:pt x="21536" y="50911"/>
                    </a:lnTo>
                    <a:lnTo>
                      <a:pt x="26156" y="48235"/>
                    </a:lnTo>
                    <a:lnTo>
                      <a:pt x="33604" y="45815"/>
                    </a:lnTo>
                    <a:lnTo>
                      <a:pt x="36671" y="42463"/>
                    </a:lnTo>
                    <a:lnTo>
                      <a:pt x="38538" y="36719"/>
                    </a:lnTo>
                    <a:lnTo>
                      <a:pt x="41005" y="35595"/>
                    </a:lnTo>
                    <a:lnTo>
                      <a:pt x="46520" y="37386"/>
                    </a:lnTo>
                    <a:lnTo>
                      <a:pt x="50606" y="41120"/>
                    </a:lnTo>
                    <a:lnTo>
                      <a:pt x="58398" y="51045"/>
                    </a:lnTo>
                    <a:lnTo>
                      <a:pt x="61665" y="54350"/>
                    </a:lnTo>
                    <a:lnTo>
                      <a:pt x="65589" y="54721"/>
                    </a:lnTo>
                    <a:lnTo>
                      <a:pt x="70647" y="52502"/>
                    </a:lnTo>
                    <a:lnTo>
                      <a:pt x="83468" y="40548"/>
                    </a:lnTo>
                    <a:lnTo>
                      <a:pt x="88116" y="37090"/>
                    </a:lnTo>
                    <a:lnTo>
                      <a:pt x="93316" y="35938"/>
                    </a:lnTo>
                    <a:lnTo>
                      <a:pt x="97184" y="36719"/>
                    </a:lnTo>
                    <a:lnTo>
                      <a:pt x="100851" y="38281"/>
                    </a:lnTo>
                    <a:lnTo>
                      <a:pt x="104184" y="37557"/>
                    </a:lnTo>
                    <a:lnTo>
                      <a:pt x="106775" y="36300"/>
                    </a:lnTo>
                    <a:lnTo>
                      <a:pt x="114738" y="21536"/>
                    </a:lnTo>
                    <a:lnTo>
                      <a:pt x="115795" y="10839"/>
                    </a:lnTo>
                    <a:lnTo>
                      <a:pt x="117834" y="7144"/>
                    </a:lnTo>
                    <a:lnTo>
                      <a:pt x="163563" y="56664"/>
                    </a:lnTo>
                    <a:lnTo>
                      <a:pt x="188547" y="9196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6" name="Freeform: Shape 65">
                <a:extLst>
                  <a:ext uri="{FF2B5EF4-FFF2-40B4-BE49-F238E27FC236}">
                    <a16:creationId xmlns="" xmlns:a16="http://schemas.microsoft.com/office/drawing/2014/main" id="{DE0949A8-E74B-4F7F-9995-451AAF160908}"/>
                  </a:ext>
                </a:extLst>
              </p:cNvPr>
              <p:cNvSpPr/>
              <p:nvPr/>
            </p:nvSpPr>
            <p:spPr>
              <a:xfrm>
                <a:off x="5863956" y="7812843"/>
                <a:ext cx="266700" cy="276225"/>
              </a:xfrm>
              <a:custGeom>
                <a:avLst/>
                <a:gdLst>
                  <a:gd name="connsiteX0" fmla="*/ 203711 w 266700"/>
                  <a:gd name="connsiteY0" fmla="*/ 107547 h 276225"/>
                  <a:gd name="connsiteX1" fmla="*/ 210169 w 266700"/>
                  <a:gd name="connsiteY1" fmla="*/ 106604 h 276225"/>
                  <a:gd name="connsiteX2" fmla="*/ 219551 w 266700"/>
                  <a:gd name="connsiteY2" fmla="*/ 102127 h 276225"/>
                  <a:gd name="connsiteX3" fmla="*/ 225152 w 266700"/>
                  <a:gd name="connsiteY3" fmla="*/ 101375 h 276225"/>
                  <a:gd name="connsiteX4" fmla="*/ 231962 w 266700"/>
                  <a:gd name="connsiteY4" fmla="*/ 102842 h 276225"/>
                  <a:gd name="connsiteX5" fmla="*/ 241087 w 266700"/>
                  <a:gd name="connsiteY5" fmla="*/ 108347 h 276225"/>
                  <a:gd name="connsiteX6" fmla="*/ 245526 w 266700"/>
                  <a:gd name="connsiteY6" fmla="*/ 114538 h 276225"/>
                  <a:gd name="connsiteX7" fmla="*/ 260509 w 266700"/>
                  <a:gd name="connsiteY7" fmla="*/ 162040 h 276225"/>
                  <a:gd name="connsiteX8" fmla="*/ 260509 w 266700"/>
                  <a:gd name="connsiteY8" fmla="*/ 162040 h 276225"/>
                  <a:gd name="connsiteX9" fmla="*/ 213979 w 266700"/>
                  <a:gd name="connsiteY9" fmla="*/ 181080 h 276225"/>
                  <a:gd name="connsiteX10" fmla="*/ 118986 w 266700"/>
                  <a:gd name="connsiteY10" fmla="*/ 216570 h 276225"/>
                  <a:gd name="connsiteX11" fmla="*/ 108414 w 266700"/>
                  <a:gd name="connsiteY11" fmla="*/ 225619 h 276225"/>
                  <a:gd name="connsiteX12" fmla="*/ 89554 w 266700"/>
                  <a:gd name="connsiteY12" fmla="*/ 245898 h 276225"/>
                  <a:gd name="connsiteX13" fmla="*/ 78124 w 266700"/>
                  <a:gd name="connsiteY13" fmla="*/ 254794 h 276225"/>
                  <a:gd name="connsiteX14" fmla="*/ 73533 w 266700"/>
                  <a:gd name="connsiteY14" fmla="*/ 260538 h 276225"/>
                  <a:gd name="connsiteX15" fmla="*/ 71657 w 266700"/>
                  <a:gd name="connsiteY15" fmla="*/ 268167 h 276225"/>
                  <a:gd name="connsiteX16" fmla="*/ 70571 w 266700"/>
                  <a:gd name="connsiteY16" fmla="*/ 269358 h 276225"/>
                  <a:gd name="connsiteX17" fmla="*/ 70304 w 266700"/>
                  <a:gd name="connsiteY17" fmla="*/ 269434 h 276225"/>
                  <a:gd name="connsiteX18" fmla="*/ 70304 w 266700"/>
                  <a:gd name="connsiteY18" fmla="*/ 269434 h 276225"/>
                  <a:gd name="connsiteX19" fmla="*/ 68066 w 266700"/>
                  <a:gd name="connsiteY19" fmla="*/ 258423 h 276225"/>
                  <a:gd name="connsiteX20" fmla="*/ 65332 w 266700"/>
                  <a:gd name="connsiteY20" fmla="*/ 253746 h 276225"/>
                  <a:gd name="connsiteX21" fmla="*/ 58550 w 266700"/>
                  <a:gd name="connsiteY21" fmla="*/ 247517 h 276225"/>
                  <a:gd name="connsiteX22" fmla="*/ 43872 w 266700"/>
                  <a:gd name="connsiteY22" fmla="*/ 243069 h 276225"/>
                  <a:gd name="connsiteX23" fmla="*/ 38348 w 266700"/>
                  <a:gd name="connsiteY23" fmla="*/ 240735 h 276225"/>
                  <a:gd name="connsiteX24" fmla="*/ 33852 w 266700"/>
                  <a:gd name="connsiteY24" fmla="*/ 235668 h 276225"/>
                  <a:gd name="connsiteX25" fmla="*/ 29804 w 266700"/>
                  <a:gd name="connsiteY25" fmla="*/ 228248 h 276225"/>
                  <a:gd name="connsiteX26" fmla="*/ 23813 w 266700"/>
                  <a:gd name="connsiteY26" fmla="*/ 205683 h 276225"/>
                  <a:gd name="connsiteX27" fmla="*/ 23813 w 266700"/>
                  <a:gd name="connsiteY27" fmla="*/ 197272 h 276225"/>
                  <a:gd name="connsiteX28" fmla="*/ 24203 w 266700"/>
                  <a:gd name="connsiteY28" fmla="*/ 193082 h 276225"/>
                  <a:gd name="connsiteX29" fmla="*/ 23613 w 266700"/>
                  <a:gd name="connsiteY29" fmla="*/ 189729 h 276225"/>
                  <a:gd name="connsiteX30" fmla="*/ 21136 w 266700"/>
                  <a:gd name="connsiteY30" fmla="*/ 187443 h 276225"/>
                  <a:gd name="connsiteX31" fmla="*/ 18745 w 266700"/>
                  <a:gd name="connsiteY31" fmla="*/ 186786 h 276225"/>
                  <a:gd name="connsiteX32" fmla="*/ 16088 w 266700"/>
                  <a:gd name="connsiteY32" fmla="*/ 186557 h 276225"/>
                  <a:gd name="connsiteX33" fmla="*/ 13488 w 266700"/>
                  <a:gd name="connsiteY33" fmla="*/ 186595 h 276225"/>
                  <a:gd name="connsiteX34" fmla="*/ 11268 w 266700"/>
                  <a:gd name="connsiteY34" fmla="*/ 185747 h 276225"/>
                  <a:gd name="connsiteX35" fmla="*/ 9268 w 266700"/>
                  <a:gd name="connsiteY35" fmla="*/ 183595 h 276225"/>
                  <a:gd name="connsiteX36" fmla="*/ 8334 w 266700"/>
                  <a:gd name="connsiteY36" fmla="*/ 178699 h 276225"/>
                  <a:gd name="connsiteX37" fmla="*/ 8296 w 266700"/>
                  <a:gd name="connsiteY37" fmla="*/ 170098 h 276225"/>
                  <a:gd name="connsiteX38" fmla="*/ 13402 w 266700"/>
                  <a:gd name="connsiteY38" fmla="*/ 159115 h 276225"/>
                  <a:gd name="connsiteX39" fmla="*/ 18079 w 266700"/>
                  <a:gd name="connsiteY39" fmla="*/ 151876 h 276225"/>
                  <a:gd name="connsiteX40" fmla="*/ 22155 w 266700"/>
                  <a:gd name="connsiteY40" fmla="*/ 146866 h 276225"/>
                  <a:gd name="connsiteX41" fmla="*/ 23670 w 266700"/>
                  <a:gd name="connsiteY41" fmla="*/ 143523 h 276225"/>
                  <a:gd name="connsiteX42" fmla="*/ 22879 w 266700"/>
                  <a:gd name="connsiteY42" fmla="*/ 140608 h 276225"/>
                  <a:gd name="connsiteX43" fmla="*/ 18888 w 266700"/>
                  <a:gd name="connsiteY43" fmla="*/ 136389 h 276225"/>
                  <a:gd name="connsiteX44" fmla="*/ 14231 w 266700"/>
                  <a:gd name="connsiteY44" fmla="*/ 132674 h 276225"/>
                  <a:gd name="connsiteX45" fmla="*/ 10963 w 266700"/>
                  <a:gd name="connsiteY45" fmla="*/ 128950 h 276225"/>
                  <a:gd name="connsiteX46" fmla="*/ 10697 w 266700"/>
                  <a:gd name="connsiteY46" fmla="*/ 125549 h 276225"/>
                  <a:gd name="connsiteX47" fmla="*/ 14154 w 266700"/>
                  <a:gd name="connsiteY47" fmla="*/ 120301 h 276225"/>
                  <a:gd name="connsiteX48" fmla="*/ 17545 w 266700"/>
                  <a:gd name="connsiteY48" fmla="*/ 117091 h 276225"/>
                  <a:gd name="connsiteX49" fmla="*/ 18622 w 266700"/>
                  <a:gd name="connsiteY49" fmla="*/ 113262 h 276225"/>
                  <a:gd name="connsiteX50" fmla="*/ 18479 w 266700"/>
                  <a:gd name="connsiteY50" fmla="*/ 110900 h 276225"/>
                  <a:gd name="connsiteX51" fmla="*/ 7811 w 266700"/>
                  <a:gd name="connsiteY51" fmla="*/ 96260 h 276225"/>
                  <a:gd name="connsiteX52" fmla="*/ 14231 w 266700"/>
                  <a:gd name="connsiteY52" fmla="*/ 92907 h 276225"/>
                  <a:gd name="connsiteX53" fmla="*/ 15488 w 266700"/>
                  <a:gd name="connsiteY53" fmla="*/ 90174 h 276225"/>
                  <a:gd name="connsiteX54" fmla="*/ 15926 w 266700"/>
                  <a:gd name="connsiteY54" fmla="*/ 87897 h 276225"/>
                  <a:gd name="connsiteX55" fmla="*/ 14735 w 266700"/>
                  <a:gd name="connsiteY55" fmla="*/ 85687 h 276225"/>
                  <a:gd name="connsiteX56" fmla="*/ 8963 w 266700"/>
                  <a:gd name="connsiteY56" fmla="*/ 78448 h 276225"/>
                  <a:gd name="connsiteX57" fmla="*/ 7144 w 266700"/>
                  <a:gd name="connsiteY57" fmla="*/ 72886 h 276225"/>
                  <a:gd name="connsiteX58" fmla="*/ 8687 w 266700"/>
                  <a:gd name="connsiteY58" fmla="*/ 67771 h 276225"/>
                  <a:gd name="connsiteX59" fmla="*/ 16678 w 266700"/>
                  <a:gd name="connsiteY59" fmla="*/ 56017 h 276225"/>
                  <a:gd name="connsiteX60" fmla="*/ 20812 w 266700"/>
                  <a:gd name="connsiteY60" fmla="*/ 48502 h 276225"/>
                  <a:gd name="connsiteX61" fmla="*/ 19612 w 266700"/>
                  <a:gd name="connsiteY61" fmla="*/ 40005 h 276225"/>
                  <a:gd name="connsiteX62" fmla="*/ 13211 w 266700"/>
                  <a:gd name="connsiteY62" fmla="*/ 17164 h 276225"/>
                  <a:gd name="connsiteX63" fmla="*/ 14735 w 266700"/>
                  <a:gd name="connsiteY63" fmla="*/ 11554 h 276225"/>
                  <a:gd name="connsiteX64" fmla="*/ 19212 w 266700"/>
                  <a:gd name="connsiteY64" fmla="*/ 9363 h 276225"/>
                  <a:gd name="connsiteX65" fmla="*/ 26870 w 266700"/>
                  <a:gd name="connsiteY65" fmla="*/ 10459 h 276225"/>
                  <a:gd name="connsiteX66" fmla="*/ 56055 w 266700"/>
                  <a:gd name="connsiteY66" fmla="*/ 17450 h 276225"/>
                  <a:gd name="connsiteX67" fmla="*/ 86278 w 266700"/>
                  <a:gd name="connsiteY67" fmla="*/ 17164 h 276225"/>
                  <a:gd name="connsiteX68" fmla="*/ 116853 w 266700"/>
                  <a:gd name="connsiteY68" fmla="*/ 11973 h 276225"/>
                  <a:gd name="connsiteX69" fmla="*/ 132121 w 266700"/>
                  <a:gd name="connsiteY69" fmla="*/ 7144 h 276225"/>
                  <a:gd name="connsiteX70" fmla="*/ 135646 w 266700"/>
                  <a:gd name="connsiteY70" fmla="*/ 72990 h 276225"/>
                  <a:gd name="connsiteX71" fmla="*/ 139456 w 266700"/>
                  <a:gd name="connsiteY71" fmla="*/ 81296 h 276225"/>
                  <a:gd name="connsiteX72" fmla="*/ 145180 w 266700"/>
                  <a:gd name="connsiteY72" fmla="*/ 90954 h 276225"/>
                  <a:gd name="connsiteX73" fmla="*/ 156296 w 266700"/>
                  <a:gd name="connsiteY73" fmla="*/ 92574 h 276225"/>
                  <a:gd name="connsiteX74" fmla="*/ 160449 w 266700"/>
                  <a:gd name="connsiteY74" fmla="*/ 93993 h 276225"/>
                  <a:gd name="connsiteX75" fmla="*/ 169564 w 266700"/>
                  <a:gd name="connsiteY75" fmla="*/ 100555 h 276225"/>
                  <a:gd name="connsiteX76" fmla="*/ 176098 w 266700"/>
                  <a:gd name="connsiteY76" fmla="*/ 103384 h 276225"/>
                  <a:gd name="connsiteX77" fmla="*/ 184976 w 266700"/>
                  <a:gd name="connsiteY77" fmla="*/ 10579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6700" h="276225">
                    <a:moveTo>
                      <a:pt x="203711" y="107547"/>
                    </a:moveTo>
                    <a:lnTo>
                      <a:pt x="210169" y="106604"/>
                    </a:lnTo>
                    <a:lnTo>
                      <a:pt x="219551" y="102127"/>
                    </a:lnTo>
                    <a:lnTo>
                      <a:pt x="225152" y="101375"/>
                    </a:lnTo>
                    <a:lnTo>
                      <a:pt x="231962" y="102842"/>
                    </a:lnTo>
                    <a:lnTo>
                      <a:pt x="241087" y="108347"/>
                    </a:lnTo>
                    <a:lnTo>
                      <a:pt x="245526" y="114538"/>
                    </a:lnTo>
                    <a:lnTo>
                      <a:pt x="260509" y="162040"/>
                    </a:lnTo>
                    <a:lnTo>
                      <a:pt x="260509" y="162040"/>
                    </a:lnTo>
                    <a:lnTo>
                      <a:pt x="213979" y="181080"/>
                    </a:lnTo>
                    <a:lnTo>
                      <a:pt x="118986" y="216570"/>
                    </a:lnTo>
                    <a:lnTo>
                      <a:pt x="108414" y="225619"/>
                    </a:lnTo>
                    <a:lnTo>
                      <a:pt x="89554" y="245898"/>
                    </a:lnTo>
                    <a:lnTo>
                      <a:pt x="78124" y="254794"/>
                    </a:lnTo>
                    <a:lnTo>
                      <a:pt x="73533" y="260538"/>
                    </a:lnTo>
                    <a:lnTo>
                      <a:pt x="71657" y="268167"/>
                    </a:lnTo>
                    <a:lnTo>
                      <a:pt x="70571" y="269358"/>
                    </a:lnTo>
                    <a:lnTo>
                      <a:pt x="70304" y="269434"/>
                    </a:lnTo>
                    <a:lnTo>
                      <a:pt x="70304" y="269434"/>
                    </a:lnTo>
                    <a:lnTo>
                      <a:pt x="68066" y="258423"/>
                    </a:lnTo>
                    <a:lnTo>
                      <a:pt x="65332" y="253746"/>
                    </a:lnTo>
                    <a:lnTo>
                      <a:pt x="58550" y="247517"/>
                    </a:lnTo>
                    <a:lnTo>
                      <a:pt x="43872" y="243069"/>
                    </a:lnTo>
                    <a:lnTo>
                      <a:pt x="38348" y="240735"/>
                    </a:lnTo>
                    <a:lnTo>
                      <a:pt x="33852" y="235668"/>
                    </a:lnTo>
                    <a:lnTo>
                      <a:pt x="29804" y="228248"/>
                    </a:lnTo>
                    <a:lnTo>
                      <a:pt x="23813" y="205683"/>
                    </a:lnTo>
                    <a:lnTo>
                      <a:pt x="23813" y="197272"/>
                    </a:lnTo>
                    <a:lnTo>
                      <a:pt x="24203" y="193082"/>
                    </a:lnTo>
                    <a:lnTo>
                      <a:pt x="23613" y="189729"/>
                    </a:lnTo>
                    <a:lnTo>
                      <a:pt x="21136" y="187443"/>
                    </a:lnTo>
                    <a:lnTo>
                      <a:pt x="18745" y="186786"/>
                    </a:lnTo>
                    <a:lnTo>
                      <a:pt x="16088" y="186557"/>
                    </a:lnTo>
                    <a:lnTo>
                      <a:pt x="13488" y="186595"/>
                    </a:lnTo>
                    <a:lnTo>
                      <a:pt x="11268" y="185747"/>
                    </a:lnTo>
                    <a:lnTo>
                      <a:pt x="9268" y="183595"/>
                    </a:lnTo>
                    <a:lnTo>
                      <a:pt x="8334" y="178699"/>
                    </a:lnTo>
                    <a:lnTo>
                      <a:pt x="8296" y="170098"/>
                    </a:lnTo>
                    <a:lnTo>
                      <a:pt x="13402" y="159115"/>
                    </a:lnTo>
                    <a:lnTo>
                      <a:pt x="18079" y="151876"/>
                    </a:lnTo>
                    <a:lnTo>
                      <a:pt x="22155" y="146866"/>
                    </a:lnTo>
                    <a:lnTo>
                      <a:pt x="23670" y="143523"/>
                    </a:lnTo>
                    <a:lnTo>
                      <a:pt x="22879" y="140608"/>
                    </a:lnTo>
                    <a:lnTo>
                      <a:pt x="18888" y="136389"/>
                    </a:lnTo>
                    <a:lnTo>
                      <a:pt x="14231" y="132674"/>
                    </a:lnTo>
                    <a:lnTo>
                      <a:pt x="10963" y="128950"/>
                    </a:lnTo>
                    <a:lnTo>
                      <a:pt x="10697" y="125549"/>
                    </a:lnTo>
                    <a:lnTo>
                      <a:pt x="14154" y="120301"/>
                    </a:lnTo>
                    <a:lnTo>
                      <a:pt x="17545" y="117091"/>
                    </a:lnTo>
                    <a:lnTo>
                      <a:pt x="18622" y="113262"/>
                    </a:lnTo>
                    <a:lnTo>
                      <a:pt x="18479" y="110900"/>
                    </a:lnTo>
                    <a:lnTo>
                      <a:pt x="7811" y="96260"/>
                    </a:lnTo>
                    <a:lnTo>
                      <a:pt x="14231" y="92907"/>
                    </a:lnTo>
                    <a:lnTo>
                      <a:pt x="15488" y="90174"/>
                    </a:lnTo>
                    <a:lnTo>
                      <a:pt x="15926" y="87897"/>
                    </a:lnTo>
                    <a:lnTo>
                      <a:pt x="14735" y="85687"/>
                    </a:lnTo>
                    <a:lnTo>
                      <a:pt x="8963" y="78448"/>
                    </a:lnTo>
                    <a:lnTo>
                      <a:pt x="7144" y="72886"/>
                    </a:lnTo>
                    <a:lnTo>
                      <a:pt x="8687" y="67771"/>
                    </a:lnTo>
                    <a:lnTo>
                      <a:pt x="16678" y="56017"/>
                    </a:lnTo>
                    <a:lnTo>
                      <a:pt x="20812" y="48502"/>
                    </a:lnTo>
                    <a:lnTo>
                      <a:pt x="19612" y="40005"/>
                    </a:lnTo>
                    <a:lnTo>
                      <a:pt x="13211" y="17164"/>
                    </a:lnTo>
                    <a:lnTo>
                      <a:pt x="14735" y="11554"/>
                    </a:lnTo>
                    <a:lnTo>
                      <a:pt x="19212" y="9363"/>
                    </a:lnTo>
                    <a:lnTo>
                      <a:pt x="26870" y="10459"/>
                    </a:lnTo>
                    <a:lnTo>
                      <a:pt x="56055" y="17450"/>
                    </a:lnTo>
                    <a:lnTo>
                      <a:pt x="86278" y="17164"/>
                    </a:lnTo>
                    <a:lnTo>
                      <a:pt x="116853" y="11973"/>
                    </a:lnTo>
                    <a:lnTo>
                      <a:pt x="132121" y="7144"/>
                    </a:lnTo>
                    <a:lnTo>
                      <a:pt x="135646" y="72990"/>
                    </a:lnTo>
                    <a:lnTo>
                      <a:pt x="139456" y="81296"/>
                    </a:lnTo>
                    <a:lnTo>
                      <a:pt x="145180" y="90954"/>
                    </a:lnTo>
                    <a:lnTo>
                      <a:pt x="156296" y="92574"/>
                    </a:lnTo>
                    <a:lnTo>
                      <a:pt x="160449" y="93993"/>
                    </a:lnTo>
                    <a:lnTo>
                      <a:pt x="169564" y="100555"/>
                    </a:lnTo>
                    <a:lnTo>
                      <a:pt x="176098" y="103384"/>
                    </a:lnTo>
                    <a:lnTo>
                      <a:pt x="184976" y="105795"/>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7" name="Freeform: Shape 66">
                <a:extLst>
                  <a:ext uri="{FF2B5EF4-FFF2-40B4-BE49-F238E27FC236}">
                    <a16:creationId xmlns="" xmlns:a16="http://schemas.microsoft.com/office/drawing/2014/main" id="{67543479-6691-495A-8F54-DB1AEC3F75D0}"/>
                  </a:ext>
                </a:extLst>
              </p:cNvPr>
              <p:cNvSpPr/>
              <p:nvPr/>
            </p:nvSpPr>
            <p:spPr>
              <a:xfrm>
                <a:off x="5624222" y="7845962"/>
                <a:ext cx="314325" cy="428625"/>
              </a:xfrm>
              <a:custGeom>
                <a:avLst/>
                <a:gdLst>
                  <a:gd name="connsiteX0" fmla="*/ 74847 w 314325"/>
                  <a:gd name="connsiteY0" fmla="*/ 19450 h 428625"/>
                  <a:gd name="connsiteX1" fmla="*/ 78362 w 314325"/>
                  <a:gd name="connsiteY1" fmla="*/ 19288 h 428625"/>
                  <a:gd name="connsiteX2" fmla="*/ 90116 w 314325"/>
                  <a:gd name="connsiteY2" fmla="*/ 13249 h 428625"/>
                  <a:gd name="connsiteX3" fmla="*/ 99917 w 314325"/>
                  <a:gd name="connsiteY3" fmla="*/ 14744 h 428625"/>
                  <a:gd name="connsiteX4" fmla="*/ 104908 w 314325"/>
                  <a:gd name="connsiteY4" fmla="*/ 14221 h 428625"/>
                  <a:gd name="connsiteX5" fmla="*/ 108366 w 314325"/>
                  <a:gd name="connsiteY5" fmla="*/ 13059 h 428625"/>
                  <a:gd name="connsiteX6" fmla="*/ 110528 w 314325"/>
                  <a:gd name="connsiteY6" fmla="*/ 10773 h 428625"/>
                  <a:gd name="connsiteX7" fmla="*/ 114176 w 314325"/>
                  <a:gd name="connsiteY7" fmla="*/ 9115 h 428625"/>
                  <a:gd name="connsiteX8" fmla="*/ 118653 w 314325"/>
                  <a:gd name="connsiteY8" fmla="*/ 9525 h 428625"/>
                  <a:gd name="connsiteX9" fmla="*/ 125501 w 314325"/>
                  <a:gd name="connsiteY9" fmla="*/ 11049 h 428625"/>
                  <a:gd name="connsiteX10" fmla="*/ 137588 w 314325"/>
                  <a:gd name="connsiteY10" fmla="*/ 9830 h 428625"/>
                  <a:gd name="connsiteX11" fmla="*/ 144837 w 314325"/>
                  <a:gd name="connsiteY11" fmla="*/ 12363 h 428625"/>
                  <a:gd name="connsiteX12" fmla="*/ 165030 w 314325"/>
                  <a:gd name="connsiteY12" fmla="*/ 25336 h 428625"/>
                  <a:gd name="connsiteX13" fmla="*/ 230619 w 314325"/>
                  <a:gd name="connsiteY13" fmla="*/ 58302 h 428625"/>
                  <a:gd name="connsiteX14" fmla="*/ 247545 w 314325"/>
                  <a:gd name="connsiteY14" fmla="*/ 63141 h 428625"/>
                  <a:gd name="connsiteX15" fmla="*/ 258213 w 314325"/>
                  <a:gd name="connsiteY15" fmla="*/ 77781 h 428625"/>
                  <a:gd name="connsiteX16" fmla="*/ 258356 w 314325"/>
                  <a:gd name="connsiteY16" fmla="*/ 80143 h 428625"/>
                  <a:gd name="connsiteX17" fmla="*/ 257280 w 314325"/>
                  <a:gd name="connsiteY17" fmla="*/ 83972 h 428625"/>
                  <a:gd name="connsiteX18" fmla="*/ 253889 w 314325"/>
                  <a:gd name="connsiteY18" fmla="*/ 87182 h 428625"/>
                  <a:gd name="connsiteX19" fmla="*/ 250431 w 314325"/>
                  <a:gd name="connsiteY19" fmla="*/ 92430 h 428625"/>
                  <a:gd name="connsiteX20" fmla="*/ 250698 w 314325"/>
                  <a:gd name="connsiteY20" fmla="*/ 95831 h 428625"/>
                  <a:gd name="connsiteX21" fmla="*/ 253965 w 314325"/>
                  <a:gd name="connsiteY21" fmla="*/ 99555 h 428625"/>
                  <a:gd name="connsiteX22" fmla="*/ 258623 w 314325"/>
                  <a:gd name="connsiteY22" fmla="*/ 103270 h 428625"/>
                  <a:gd name="connsiteX23" fmla="*/ 262614 w 314325"/>
                  <a:gd name="connsiteY23" fmla="*/ 107489 h 428625"/>
                  <a:gd name="connsiteX24" fmla="*/ 263404 w 314325"/>
                  <a:gd name="connsiteY24" fmla="*/ 110404 h 428625"/>
                  <a:gd name="connsiteX25" fmla="*/ 261890 w 314325"/>
                  <a:gd name="connsiteY25" fmla="*/ 113747 h 428625"/>
                  <a:gd name="connsiteX26" fmla="*/ 257813 w 314325"/>
                  <a:gd name="connsiteY26" fmla="*/ 118757 h 428625"/>
                  <a:gd name="connsiteX27" fmla="*/ 253136 w 314325"/>
                  <a:gd name="connsiteY27" fmla="*/ 125996 h 428625"/>
                  <a:gd name="connsiteX28" fmla="*/ 248031 w 314325"/>
                  <a:gd name="connsiteY28" fmla="*/ 136979 h 428625"/>
                  <a:gd name="connsiteX29" fmla="*/ 248069 w 314325"/>
                  <a:gd name="connsiteY29" fmla="*/ 145580 h 428625"/>
                  <a:gd name="connsiteX30" fmla="*/ 249003 w 314325"/>
                  <a:gd name="connsiteY30" fmla="*/ 150476 h 428625"/>
                  <a:gd name="connsiteX31" fmla="*/ 251003 w 314325"/>
                  <a:gd name="connsiteY31" fmla="*/ 152628 h 428625"/>
                  <a:gd name="connsiteX32" fmla="*/ 253222 w 314325"/>
                  <a:gd name="connsiteY32" fmla="*/ 153476 h 428625"/>
                  <a:gd name="connsiteX33" fmla="*/ 255822 w 314325"/>
                  <a:gd name="connsiteY33" fmla="*/ 153438 h 428625"/>
                  <a:gd name="connsiteX34" fmla="*/ 258480 w 314325"/>
                  <a:gd name="connsiteY34" fmla="*/ 153667 h 428625"/>
                  <a:gd name="connsiteX35" fmla="*/ 260871 w 314325"/>
                  <a:gd name="connsiteY35" fmla="*/ 154324 h 428625"/>
                  <a:gd name="connsiteX36" fmla="*/ 263347 w 314325"/>
                  <a:gd name="connsiteY36" fmla="*/ 156610 h 428625"/>
                  <a:gd name="connsiteX37" fmla="*/ 263938 w 314325"/>
                  <a:gd name="connsiteY37" fmla="*/ 159963 h 428625"/>
                  <a:gd name="connsiteX38" fmla="*/ 263547 w 314325"/>
                  <a:gd name="connsiteY38" fmla="*/ 164153 h 428625"/>
                  <a:gd name="connsiteX39" fmla="*/ 263547 w 314325"/>
                  <a:gd name="connsiteY39" fmla="*/ 172564 h 428625"/>
                  <a:gd name="connsiteX40" fmla="*/ 269538 w 314325"/>
                  <a:gd name="connsiteY40" fmla="*/ 195129 h 428625"/>
                  <a:gd name="connsiteX41" fmla="*/ 273587 w 314325"/>
                  <a:gd name="connsiteY41" fmla="*/ 202549 h 428625"/>
                  <a:gd name="connsiteX42" fmla="*/ 278082 w 314325"/>
                  <a:gd name="connsiteY42" fmla="*/ 207616 h 428625"/>
                  <a:gd name="connsiteX43" fmla="*/ 283607 w 314325"/>
                  <a:gd name="connsiteY43" fmla="*/ 209950 h 428625"/>
                  <a:gd name="connsiteX44" fmla="*/ 298285 w 314325"/>
                  <a:gd name="connsiteY44" fmla="*/ 214398 h 428625"/>
                  <a:gd name="connsiteX45" fmla="*/ 305067 w 314325"/>
                  <a:gd name="connsiteY45" fmla="*/ 220627 h 428625"/>
                  <a:gd name="connsiteX46" fmla="*/ 307800 w 314325"/>
                  <a:gd name="connsiteY46" fmla="*/ 225304 h 428625"/>
                  <a:gd name="connsiteX47" fmla="*/ 310039 w 314325"/>
                  <a:gd name="connsiteY47" fmla="*/ 236315 h 428625"/>
                  <a:gd name="connsiteX48" fmla="*/ 310039 w 314325"/>
                  <a:gd name="connsiteY48" fmla="*/ 236315 h 428625"/>
                  <a:gd name="connsiteX49" fmla="*/ 304819 w 314325"/>
                  <a:gd name="connsiteY49" fmla="*/ 237687 h 428625"/>
                  <a:gd name="connsiteX50" fmla="*/ 302647 w 314325"/>
                  <a:gd name="connsiteY50" fmla="*/ 239487 h 428625"/>
                  <a:gd name="connsiteX51" fmla="*/ 302295 w 314325"/>
                  <a:gd name="connsiteY51" fmla="*/ 241497 h 428625"/>
                  <a:gd name="connsiteX52" fmla="*/ 302961 w 314325"/>
                  <a:gd name="connsiteY52" fmla="*/ 246345 h 428625"/>
                  <a:gd name="connsiteX53" fmla="*/ 302647 w 314325"/>
                  <a:gd name="connsiteY53" fmla="*/ 248402 h 428625"/>
                  <a:gd name="connsiteX54" fmla="*/ 270758 w 314325"/>
                  <a:gd name="connsiteY54" fmla="*/ 309420 h 428625"/>
                  <a:gd name="connsiteX55" fmla="*/ 262661 w 314325"/>
                  <a:gd name="connsiteY55" fmla="*/ 321354 h 428625"/>
                  <a:gd name="connsiteX56" fmla="*/ 253232 w 314325"/>
                  <a:gd name="connsiteY56" fmla="*/ 331946 h 428625"/>
                  <a:gd name="connsiteX57" fmla="*/ 238487 w 314325"/>
                  <a:gd name="connsiteY57" fmla="*/ 343843 h 428625"/>
                  <a:gd name="connsiteX58" fmla="*/ 220408 w 314325"/>
                  <a:gd name="connsiteY58" fmla="*/ 346434 h 428625"/>
                  <a:gd name="connsiteX59" fmla="*/ 206359 w 314325"/>
                  <a:gd name="connsiteY59" fmla="*/ 352377 h 428625"/>
                  <a:gd name="connsiteX60" fmla="*/ 193634 w 314325"/>
                  <a:gd name="connsiteY60" fmla="*/ 367579 h 428625"/>
                  <a:gd name="connsiteX61" fmla="*/ 181585 w 314325"/>
                  <a:gd name="connsiteY61" fmla="*/ 387448 h 428625"/>
                  <a:gd name="connsiteX62" fmla="*/ 170897 w 314325"/>
                  <a:gd name="connsiteY62" fmla="*/ 398678 h 428625"/>
                  <a:gd name="connsiteX63" fmla="*/ 142227 w 314325"/>
                  <a:gd name="connsiteY63" fmla="*/ 406517 h 428625"/>
                  <a:gd name="connsiteX64" fmla="*/ 65561 w 314325"/>
                  <a:gd name="connsiteY64" fmla="*/ 428530 h 428625"/>
                  <a:gd name="connsiteX65" fmla="*/ 55483 w 314325"/>
                  <a:gd name="connsiteY65" fmla="*/ 426968 h 428625"/>
                  <a:gd name="connsiteX66" fmla="*/ 52978 w 314325"/>
                  <a:gd name="connsiteY66" fmla="*/ 425472 h 428625"/>
                  <a:gd name="connsiteX67" fmla="*/ 50873 w 314325"/>
                  <a:gd name="connsiteY67" fmla="*/ 423510 h 428625"/>
                  <a:gd name="connsiteX68" fmla="*/ 47758 w 314325"/>
                  <a:gd name="connsiteY68" fmla="*/ 421777 h 428625"/>
                  <a:gd name="connsiteX69" fmla="*/ 20879 w 314325"/>
                  <a:gd name="connsiteY69" fmla="*/ 417586 h 428625"/>
                  <a:gd name="connsiteX70" fmla="*/ 10706 w 314325"/>
                  <a:gd name="connsiteY70" fmla="*/ 413785 h 428625"/>
                  <a:gd name="connsiteX71" fmla="*/ 8296 w 314325"/>
                  <a:gd name="connsiteY71" fmla="*/ 412413 h 428625"/>
                  <a:gd name="connsiteX72" fmla="*/ 7144 w 314325"/>
                  <a:gd name="connsiteY72" fmla="*/ 407613 h 428625"/>
                  <a:gd name="connsiteX73" fmla="*/ 10496 w 314325"/>
                  <a:gd name="connsiteY73" fmla="*/ 406469 h 428625"/>
                  <a:gd name="connsiteX74" fmla="*/ 15678 w 314325"/>
                  <a:gd name="connsiteY74" fmla="*/ 408355 h 428625"/>
                  <a:gd name="connsiteX75" fmla="*/ 23927 w 314325"/>
                  <a:gd name="connsiteY75" fmla="*/ 406784 h 428625"/>
                  <a:gd name="connsiteX76" fmla="*/ 45043 w 314325"/>
                  <a:gd name="connsiteY76" fmla="*/ 392877 h 428625"/>
                  <a:gd name="connsiteX77" fmla="*/ 49616 w 314325"/>
                  <a:gd name="connsiteY77" fmla="*/ 390106 h 428625"/>
                  <a:gd name="connsiteX78" fmla="*/ 53492 w 314325"/>
                  <a:gd name="connsiteY78" fmla="*/ 389001 h 428625"/>
                  <a:gd name="connsiteX79" fmla="*/ 56502 w 314325"/>
                  <a:gd name="connsiteY79" fmla="*/ 387325 h 428625"/>
                  <a:gd name="connsiteX80" fmla="*/ 58179 w 314325"/>
                  <a:gd name="connsiteY80" fmla="*/ 382743 h 428625"/>
                  <a:gd name="connsiteX81" fmla="*/ 56083 w 314325"/>
                  <a:gd name="connsiteY81" fmla="*/ 378390 h 428625"/>
                  <a:gd name="connsiteX82" fmla="*/ 51606 w 314325"/>
                  <a:gd name="connsiteY82" fmla="*/ 376123 h 428625"/>
                  <a:gd name="connsiteX83" fmla="*/ 49787 w 314325"/>
                  <a:gd name="connsiteY83" fmla="*/ 374104 h 428625"/>
                  <a:gd name="connsiteX84" fmla="*/ 55483 w 314325"/>
                  <a:gd name="connsiteY84" fmla="*/ 370627 h 428625"/>
                  <a:gd name="connsiteX85" fmla="*/ 60979 w 314325"/>
                  <a:gd name="connsiteY85" fmla="*/ 370922 h 428625"/>
                  <a:gd name="connsiteX86" fmla="*/ 89363 w 314325"/>
                  <a:gd name="connsiteY86" fmla="*/ 376561 h 428625"/>
                  <a:gd name="connsiteX87" fmla="*/ 95440 w 314325"/>
                  <a:gd name="connsiteY87" fmla="*/ 375171 h 428625"/>
                  <a:gd name="connsiteX88" fmla="*/ 102565 w 314325"/>
                  <a:gd name="connsiteY88" fmla="*/ 371675 h 428625"/>
                  <a:gd name="connsiteX89" fmla="*/ 108575 w 314325"/>
                  <a:gd name="connsiteY89" fmla="*/ 366913 h 428625"/>
                  <a:gd name="connsiteX90" fmla="*/ 111480 w 314325"/>
                  <a:gd name="connsiteY90" fmla="*/ 361702 h 428625"/>
                  <a:gd name="connsiteX91" fmla="*/ 101241 w 314325"/>
                  <a:gd name="connsiteY91" fmla="*/ 366626 h 428625"/>
                  <a:gd name="connsiteX92" fmla="*/ 87573 w 314325"/>
                  <a:gd name="connsiteY92" fmla="*/ 370313 h 428625"/>
                  <a:gd name="connsiteX93" fmla="*/ 74114 w 314325"/>
                  <a:gd name="connsiteY93" fmla="*/ 370484 h 428625"/>
                  <a:gd name="connsiteX94" fmla="*/ 64294 w 314325"/>
                  <a:gd name="connsiteY94" fmla="*/ 364684 h 428625"/>
                  <a:gd name="connsiteX95" fmla="*/ 62198 w 314325"/>
                  <a:gd name="connsiteY95" fmla="*/ 359902 h 428625"/>
                  <a:gd name="connsiteX96" fmla="*/ 64084 w 314325"/>
                  <a:gd name="connsiteY96" fmla="*/ 357464 h 428625"/>
                  <a:gd name="connsiteX97" fmla="*/ 69018 w 314325"/>
                  <a:gd name="connsiteY97" fmla="*/ 356330 h 428625"/>
                  <a:gd name="connsiteX98" fmla="*/ 76038 w 314325"/>
                  <a:gd name="connsiteY98" fmla="*/ 355520 h 428625"/>
                  <a:gd name="connsiteX99" fmla="*/ 86420 w 314325"/>
                  <a:gd name="connsiteY99" fmla="*/ 355520 h 428625"/>
                  <a:gd name="connsiteX100" fmla="*/ 89563 w 314325"/>
                  <a:gd name="connsiteY100" fmla="*/ 354787 h 428625"/>
                  <a:gd name="connsiteX101" fmla="*/ 96803 w 314325"/>
                  <a:gd name="connsiteY101" fmla="*/ 349577 h 428625"/>
                  <a:gd name="connsiteX102" fmla="*/ 96803 w 314325"/>
                  <a:gd name="connsiteY102" fmla="*/ 346891 h 428625"/>
                  <a:gd name="connsiteX103" fmla="*/ 92573 w 314325"/>
                  <a:gd name="connsiteY103" fmla="*/ 339518 h 428625"/>
                  <a:gd name="connsiteX104" fmla="*/ 91345 w 314325"/>
                  <a:gd name="connsiteY104" fmla="*/ 330812 h 428625"/>
                  <a:gd name="connsiteX105" fmla="*/ 93621 w 314325"/>
                  <a:gd name="connsiteY105" fmla="*/ 322630 h 428625"/>
                  <a:gd name="connsiteX106" fmla="*/ 66284 w 314325"/>
                  <a:gd name="connsiteY106" fmla="*/ 334737 h 428625"/>
                  <a:gd name="connsiteX107" fmla="*/ 48558 w 314325"/>
                  <a:gd name="connsiteY107" fmla="*/ 339137 h 428625"/>
                  <a:gd name="connsiteX108" fmla="*/ 37833 w 314325"/>
                  <a:gd name="connsiteY108" fmla="*/ 333603 h 428625"/>
                  <a:gd name="connsiteX109" fmla="*/ 30489 w 314325"/>
                  <a:gd name="connsiteY109" fmla="*/ 318916 h 428625"/>
                  <a:gd name="connsiteX110" fmla="*/ 35138 w 314325"/>
                  <a:gd name="connsiteY110" fmla="*/ 302295 h 428625"/>
                  <a:gd name="connsiteX111" fmla="*/ 39795 w 314325"/>
                  <a:gd name="connsiteY111" fmla="*/ 287007 h 428625"/>
                  <a:gd name="connsiteX112" fmla="*/ 46444 w 314325"/>
                  <a:gd name="connsiteY112" fmla="*/ 267100 h 428625"/>
                  <a:gd name="connsiteX113" fmla="*/ 45101 w 314325"/>
                  <a:gd name="connsiteY113" fmla="*/ 250469 h 428625"/>
                  <a:gd name="connsiteX114" fmla="*/ 44453 w 314325"/>
                  <a:gd name="connsiteY114" fmla="*/ 219913 h 428625"/>
                  <a:gd name="connsiteX115" fmla="*/ 46158 w 314325"/>
                  <a:gd name="connsiteY115" fmla="*/ 182023 h 428625"/>
                  <a:gd name="connsiteX116" fmla="*/ 49616 w 314325"/>
                  <a:gd name="connsiteY116" fmla="*/ 155800 h 428625"/>
                  <a:gd name="connsiteX117" fmla="*/ 52378 w 314325"/>
                  <a:gd name="connsiteY117" fmla="*/ 91764 h 428625"/>
                  <a:gd name="connsiteX118" fmla="*/ 52606 w 314325"/>
                  <a:gd name="connsiteY118" fmla="*/ 65246 h 428625"/>
                  <a:gd name="connsiteX119" fmla="*/ 55483 w 314325"/>
                  <a:gd name="connsiteY119" fmla="*/ 15840 h 428625"/>
                  <a:gd name="connsiteX120" fmla="*/ 56074 w 314325"/>
                  <a:gd name="connsiteY120" fmla="*/ 7144 h 428625"/>
                  <a:gd name="connsiteX121" fmla="*/ 56169 w 314325"/>
                  <a:gd name="connsiteY121" fmla="*/ 7201 h 428625"/>
                  <a:gd name="connsiteX122" fmla="*/ 56378 w 314325"/>
                  <a:gd name="connsiteY122" fmla="*/ 7325 h 428625"/>
                  <a:gd name="connsiteX123" fmla="*/ 72790 w 314325"/>
                  <a:gd name="connsiteY123" fmla="*/ 18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14325" h="428625">
                    <a:moveTo>
                      <a:pt x="74847" y="19450"/>
                    </a:moveTo>
                    <a:lnTo>
                      <a:pt x="78362" y="19288"/>
                    </a:lnTo>
                    <a:lnTo>
                      <a:pt x="90116" y="13249"/>
                    </a:lnTo>
                    <a:lnTo>
                      <a:pt x="99917" y="14744"/>
                    </a:lnTo>
                    <a:lnTo>
                      <a:pt x="104908" y="14221"/>
                    </a:lnTo>
                    <a:lnTo>
                      <a:pt x="108366" y="13059"/>
                    </a:lnTo>
                    <a:lnTo>
                      <a:pt x="110528" y="10773"/>
                    </a:lnTo>
                    <a:lnTo>
                      <a:pt x="114176" y="9115"/>
                    </a:lnTo>
                    <a:lnTo>
                      <a:pt x="118653" y="9525"/>
                    </a:lnTo>
                    <a:lnTo>
                      <a:pt x="125501" y="11049"/>
                    </a:lnTo>
                    <a:lnTo>
                      <a:pt x="137588" y="9830"/>
                    </a:lnTo>
                    <a:lnTo>
                      <a:pt x="144837" y="12363"/>
                    </a:lnTo>
                    <a:lnTo>
                      <a:pt x="165030" y="25336"/>
                    </a:lnTo>
                    <a:lnTo>
                      <a:pt x="230619" y="58302"/>
                    </a:lnTo>
                    <a:lnTo>
                      <a:pt x="247545" y="63141"/>
                    </a:lnTo>
                    <a:lnTo>
                      <a:pt x="258213" y="77781"/>
                    </a:lnTo>
                    <a:lnTo>
                      <a:pt x="258356" y="80143"/>
                    </a:lnTo>
                    <a:lnTo>
                      <a:pt x="257280" y="83972"/>
                    </a:lnTo>
                    <a:lnTo>
                      <a:pt x="253889" y="87182"/>
                    </a:lnTo>
                    <a:lnTo>
                      <a:pt x="250431" y="92430"/>
                    </a:lnTo>
                    <a:lnTo>
                      <a:pt x="250698" y="95831"/>
                    </a:lnTo>
                    <a:lnTo>
                      <a:pt x="253965" y="99555"/>
                    </a:lnTo>
                    <a:lnTo>
                      <a:pt x="258623" y="103270"/>
                    </a:lnTo>
                    <a:lnTo>
                      <a:pt x="262614" y="107489"/>
                    </a:lnTo>
                    <a:lnTo>
                      <a:pt x="263404" y="110404"/>
                    </a:lnTo>
                    <a:lnTo>
                      <a:pt x="261890" y="113747"/>
                    </a:lnTo>
                    <a:lnTo>
                      <a:pt x="257813" y="118757"/>
                    </a:lnTo>
                    <a:lnTo>
                      <a:pt x="253136" y="125996"/>
                    </a:lnTo>
                    <a:lnTo>
                      <a:pt x="248031" y="136979"/>
                    </a:lnTo>
                    <a:lnTo>
                      <a:pt x="248069" y="145580"/>
                    </a:lnTo>
                    <a:lnTo>
                      <a:pt x="249003" y="150476"/>
                    </a:lnTo>
                    <a:lnTo>
                      <a:pt x="251003" y="152628"/>
                    </a:lnTo>
                    <a:lnTo>
                      <a:pt x="253222" y="153476"/>
                    </a:lnTo>
                    <a:lnTo>
                      <a:pt x="255822" y="153438"/>
                    </a:lnTo>
                    <a:lnTo>
                      <a:pt x="258480" y="153667"/>
                    </a:lnTo>
                    <a:lnTo>
                      <a:pt x="260871" y="154324"/>
                    </a:lnTo>
                    <a:lnTo>
                      <a:pt x="263347" y="156610"/>
                    </a:lnTo>
                    <a:lnTo>
                      <a:pt x="263938" y="159963"/>
                    </a:lnTo>
                    <a:lnTo>
                      <a:pt x="263547" y="164153"/>
                    </a:lnTo>
                    <a:lnTo>
                      <a:pt x="263547" y="172564"/>
                    </a:lnTo>
                    <a:lnTo>
                      <a:pt x="269538" y="195129"/>
                    </a:lnTo>
                    <a:lnTo>
                      <a:pt x="273587" y="202549"/>
                    </a:lnTo>
                    <a:lnTo>
                      <a:pt x="278082" y="207616"/>
                    </a:lnTo>
                    <a:lnTo>
                      <a:pt x="283607" y="209950"/>
                    </a:lnTo>
                    <a:lnTo>
                      <a:pt x="298285" y="214398"/>
                    </a:lnTo>
                    <a:lnTo>
                      <a:pt x="305067" y="220627"/>
                    </a:lnTo>
                    <a:lnTo>
                      <a:pt x="307800" y="225304"/>
                    </a:lnTo>
                    <a:lnTo>
                      <a:pt x="310039" y="236315"/>
                    </a:lnTo>
                    <a:lnTo>
                      <a:pt x="310039" y="236315"/>
                    </a:lnTo>
                    <a:lnTo>
                      <a:pt x="304819" y="237687"/>
                    </a:lnTo>
                    <a:lnTo>
                      <a:pt x="302647" y="239487"/>
                    </a:lnTo>
                    <a:lnTo>
                      <a:pt x="302295" y="241497"/>
                    </a:lnTo>
                    <a:lnTo>
                      <a:pt x="302961" y="246345"/>
                    </a:lnTo>
                    <a:lnTo>
                      <a:pt x="302647" y="248402"/>
                    </a:lnTo>
                    <a:lnTo>
                      <a:pt x="270758" y="309420"/>
                    </a:lnTo>
                    <a:lnTo>
                      <a:pt x="262661" y="321354"/>
                    </a:lnTo>
                    <a:lnTo>
                      <a:pt x="253232" y="331946"/>
                    </a:lnTo>
                    <a:lnTo>
                      <a:pt x="238487" y="343843"/>
                    </a:lnTo>
                    <a:lnTo>
                      <a:pt x="220408" y="346434"/>
                    </a:lnTo>
                    <a:lnTo>
                      <a:pt x="206359" y="352377"/>
                    </a:lnTo>
                    <a:lnTo>
                      <a:pt x="193634" y="367579"/>
                    </a:lnTo>
                    <a:lnTo>
                      <a:pt x="181585" y="387448"/>
                    </a:lnTo>
                    <a:lnTo>
                      <a:pt x="170897" y="398678"/>
                    </a:lnTo>
                    <a:lnTo>
                      <a:pt x="142227" y="406517"/>
                    </a:lnTo>
                    <a:lnTo>
                      <a:pt x="65561" y="428530"/>
                    </a:lnTo>
                    <a:lnTo>
                      <a:pt x="55483" y="426968"/>
                    </a:lnTo>
                    <a:lnTo>
                      <a:pt x="52978" y="425472"/>
                    </a:lnTo>
                    <a:lnTo>
                      <a:pt x="50873" y="423510"/>
                    </a:lnTo>
                    <a:lnTo>
                      <a:pt x="47758" y="421777"/>
                    </a:lnTo>
                    <a:lnTo>
                      <a:pt x="20879" y="417586"/>
                    </a:lnTo>
                    <a:lnTo>
                      <a:pt x="10706" y="413785"/>
                    </a:lnTo>
                    <a:lnTo>
                      <a:pt x="8296" y="412413"/>
                    </a:lnTo>
                    <a:lnTo>
                      <a:pt x="7144" y="407613"/>
                    </a:lnTo>
                    <a:lnTo>
                      <a:pt x="10496" y="406469"/>
                    </a:lnTo>
                    <a:lnTo>
                      <a:pt x="15678" y="408355"/>
                    </a:lnTo>
                    <a:lnTo>
                      <a:pt x="23927" y="406784"/>
                    </a:lnTo>
                    <a:lnTo>
                      <a:pt x="45043" y="392877"/>
                    </a:lnTo>
                    <a:lnTo>
                      <a:pt x="49616" y="390106"/>
                    </a:lnTo>
                    <a:lnTo>
                      <a:pt x="53492" y="389001"/>
                    </a:lnTo>
                    <a:lnTo>
                      <a:pt x="56502" y="387325"/>
                    </a:lnTo>
                    <a:lnTo>
                      <a:pt x="58179" y="382743"/>
                    </a:lnTo>
                    <a:lnTo>
                      <a:pt x="56083" y="378390"/>
                    </a:lnTo>
                    <a:lnTo>
                      <a:pt x="51606" y="376123"/>
                    </a:lnTo>
                    <a:lnTo>
                      <a:pt x="49787" y="374104"/>
                    </a:lnTo>
                    <a:lnTo>
                      <a:pt x="55483" y="370627"/>
                    </a:lnTo>
                    <a:lnTo>
                      <a:pt x="60979" y="370922"/>
                    </a:lnTo>
                    <a:lnTo>
                      <a:pt x="89363" y="376561"/>
                    </a:lnTo>
                    <a:lnTo>
                      <a:pt x="95440" y="375171"/>
                    </a:lnTo>
                    <a:lnTo>
                      <a:pt x="102565" y="371675"/>
                    </a:lnTo>
                    <a:lnTo>
                      <a:pt x="108575" y="366913"/>
                    </a:lnTo>
                    <a:lnTo>
                      <a:pt x="111480" y="361702"/>
                    </a:lnTo>
                    <a:lnTo>
                      <a:pt x="101241" y="366626"/>
                    </a:lnTo>
                    <a:lnTo>
                      <a:pt x="87573" y="370313"/>
                    </a:lnTo>
                    <a:lnTo>
                      <a:pt x="74114" y="370484"/>
                    </a:lnTo>
                    <a:lnTo>
                      <a:pt x="64294" y="364684"/>
                    </a:lnTo>
                    <a:lnTo>
                      <a:pt x="62198" y="359902"/>
                    </a:lnTo>
                    <a:lnTo>
                      <a:pt x="64084" y="357464"/>
                    </a:lnTo>
                    <a:lnTo>
                      <a:pt x="69018" y="356330"/>
                    </a:lnTo>
                    <a:lnTo>
                      <a:pt x="76038" y="355520"/>
                    </a:lnTo>
                    <a:lnTo>
                      <a:pt x="86420" y="355520"/>
                    </a:lnTo>
                    <a:lnTo>
                      <a:pt x="89563" y="354787"/>
                    </a:lnTo>
                    <a:lnTo>
                      <a:pt x="96803" y="349577"/>
                    </a:lnTo>
                    <a:lnTo>
                      <a:pt x="96803" y="346891"/>
                    </a:lnTo>
                    <a:lnTo>
                      <a:pt x="92573" y="339518"/>
                    </a:lnTo>
                    <a:lnTo>
                      <a:pt x="91345" y="330812"/>
                    </a:lnTo>
                    <a:lnTo>
                      <a:pt x="93621" y="322630"/>
                    </a:lnTo>
                    <a:lnTo>
                      <a:pt x="66284" y="334737"/>
                    </a:lnTo>
                    <a:lnTo>
                      <a:pt x="48558" y="339137"/>
                    </a:lnTo>
                    <a:lnTo>
                      <a:pt x="37833" y="333603"/>
                    </a:lnTo>
                    <a:lnTo>
                      <a:pt x="30489" y="318916"/>
                    </a:lnTo>
                    <a:lnTo>
                      <a:pt x="35138" y="302295"/>
                    </a:lnTo>
                    <a:lnTo>
                      <a:pt x="39795" y="287007"/>
                    </a:lnTo>
                    <a:lnTo>
                      <a:pt x="46444" y="267100"/>
                    </a:lnTo>
                    <a:lnTo>
                      <a:pt x="45101" y="250469"/>
                    </a:lnTo>
                    <a:lnTo>
                      <a:pt x="44453" y="219913"/>
                    </a:lnTo>
                    <a:lnTo>
                      <a:pt x="46158" y="182023"/>
                    </a:lnTo>
                    <a:lnTo>
                      <a:pt x="49616" y="155800"/>
                    </a:lnTo>
                    <a:lnTo>
                      <a:pt x="52378" y="91764"/>
                    </a:lnTo>
                    <a:lnTo>
                      <a:pt x="52606" y="65246"/>
                    </a:lnTo>
                    <a:lnTo>
                      <a:pt x="55483" y="15840"/>
                    </a:lnTo>
                    <a:lnTo>
                      <a:pt x="56074" y="7144"/>
                    </a:lnTo>
                    <a:lnTo>
                      <a:pt x="56169" y="7201"/>
                    </a:lnTo>
                    <a:lnTo>
                      <a:pt x="56378" y="7325"/>
                    </a:lnTo>
                    <a:lnTo>
                      <a:pt x="72790" y="18726"/>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8" name="Freeform: Shape 67">
                <a:extLst>
                  <a:ext uri="{FF2B5EF4-FFF2-40B4-BE49-F238E27FC236}">
                    <a16:creationId xmlns="" xmlns:a16="http://schemas.microsoft.com/office/drawing/2014/main" id="{24AA84C5-A429-4C73-B696-6C902DA46513}"/>
                  </a:ext>
                </a:extLst>
              </p:cNvPr>
              <p:cNvSpPr/>
              <p:nvPr/>
            </p:nvSpPr>
            <p:spPr>
              <a:xfrm>
                <a:off x="5988924" y="7679369"/>
                <a:ext cx="485775" cy="561975"/>
              </a:xfrm>
              <a:custGeom>
                <a:avLst/>
                <a:gdLst>
                  <a:gd name="connsiteX0" fmla="*/ 279597 w 485775"/>
                  <a:gd name="connsiteY0" fmla="*/ 177022 h 561975"/>
                  <a:gd name="connsiteX1" fmla="*/ 276749 w 485775"/>
                  <a:gd name="connsiteY1" fmla="*/ 170802 h 561975"/>
                  <a:gd name="connsiteX2" fmla="*/ 232048 w 485775"/>
                  <a:gd name="connsiteY2" fmla="*/ 104690 h 561975"/>
                  <a:gd name="connsiteX3" fmla="*/ 227990 w 485775"/>
                  <a:gd name="connsiteY3" fmla="*/ 95898 h 561975"/>
                  <a:gd name="connsiteX4" fmla="*/ 226381 w 485775"/>
                  <a:gd name="connsiteY4" fmla="*/ 88192 h 561975"/>
                  <a:gd name="connsiteX5" fmla="*/ 223704 w 485775"/>
                  <a:gd name="connsiteY5" fmla="*/ 80715 h 561975"/>
                  <a:gd name="connsiteX6" fmla="*/ 150095 w 485775"/>
                  <a:gd name="connsiteY6" fmla="*/ 7144 h 561975"/>
                  <a:gd name="connsiteX7" fmla="*/ 150066 w 485775"/>
                  <a:gd name="connsiteY7" fmla="*/ 7144 h 561975"/>
                  <a:gd name="connsiteX8" fmla="*/ 120053 w 485775"/>
                  <a:gd name="connsiteY8" fmla="*/ 77724 h 561975"/>
                  <a:gd name="connsiteX9" fmla="*/ 119119 w 485775"/>
                  <a:gd name="connsiteY9" fmla="*/ 82991 h 561975"/>
                  <a:gd name="connsiteX10" fmla="*/ 118843 w 485775"/>
                  <a:gd name="connsiteY10" fmla="*/ 88421 h 561975"/>
                  <a:gd name="connsiteX11" fmla="*/ 117510 w 485775"/>
                  <a:gd name="connsiteY11" fmla="*/ 91269 h 561975"/>
                  <a:gd name="connsiteX12" fmla="*/ 114976 w 485775"/>
                  <a:gd name="connsiteY12" fmla="*/ 93222 h 561975"/>
                  <a:gd name="connsiteX13" fmla="*/ 109452 w 485775"/>
                  <a:gd name="connsiteY13" fmla="*/ 94250 h 561975"/>
                  <a:gd name="connsiteX14" fmla="*/ 103194 w 485775"/>
                  <a:gd name="connsiteY14" fmla="*/ 96212 h 561975"/>
                  <a:gd name="connsiteX15" fmla="*/ 52149 w 485775"/>
                  <a:gd name="connsiteY15" fmla="*/ 127350 h 561975"/>
                  <a:gd name="connsiteX16" fmla="*/ 7144 w 485775"/>
                  <a:gd name="connsiteY16" fmla="*/ 140618 h 561975"/>
                  <a:gd name="connsiteX17" fmla="*/ 10668 w 485775"/>
                  <a:gd name="connsiteY17" fmla="*/ 206464 h 561975"/>
                  <a:gd name="connsiteX18" fmla="*/ 14478 w 485775"/>
                  <a:gd name="connsiteY18" fmla="*/ 214770 h 561975"/>
                  <a:gd name="connsiteX19" fmla="*/ 20202 w 485775"/>
                  <a:gd name="connsiteY19" fmla="*/ 224428 h 561975"/>
                  <a:gd name="connsiteX20" fmla="*/ 31318 w 485775"/>
                  <a:gd name="connsiteY20" fmla="*/ 226048 h 561975"/>
                  <a:gd name="connsiteX21" fmla="*/ 35480 w 485775"/>
                  <a:gd name="connsiteY21" fmla="*/ 227467 h 561975"/>
                  <a:gd name="connsiteX22" fmla="*/ 44596 w 485775"/>
                  <a:gd name="connsiteY22" fmla="*/ 234020 h 561975"/>
                  <a:gd name="connsiteX23" fmla="*/ 51130 w 485775"/>
                  <a:gd name="connsiteY23" fmla="*/ 236849 h 561975"/>
                  <a:gd name="connsiteX24" fmla="*/ 60017 w 485775"/>
                  <a:gd name="connsiteY24" fmla="*/ 239259 h 561975"/>
                  <a:gd name="connsiteX25" fmla="*/ 78752 w 485775"/>
                  <a:gd name="connsiteY25" fmla="*/ 241021 h 561975"/>
                  <a:gd name="connsiteX26" fmla="*/ 85211 w 485775"/>
                  <a:gd name="connsiteY26" fmla="*/ 240068 h 561975"/>
                  <a:gd name="connsiteX27" fmla="*/ 94593 w 485775"/>
                  <a:gd name="connsiteY27" fmla="*/ 235591 h 561975"/>
                  <a:gd name="connsiteX28" fmla="*/ 100193 w 485775"/>
                  <a:gd name="connsiteY28" fmla="*/ 234839 h 561975"/>
                  <a:gd name="connsiteX29" fmla="*/ 107004 w 485775"/>
                  <a:gd name="connsiteY29" fmla="*/ 236306 h 561975"/>
                  <a:gd name="connsiteX30" fmla="*/ 116129 w 485775"/>
                  <a:gd name="connsiteY30" fmla="*/ 241811 h 561975"/>
                  <a:gd name="connsiteX31" fmla="*/ 120567 w 485775"/>
                  <a:gd name="connsiteY31" fmla="*/ 247993 h 561975"/>
                  <a:gd name="connsiteX32" fmla="*/ 135550 w 485775"/>
                  <a:gd name="connsiteY32" fmla="*/ 295494 h 561975"/>
                  <a:gd name="connsiteX33" fmla="*/ 199977 w 485775"/>
                  <a:gd name="connsiteY33" fmla="*/ 269129 h 561975"/>
                  <a:gd name="connsiteX34" fmla="*/ 258908 w 485775"/>
                  <a:gd name="connsiteY34" fmla="*/ 251041 h 561975"/>
                  <a:gd name="connsiteX35" fmla="*/ 271148 w 485775"/>
                  <a:gd name="connsiteY35" fmla="*/ 248698 h 561975"/>
                  <a:gd name="connsiteX36" fmla="*/ 275196 w 485775"/>
                  <a:gd name="connsiteY36" fmla="*/ 245593 h 561975"/>
                  <a:gd name="connsiteX37" fmla="*/ 276768 w 485775"/>
                  <a:gd name="connsiteY37" fmla="*/ 238926 h 561975"/>
                  <a:gd name="connsiteX38" fmla="*/ 275739 w 485775"/>
                  <a:gd name="connsiteY38" fmla="*/ 232696 h 561975"/>
                  <a:gd name="connsiteX39" fmla="*/ 272824 w 485775"/>
                  <a:gd name="connsiteY39" fmla="*/ 230315 h 561975"/>
                  <a:gd name="connsiteX40" fmla="*/ 268976 w 485775"/>
                  <a:gd name="connsiteY40" fmla="*/ 228600 h 561975"/>
                  <a:gd name="connsiteX41" fmla="*/ 264823 w 485775"/>
                  <a:gd name="connsiteY41" fmla="*/ 224343 h 561975"/>
                  <a:gd name="connsiteX42" fmla="*/ 280549 w 485775"/>
                  <a:gd name="connsiteY42" fmla="*/ 207293 h 561975"/>
                  <a:gd name="connsiteX43" fmla="*/ 282645 w 485775"/>
                  <a:gd name="connsiteY43" fmla="*/ 201759 h 561975"/>
                  <a:gd name="connsiteX44" fmla="*/ 281378 w 485775"/>
                  <a:gd name="connsiteY44" fmla="*/ 183728 h 561975"/>
                  <a:gd name="connsiteX45" fmla="*/ 279597 w 485775"/>
                  <a:gd name="connsiteY45" fmla="*/ 177022 h 561975"/>
                  <a:gd name="connsiteX46" fmla="*/ 479365 w 485775"/>
                  <a:gd name="connsiteY46" fmla="*/ 513484 h 561975"/>
                  <a:gd name="connsiteX47" fmla="*/ 479165 w 485775"/>
                  <a:gd name="connsiteY47" fmla="*/ 510788 h 561975"/>
                  <a:gd name="connsiteX48" fmla="*/ 478212 w 485775"/>
                  <a:gd name="connsiteY48" fmla="*/ 509274 h 561975"/>
                  <a:gd name="connsiteX49" fmla="*/ 476736 w 485775"/>
                  <a:gd name="connsiteY49" fmla="*/ 508445 h 561975"/>
                  <a:gd name="connsiteX50" fmla="*/ 474916 w 485775"/>
                  <a:gd name="connsiteY50" fmla="*/ 507768 h 561975"/>
                  <a:gd name="connsiteX51" fmla="*/ 463001 w 485775"/>
                  <a:gd name="connsiteY51" fmla="*/ 513017 h 561975"/>
                  <a:gd name="connsiteX52" fmla="*/ 448989 w 485775"/>
                  <a:gd name="connsiteY52" fmla="*/ 522694 h 561975"/>
                  <a:gd name="connsiteX53" fmla="*/ 437388 w 485775"/>
                  <a:gd name="connsiteY53" fmla="*/ 534153 h 561975"/>
                  <a:gd name="connsiteX54" fmla="*/ 432492 w 485775"/>
                  <a:gd name="connsiteY54" fmla="*/ 544640 h 561975"/>
                  <a:gd name="connsiteX55" fmla="*/ 433835 w 485775"/>
                  <a:gd name="connsiteY55" fmla="*/ 547297 h 561975"/>
                  <a:gd name="connsiteX56" fmla="*/ 440560 w 485775"/>
                  <a:gd name="connsiteY56" fmla="*/ 556099 h 561975"/>
                  <a:gd name="connsiteX57" fmla="*/ 442703 w 485775"/>
                  <a:gd name="connsiteY57" fmla="*/ 557994 h 561975"/>
                  <a:gd name="connsiteX58" fmla="*/ 449542 w 485775"/>
                  <a:gd name="connsiteY58" fmla="*/ 557422 h 561975"/>
                  <a:gd name="connsiteX59" fmla="*/ 451152 w 485775"/>
                  <a:gd name="connsiteY59" fmla="*/ 555993 h 561975"/>
                  <a:gd name="connsiteX60" fmla="*/ 450427 w 485775"/>
                  <a:gd name="connsiteY60" fmla="*/ 554060 h 561975"/>
                  <a:gd name="connsiteX61" fmla="*/ 450047 w 485775"/>
                  <a:gd name="connsiteY61" fmla="*/ 552050 h 561975"/>
                  <a:gd name="connsiteX62" fmla="*/ 450323 w 485775"/>
                  <a:gd name="connsiteY62" fmla="*/ 548202 h 561975"/>
                  <a:gd name="connsiteX63" fmla="*/ 450047 w 485775"/>
                  <a:gd name="connsiteY63" fmla="*/ 543268 h 561975"/>
                  <a:gd name="connsiteX64" fmla="*/ 450847 w 485775"/>
                  <a:gd name="connsiteY64" fmla="*/ 539029 h 561975"/>
                  <a:gd name="connsiteX65" fmla="*/ 454618 w 485775"/>
                  <a:gd name="connsiteY65" fmla="*/ 537239 h 561975"/>
                  <a:gd name="connsiteX66" fmla="*/ 459543 w 485775"/>
                  <a:gd name="connsiteY66" fmla="*/ 536524 h 561975"/>
                  <a:gd name="connsiteX67" fmla="*/ 463848 w 485775"/>
                  <a:gd name="connsiteY67" fmla="*/ 535324 h 561975"/>
                  <a:gd name="connsiteX68" fmla="*/ 468363 w 485775"/>
                  <a:gd name="connsiteY68" fmla="*/ 535105 h 561975"/>
                  <a:gd name="connsiteX69" fmla="*/ 473812 w 485775"/>
                  <a:gd name="connsiteY69" fmla="*/ 537249 h 561975"/>
                  <a:gd name="connsiteX70" fmla="*/ 471183 w 485775"/>
                  <a:gd name="connsiteY70" fmla="*/ 531591 h 561975"/>
                  <a:gd name="connsiteX71" fmla="*/ 466820 w 485775"/>
                  <a:gd name="connsiteY71" fmla="*/ 525256 h 561975"/>
                  <a:gd name="connsiteX72" fmla="*/ 466687 w 485775"/>
                  <a:gd name="connsiteY72" fmla="*/ 520465 h 561975"/>
                  <a:gd name="connsiteX73" fmla="*/ 476745 w 485775"/>
                  <a:gd name="connsiteY73" fmla="*/ 519456 h 561975"/>
                  <a:gd name="connsiteX74" fmla="*/ 476402 w 485775"/>
                  <a:gd name="connsiteY74" fmla="*/ 517446 h 561975"/>
                  <a:gd name="connsiteX75" fmla="*/ 475983 w 485775"/>
                  <a:gd name="connsiteY75" fmla="*/ 516150 h 561975"/>
                  <a:gd name="connsiteX76" fmla="*/ 473812 w 485775"/>
                  <a:gd name="connsiteY76" fmla="*/ 513512 h 561975"/>
                  <a:gd name="connsiteX77" fmla="*/ 478136 w 485775"/>
                  <a:gd name="connsiteY77" fmla="*/ 513779 h 561975"/>
                  <a:gd name="connsiteX78" fmla="*/ 479365 w 485775"/>
                  <a:gd name="connsiteY78" fmla="*/ 513484 h 561975"/>
                  <a:gd name="connsiteX79" fmla="*/ 288093 w 485775"/>
                  <a:gd name="connsiteY79" fmla="*/ 141466 h 561975"/>
                  <a:gd name="connsiteX80" fmla="*/ 282635 w 485775"/>
                  <a:gd name="connsiteY80" fmla="*/ 136046 h 561975"/>
                  <a:gd name="connsiteX81" fmla="*/ 279502 w 485775"/>
                  <a:gd name="connsiteY81" fmla="*/ 131169 h 561975"/>
                  <a:gd name="connsiteX82" fmla="*/ 258899 w 485775"/>
                  <a:gd name="connsiteY82" fmla="*/ 110766 h 561975"/>
                  <a:gd name="connsiteX83" fmla="*/ 238134 w 485775"/>
                  <a:gd name="connsiteY83" fmla="*/ 81010 h 561975"/>
                  <a:gd name="connsiteX84" fmla="*/ 234648 w 485775"/>
                  <a:gd name="connsiteY84" fmla="*/ 78639 h 561975"/>
                  <a:gd name="connsiteX85" fmla="*/ 233248 w 485775"/>
                  <a:gd name="connsiteY85" fmla="*/ 77305 h 561975"/>
                  <a:gd name="connsiteX86" fmla="*/ 232267 w 485775"/>
                  <a:gd name="connsiteY86" fmla="*/ 75048 h 561975"/>
                  <a:gd name="connsiteX87" fmla="*/ 229581 w 485775"/>
                  <a:gd name="connsiteY87" fmla="*/ 77791 h 561975"/>
                  <a:gd name="connsiteX88" fmla="*/ 238849 w 485775"/>
                  <a:gd name="connsiteY88" fmla="*/ 89983 h 561975"/>
                  <a:gd name="connsiteX89" fmla="*/ 242697 w 485775"/>
                  <a:gd name="connsiteY89" fmla="*/ 96841 h 561975"/>
                  <a:gd name="connsiteX90" fmla="*/ 244269 w 485775"/>
                  <a:gd name="connsiteY90" fmla="*/ 106319 h 561975"/>
                  <a:gd name="connsiteX91" fmla="*/ 246259 w 485775"/>
                  <a:gd name="connsiteY91" fmla="*/ 113615 h 561975"/>
                  <a:gd name="connsiteX92" fmla="*/ 251155 w 485775"/>
                  <a:gd name="connsiteY92" fmla="*/ 121482 h 561975"/>
                  <a:gd name="connsiteX93" fmla="*/ 261890 w 485775"/>
                  <a:gd name="connsiteY93" fmla="*/ 134560 h 561975"/>
                  <a:gd name="connsiteX94" fmla="*/ 276596 w 485775"/>
                  <a:gd name="connsiteY94" fmla="*/ 157487 h 561975"/>
                  <a:gd name="connsiteX95" fmla="*/ 281073 w 485775"/>
                  <a:gd name="connsiteY95" fmla="*/ 161325 h 561975"/>
                  <a:gd name="connsiteX96" fmla="*/ 289474 w 485775"/>
                  <a:gd name="connsiteY96" fmla="*/ 160325 h 561975"/>
                  <a:gd name="connsiteX97" fmla="*/ 287274 w 485775"/>
                  <a:gd name="connsiteY97" fmla="*/ 157144 h 561975"/>
                  <a:gd name="connsiteX98" fmla="*/ 280035 w 485775"/>
                  <a:gd name="connsiteY98" fmla="*/ 151581 h 561975"/>
                  <a:gd name="connsiteX99" fmla="*/ 273605 w 485775"/>
                  <a:gd name="connsiteY99" fmla="*/ 143494 h 561975"/>
                  <a:gd name="connsiteX100" fmla="*/ 276768 w 485775"/>
                  <a:gd name="connsiteY100" fmla="*/ 140789 h 561975"/>
                  <a:gd name="connsiteX101" fmla="*/ 283388 w 485775"/>
                  <a:gd name="connsiteY101" fmla="*/ 145285 h 561975"/>
                  <a:gd name="connsiteX102" fmla="*/ 292713 w 485775"/>
                  <a:gd name="connsiteY102" fmla="*/ 153296 h 561975"/>
                  <a:gd name="connsiteX103" fmla="*/ 299199 w 485775"/>
                  <a:gd name="connsiteY103" fmla="*/ 162535 h 561975"/>
                  <a:gd name="connsiteX104" fmla="*/ 297018 w 485775"/>
                  <a:gd name="connsiteY104" fmla="*/ 170802 h 561975"/>
                  <a:gd name="connsiteX105" fmla="*/ 297018 w 485775"/>
                  <a:gd name="connsiteY105" fmla="*/ 173479 h 561975"/>
                  <a:gd name="connsiteX106" fmla="*/ 308124 w 485775"/>
                  <a:gd name="connsiteY106" fmla="*/ 173698 h 561975"/>
                  <a:gd name="connsiteX107" fmla="*/ 314306 w 485775"/>
                  <a:gd name="connsiteY107" fmla="*/ 169688 h 561975"/>
                  <a:gd name="connsiteX108" fmla="*/ 317001 w 485775"/>
                  <a:gd name="connsiteY108" fmla="*/ 161944 h 561975"/>
                  <a:gd name="connsiteX109" fmla="*/ 317563 w 485775"/>
                  <a:gd name="connsiteY109" fmla="*/ 151076 h 561975"/>
                  <a:gd name="connsiteX110" fmla="*/ 312115 w 485775"/>
                  <a:gd name="connsiteY110" fmla="*/ 147028 h 561975"/>
                  <a:gd name="connsiteX111" fmla="*/ 288093 w 485775"/>
                  <a:gd name="connsiteY111" fmla="*/ 141466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5775" h="561975">
                    <a:moveTo>
                      <a:pt x="279597" y="177022"/>
                    </a:moveTo>
                    <a:lnTo>
                      <a:pt x="276749" y="170802"/>
                    </a:lnTo>
                    <a:lnTo>
                      <a:pt x="232048" y="104690"/>
                    </a:lnTo>
                    <a:lnTo>
                      <a:pt x="227990" y="95898"/>
                    </a:lnTo>
                    <a:lnTo>
                      <a:pt x="226381" y="88192"/>
                    </a:lnTo>
                    <a:lnTo>
                      <a:pt x="223704" y="80715"/>
                    </a:lnTo>
                    <a:lnTo>
                      <a:pt x="150095" y="7144"/>
                    </a:lnTo>
                    <a:lnTo>
                      <a:pt x="150066" y="7144"/>
                    </a:lnTo>
                    <a:lnTo>
                      <a:pt x="120053" y="77724"/>
                    </a:lnTo>
                    <a:lnTo>
                      <a:pt x="119119" y="82991"/>
                    </a:lnTo>
                    <a:lnTo>
                      <a:pt x="118843" y="88421"/>
                    </a:lnTo>
                    <a:lnTo>
                      <a:pt x="117510" y="91269"/>
                    </a:lnTo>
                    <a:lnTo>
                      <a:pt x="114976" y="93222"/>
                    </a:lnTo>
                    <a:lnTo>
                      <a:pt x="109452" y="94250"/>
                    </a:lnTo>
                    <a:lnTo>
                      <a:pt x="103194" y="96212"/>
                    </a:lnTo>
                    <a:lnTo>
                      <a:pt x="52149" y="127350"/>
                    </a:lnTo>
                    <a:lnTo>
                      <a:pt x="7144" y="140618"/>
                    </a:lnTo>
                    <a:lnTo>
                      <a:pt x="10668" y="206464"/>
                    </a:lnTo>
                    <a:lnTo>
                      <a:pt x="14478" y="214770"/>
                    </a:lnTo>
                    <a:lnTo>
                      <a:pt x="20202" y="224428"/>
                    </a:lnTo>
                    <a:lnTo>
                      <a:pt x="31318" y="226048"/>
                    </a:lnTo>
                    <a:lnTo>
                      <a:pt x="35480" y="227467"/>
                    </a:lnTo>
                    <a:lnTo>
                      <a:pt x="44596" y="234020"/>
                    </a:lnTo>
                    <a:lnTo>
                      <a:pt x="51130" y="236849"/>
                    </a:lnTo>
                    <a:lnTo>
                      <a:pt x="60017" y="239259"/>
                    </a:lnTo>
                    <a:lnTo>
                      <a:pt x="78752" y="241021"/>
                    </a:lnTo>
                    <a:lnTo>
                      <a:pt x="85211" y="240068"/>
                    </a:lnTo>
                    <a:lnTo>
                      <a:pt x="94593" y="235591"/>
                    </a:lnTo>
                    <a:lnTo>
                      <a:pt x="100193" y="234839"/>
                    </a:lnTo>
                    <a:lnTo>
                      <a:pt x="107004" y="236306"/>
                    </a:lnTo>
                    <a:lnTo>
                      <a:pt x="116129" y="241811"/>
                    </a:lnTo>
                    <a:lnTo>
                      <a:pt x="120567" y="247993"/>
                    </a:lnTo>
                    <a:lnTo>
                      <a:pt x="135550" y="295494"/>
                    </a:lnTo>
                    <a:lnTo>
                      <a:pt x="199977" y="269129"/>
                    </a:lnTo>
                    <a:lnTo>
                      <a:pt x="258908" y="251041"/>
                    </a:lnTo>
                    <a:lnTo>
                      <a:pt x="271148" y="248698"/>
                    </a:lnTo>
                    <a:lnTo>
                      <a:pt x="275196" y="245593"/>
                    </a:lnTo>
                    <a:lnTo>
                      <a:pt x="276768" y="238926"/>
                    </a:lnTo>
                    <a:lnTo>
                      <a:pt x="275739" y="232696"/>
                    </a:lnTo>
                    <a:lnTo>
                      <a:pt x="272824" y="230315"/>
                    </a:lnTo>
                    <a:lnTo>
                      <a:pt x="268976" y="228600"/>
                    </a:lnTo>
                    <a:lnTo>
                      <a:pt x="264823" y="224343"/>
                    </a:lnTo>
                    <a:lnTo>
                      <a:pt x="280549" y="207293"/>
                    </a:lnTo>
                    <a:lnTo>
                      <a:pt x="282645" y="201759"/>
                    </a:lnTo>
                    <a:lnTo>
                      <a:pt x="281378" y="183728"/>
                    </a:lnTo>
                    <a:lnTo>
                      <a:pt x="279597" y="177022"/>
                    </a:lnTo>
                    <a:close/>
                    <a:moveTo>
                      <a:pt x="479365" y="513484"/>
                    </a:moveTo>
                    <a:lnTo>
                      <a:pt x="479165" y="510788"/>
                    </a:lnTo>
                    <a:lnTo>
                      <a:pt x="478212" y="509274"/>
                    </a:lnTo>
                    <a:lnTo>
                      <a:pt x="476736" y="508445"/>
                    </a:lnTo>
                    <a:lnTo>
                      <a:pt x="474916" y="507768"/>
                    </a:lnTo>
                    <a:lnTo>
                      <a:pt x="463001" y="513017"/>
                    </a:lnTo>
                    <a:lnTo>
                      <a:pt x="448989" y="522694"/>
                    </a:lnTo>
                    <a:lnTo>
                      <a:pt x="437388" y="534153"/>
                    </a:lnTo>
                    <a:lnTo>
                      <a:pt x="432492" y="544640"/>
                    </a:lnTo>
                    <a:lnTo>
                      <a:pt x="433835" y="547297"/>
                    </a:lnTo>
                    <a:lnTo>
                      <a:pt x="440560" y="556099"/>
                    </a:lnTo>
                    <a:lnTo>
                      <a:pt x="442703" y="557994"/>
                    </a:lnTo>
                    <a:lnTo>
                      <a:pt x="449542" y="557422"/>
                    </a:lnTo>
                    <a:lnTo>
                      <a:pt x="451152" y="555993"/>
                    </a:lnTo>
                    <a:lnTo>
                      <a:pt x="450427" y="554060"/>
                    </a:lnTo>
                    <a:lnTo>
                      <a:pt x="450047" y="552050"/>
                    </a:lnTo>
                    <a:lnTo>
                      <a:pt x="450323" y="548202"/>
                    </a:lnTo>
                    <a:lnTo>
                      <a:pt x="450047" y="543268"/>
                    </a:lnTo>
                    <a:lnTo>
                      <a:pt x="450847" y="539029"/>
                    </a:lnTo>
                    <a:lnTo>
                      <a:pt x="454618" y="537239"/>
                    </a:lnTo>
                    <a:lnTo>
                      <a:pt x="459543" y="536524"/>
                    </a:lnTo>
                    <a:lnTo>
                      <a:pt x="463848" y="535324"/>
                    </a:lnTo>
                    <a:lnTo>
                      <a:pt x="468363" y="535105"/>
                    </a:lnTo>
                    <a:lnTo>
                      <a:pt x="473812" y="537249"/>
                    </a:lnTo>
                    <a:lnTo>
                      <a:pt x="471183" y="531591"/>
                    </a:lnTo>
                    <a:lnTo>
                      <a:pt x="466820" y="525256"/>
                    </a:lnTo>
                    <a:lnTo>
                      <a:pt x="466687" y="520465"/>
                    </a:lnTo>
                    <a:lnTo>
                      <a:pt x="476745" y="519456"/>
                    </a:lnTo>
                    <a:lnTo>
                      <a:pt x="476402" y="517446"/>
                    </a:lnTo>
                    <a:lnTo>
                      <a:pt x="475983" y="516150"/>
                    </a:lnTo>
                    <a:lnTo>
                      <a:pt x="473812" y="513512"/>
                    </a:lnTo>
                    <a:lnTo>
                      <a:pt x="478136" y="513779"/>
                    </a:lnTo>
                    <a:lnTo>
                      <a:pt x="479365" y="513484"/>
                    </a:lnTo>
                    <a:close/>
                    <a:moveTo>
                      <a:pt x="288093" y="141466"/>
                    </a:moveTo>
                    <a:lnTo>
                      <a:pt x="282635" y="136046"/>
                    </a:lnTo>
                    <a:lnTo>
                      <a:pt x="279502" y="131169"/>
                    </a:lnTo>
                    <a:lnTo>
                      <a:pt x="258899" y="110766"/>
                    </a:lnTo>
                    <a:lnTo>
                      <a:pt x="238134" y="81010"/>
                    </a:lnTo>
                    <a:lnTo>
                      <a:pt x="234648" y="78639"/>
                    </a:lnTo>
                    <a:lnTo>
                      <a:pt x="233248" y="77305"/>
                    </a:lnTo>
                    <a:lnTo>
                      <a:pt x="232267" y="75048"/>
                    </a:lnTo>
                    <a:lnTo>
                      <a:pt x="229581" y="77791"/>
                    </a:lnTo>
                    <a:lnTo>
                      <a:pt x="238849" y="89983"/>
                    </a:lnTo>
                    <a:lnTo>
                      <a:pt x="242697" y="96841"/>
                    </a:lnTo>
                    <a:lnTo>
                      <a:pt x="244269" y="106319"/>
                    </a:lnTo>
                    <a:lnTo>
                      <a:pt x="246259" y="113615"/>
                    </a:lnTo>
                    <a:lnTo>
                      <a:pt x="251155" y="121482"/>
                    </a:lnTo>
                    <a:lnTo>
                      <a:pt x="261890" y="134560"/>
                    </a:lnTo>
                    <a:lnTo>
                      <a:pt x="276596" y="157487"/>
                    </a:lnTo>
                    <a:lnTo>
                      <a:pt x="281073" y="161325"/>
                    </a:lnTo>
                    <a:lnTo>
                      <a:pt x="289474" y="160325"/>
                    </a:lnTo>
                    <a:lnTo>
                      <a:pt x="287274" y="157144"/>
                    </a:lnTo>
                    <a:lnTo>
                      <a:pt x="280035" y="151581"/>
                    </a:lnTo>
                    <a:lnTo>
                      <a:pt x="273605" y="143494"/>
                    </a:lnTo>
                    <a:lnTo>
                      <a:pt x="276768" y="140789"/>
                    </a:lnTo>
                    <a:lnTo>
                      <a:pt x="283388" y="145285"/>
                    </a:lnTo>
                    <a:lnTo>
                      <a:pt x="292713" y="153296"/>
                    </a:lnTo>
                    <a:lnTo>
                      <a:pt x="299199" y="162535"/>
                    </a:lnTo>
                    <a:lnTo>
                      <a:pt x="297018" y="170802"/>
                    </a:lnTo>
                    <a:lnTo>
                      <a:pt x="297018" y="173479"/>
                    </a:lnTo>
                    <a:lnTo>
                      <a:pt x="308124" y="173698"/>
                    </a:lnTo>
                    <a:lnTo>
                      <a:pt x="314306" y="169688"/>
                    </a:lnTo>
                    <a:lnTo>
                      <a:pt x="317001" y="161944"/>
                    </a:lnTo>
                    <a:lnTo>
                      <a:pt x="317563" y="151076"/>
                    </a:lnTo>
                    <a:lnTo>
                      <a:pt x="312115" y="147028"/>
                    </a:lnTo>
                    <a:lnTo>
                      <a:pt x="288093" y="141466"/>
                    </a:lnTo>
                    <a:close/>
                  </a:path>
                </a:pathLst>
              </a:custGeom>
              <a:solidFill>
                <a:schemeClr val="bg1">
                  <a:lumMod val="85000"/>
                </a:schemeClr>
              </a:solidFill>
              <a:ln w="9525" cap="flat">
                <a:noFill/>
                <a:prstDash val="solid"/>
                <a:miter/>
              </a:ln>
            </p:spPr>
            <p:txBody>
              <a:bodyPr rtlCol="0" anchor="ctr"/>
              <a:lstStyle/>
              <a:p>
                <a:endParaRPr lang="en-US" sz="600"/>
              </a:p>
            </p:txBody>
          </p:sp>
          <p:sp>
            <p:nvSpPr>
              <p:cNvPr id="69" name="Freeform: Shape 68">
                <a:extLst>
                  <a:ext uri="{FF2B5EF4-FFF2-40B4-BE49-F238E27FC236}">
                    <a16:creationId xmlns="" xmlns:a16="http://schemas.microsoft.com/office/drawing/2014/main" id="{4CCC4963-6E7F-4985-B7E3-CC938F3EE536}"/>
                  </a:ext>
                </a:extLst>
              </p:cNvPr>
              <p:cNvSpPr/>
              <p:nvPr/>
            </p:nvSpPr>
            <p:spPr>
              <a:xfrm>
                <a:off x="6172442" y="7609256"/>
                <a:ext cx="257175" cy="247650"/>
              </a:xfrm>
              <a:custGeom>
                <a:avLst/>
                <a:gdLst>
                  <a:gd name="connsiteX0" fmla="*/ 7144 w 257175"/>
                  <a:gd name="connsiteY0" fmla="*/ 89525 h 247650"/>
                  <a:gd name="connsiteX1" fmla="*/ 7239 w 257175"/>
                  <a:gd name="connsiteY1" fmla="*/ 89478 h 247650"/>
                  <a:gd name="connsiteX2" fmla="*/ 35233 w 257175"/>
                  <a:gd name="connsiteY2" fmla="*/ 73161 h 247650"/>
                  <a:gd name="connsiteX3" fmla="*/ 50177 w 257175"/>
                  <a:gd name="connsiteY3" fmla="*/ 67351 h 247650"/>
                  <a:gd name="connsiteX4" fmla="*/ 62855 w 257175"/>
                  <a:gd name="connsiteY4" fmla="*/ 65980 h 247650"/>
                  <a:gd name="connsiteX5" fmla="*/ 65551 w 257175"/>
                  <a:gd name="connsiteY5" fmla="*/ 64551 h 247650"/>
                  <a:gd name="connsiteX6" fmla="*/ 67570 w 257175"/>
                  <a:gd name="connsiteY6" fmla="*/ 62598 h 247650"/>
                  <a:gd name="connsiteX7" fmla="*/ 68085 w 257175"/>
                  <a:gd name="connsiteY7" fmla="*/ 60598 h 247650"/>
                  <a:gd name="connsiteX8" fmla="*/ 67980 w 257175"/>
                  <a:gd name="connsiteY8" fmla="*/ 58398 h 247650"/>
                  <a:gd name="connsiteX9" fmla="*/ 66104 w 257175"/>
                  <a:gd name="connsiteY9" fmla="*/ 52444 h 247650"/>
                  <a:gd name="connsiteX10" fmla="*/ 65379 w 257175"/>
                  <a:gd name="connsiteY10" fmla="*/ 49292 h 247650"/>
                  <a:gd name="connsiteX11" fmla="*/ 65103 w 257175"/>
                  <a:gd name="connsiteY11" fmla="*/ 46596 h 247650"/>
                  <a:gd name="connsiteX12" fmla="*/ 66180 w 257175"/>
                  <a:gd name="connsiteY12" fmla="*/ 43701 h 247650"/>
                  <a:gd name="connsiteX13" fmla="*/ 69304 w 257175"/>
                  <a:gd name="connsiteY13" fmla="*/ 40700 h 247650"/>
                  <a:gd name="connsiteX14" fmla="*/ 84649 w 257175"/>
                  <a:gd name="connsiteY14" fmla="*/ 34547 h 247650"/>
                  <a:gd name="connsiteX15" fmla="*/ 89220 w 257175"/>
                  <a:gd name="connsiteY15" fmla="*/ 31375 h 247650"/>
                  <a:gd name="connsiteX16" fmla="*/ 91516 w 257175"/>
                  <a:gd name="connsiteY16" fmla="*/ 27394 h 247650"/>
                  <a:gd name="connsiteX17" fmla="*/ 93164 w 257175"/>
                  <a:gd name="connsiteY17" fmla="*/ 22765 h 247650"/>
                  <a:gd name="connsiteX18" fmla="*/ 96888 w 257175"/>
                  <a:gd name="connsiteY18" fmla="*/ 16564 h 247650"/>
                  <a:gd name="connsiteX19" fmla="*/ 101032 w 257175"/>
                  <a:gd name="connsiteY19" fmla="*/ 12621 h 247650"/>
                  <a:gd name="connsiteX20" fmla="*/ 109814 w 257175"/>
                  <a:gd name="connsiteY20" fmla="*/ 8591 h 247650"/>
                  <a:gd name="connsiteX21" fmla="*/ 114462 w 257175"/>
                  <a:gd name="connsiteY21" fmla="*/ 7144 h 247650"/>
                  <a:gd name="connsiteX22" fmla="*/ 130254 w 257175"/>
                  <a:gd name="connsiteY22" fmla="*/ 18812 h 247650"/>
                  <a:gd name="connsiteX23" fmla="*/ 134026 w 257175"/>
                  <a:gd name="connsiteY23" fmla="*/ 22574 h 247650"/>
                  <a:gd name="connsiteX24" fmla="*/ 136684 w 257175"/>
                  <a:gd name="connsiteY24" fmla="*/ 26422 h 247650"/>
                  <a:gd name="connsiteX25" fmla="*/ 140322 w 257175"/>
                  <a:gd name="connsiteY25" fmla="*/ 33661 h 247650"/>
                  <a:gd name="connsiteX26" fmla="*/ 142846 w 257175"/>
                  <a:gd name="connsiteY26" fmla="*/ 37452 h 247650"/>
                  <a:gd name="connsiteX27" fmla="*/ 164802 w 257175"/>
                  <a:gd name="connsiteY27" fmla="*/ 58331 h 247650"/>
                  <a:gd name="connsiteX28" fmla="*/ 167240 w 257175"/>
                  <a:gd name="connsiteY28" fmla="*/ 59722 h 247650"/>
                  <a:gd name="connsiteX29" fmla="*/ 175660 w 257175"/>
                  <a:gd name="connsiteY29" fmla="*/ 70237 h 247650"/>
                  <a:gd name="connsiteX30" fmla="*/ 212960 w 257175"/>
                  <a:gd name="connsiteY30" fmla="*/ 101184 h 247650"/>
                  <a:gd name="connsiteX31" fmla="*/ 223799 w 257175"/>
                  <a:gd name="connsiteY31" fmla="*/ 113300 h 247650"/>
                  <a:gd name="connsiteX32" fmla="*/ 231343 w 257175"/>
                  <a:gd name="connsiteY32" fmla="*/ 127330 h 247650"/>
                  <a:gd name="connsiteX33" fmla="*/ 235201 w 257175"/>
                  <a:gd name="connsiteY33" fmla="*/ 144618 h 247650"/>
                  <a:gd name="connsiteX34" fmla="*/ 239639 w 257175"/>
                  <a:gd name="connsiteY34" fmla="*/ 149419 h 247650"/>
                  <a:gd name="connsiteX35" fmla="*/ 250422 w 257175"/>
                  <a:gd name="connsiteY35" fmla="*/ 151123 h 247650"/>
                  <a:gd name="connsiteX36" fmla="*/ 255565 w 257175"/>
                  <a:gd name="connsiteY36" fmla="*/ 154677 h 247650"/>
                  <a:gd name="connsiteX37" fmla="*/ 257670 w 257175"/>
                  <a:gd name="connsiteY37" fmla="*/ 162849 h 247650"/>
                  <a:gd name="connsiteX38" fmla="*/ 257975 w 257175"/>
                  <a:gd name="connsiteY38" fmla="*/ 171850 h 247650"/>
                  <a:gd name="connsiteX39" fmla="*/ 255822 w 257175"/>
                  <a:gd name="connsiteY39" fmla="*/ 194100 h 247650"/>
                  <a:gd name="connsiteX40" fmla="*/ 250507 w 257175"/>
                  <a:gd name="connsiteY40" fmla="*/ 209036 h 247650"/>
                  <a:gd name="connsiteX41" fmla="*/ 242145 w 257175"/>
                  <a:gd name="connsiteY41" fmla="*/ 221799 h 247650"/>
                  <a:gd name="connsiteX42" fmla="*/ 231343 w 257175"/>
                  <a:gd name="connsiteY42" fmla="*/ 231448 h 247650"/>
                  <a:gd name="connsiteX43" fmla="*/ 222180 w 257175"/>
                  <a:gd name="connsiteY43" fmla="*/ 237068 h 247650"/>
                  <a:gd name="connsiteX44" fmla="*/ 216865 w 257175"/>
                  <a:gd name="connsiteY44" fmla="*/ 238325 h 247650"/>
                  <a:gd name="connsiteX45" fmla="*/ 211988 w 257175"/>
                  <a:gd name="connsiteY45" fmla="*/ 236211 h 247650"/>
                  <a:gd name="connsiteX46" fmla="*/ 208064 w 257175"/>
                  <a:gd name="connsiteY46" fmla="*/ 234991 h 247650"/>
                  <a:gd name="connsiteX47" fmla="*/ 203606 w 257175"/>
                  <a:gd name="connsiteY47" fmla="*/ 236839 h 247650"/>
                  <a:gd name="connsiteX48" fmla="*/ 197367 w 257175"/>
                  <a:gd name="connsiteY48" fmla="*/ 240916 h 247650"/>
                  <a:gd name="connsiteX49" fmla="*/ 179651 w 257175"/>
                  <a:gd name="connsiteY49" fmla="*/ 240506 h 247650"/>
                  <a:gd name="connsiteX50" fmla="*/ 173984 w 257175"/>
                  <a:gd name="connsiteY50" fmla="*/ 237810 h 247650"/>
                  <a:gd name="connsiteX51" fmla="*/ 153438 w 257175"/>
                  <a:gd name="connsiteY51" fmla="*/ 221952 h 247650"/>
                  <a:gd name="connsiteX52" fmla="*/ 116148 w 257175"/>
                  <a:gd name="connsiteY52" fmla="*/ 201692 h 247650"/>
                  <a:gd name="connsiteX53" fmla="*/ 36395 w 257175"/>
                  <a:gd name="connsiteY53" fmla="*/ 12626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57175" h="247650">
                    <a:moveTo>
                      <a:pt x="7144" y="89525"/>
                    </a:moveTo>
                    <a:lnTo>
                      <a:pt x="7239" y="89478"/>
                    </a:lnTo>
                    <a:lnTo>
                      <a:pt x="35233" y="73161"/>
                    </a:lnTo>
                    <a:lnTo>
                      <a:pt x="50177" y="67351"/>
                    </a:lnTo>
                    <a:lnTo>
                      <a:pt x="62855" y="65980"/>
                    </a:lnTo>
                    <a:lnTo>
                      <a:pt x="65551" y="64551"/>
                    </a:lnTo>
                    <a:lnTo>
                      <a:pt x="67570" y="62598"/>
                    </a:lnTo>
                    <a:lnTo>
                      <a:pt x="68085" y="60598"/>
                    </a:lnTo>
                    <a:lnTo>
                      <a:pt x="67980" y="58398"/>
                    </a:lnTo>
                    <a:lnTo>
                      <a:pt x="66104" y="52444"/>
                    </a:lnTo>
                    <a:lnTo>
                      <a:pt x="65379" y="49292"/>
                    </a:lnTo>
                    <a:lnTo>
                      <a:pt x="65103" y="46596"/>
                    </a:lnTo>
                    <a:lnTo>
                      <a:pt x="66180" y="43701"/>
                    </a:lnTo>
                    <a:lnTo>
                      <a:pt x="69304" y="40700"/>
                    </a:lnTo>
                    <a:lnTo>
                      <a:pt x="84649" y="34547"/>
                    </a:lnTo>
                    <a:lnTo>
                      <a:pt x="89220" y="31375"/>
                    </a:lnTo>
                    <a:lnTo>
                      <a:pt x="91516" y="27394"/>
                    </a:lnTo>
                    <a:lnTo>
                      <a:pt x="93164" y="22765"/>
                    </a:lnTo>
                    <a:lnTo>
                      <a:pt x="96888" y="16564"/>
                    </a:lnTo>
                    <a:lnTo>
                      <a:pt x="101032" y="12621"/>
                    </a:lnTo>
                    <a:lnTo>
                      <a:pt x="109814" y="8591"/>
                    </a:lnTo>
                    <a:lnTo>
                      <a:pt x="114462" y="7144"/>
                    </a:lnTo>
                    <a:lnTo>
                      <a:pt x="130254" y="18812"/>
                    </a:lnTo>
                    <a:lnTo>
                      <a:pt x="134026" y="22574"/>
                    </a:lnTo>
                    <a:lnTo>
                      <a:pt x="136684" y="26422"/>
                    </a:lnTo>
                    <a:lnTo>
                      <a:pt x="140322" y="33661"/>
                    </a:lnTo>
                    <a:lnTo>
                      <a:pt x="142846" y="37452"/>
                    </a:lnTo>
                    <a:lnTo>
                      <a:pt x="164802" y="58331"/>
                    </a:lnTo>
                    <a:lnTo>
                      <a:pt x="167240" y="59722"/>
                    </a:lnTo>
                    <a:lnTo>
                      <a:pt x="175660" y="70237"/>
                    </a:lnTo>
                    <a:lnTo>
                      <a:pt x="212960" y="101184"/>
                    </a:lnTo>
                    <a:lnTo>
                      <a:pt x="223799" y="113300"/>
                    </a:lnTo>
                    <a:lnTo>
                      <a:pt x="231343" y="127330"/>
                    </a:lnTo>
                    <a:lnTo>
                      <a:pt x="235201" y="144618"/>
                    </a:lnTo>
                    <a:lnTo>
                      <a:pt x="239639" y="149419"/>
                    </a:lnTo>
                    <a:lnTo>
                      <a:pt x="250422" y="151123"/>
                    </a:lnTo>
                    <a:lnTo>
                      <a:pt x="255565" y="154677"/>
                    </a:lnTo>
                    <a:lnTo>
                      <a:pt x="257670" y="162849"/>
                    </a:lnTo>
                    <a:lnTo>
                      <a:pt x="257975" y="171850"/>
                    </a:lnTo>
                    <a:lnTo>
                      <a:pt x="255822" y="194100"/>
                    </a:lnTo>
                    <a:lnTo>
                      <a:pt x="250507" y="209036"/>
                    </a:lnTo>
                    <a:lnTo>
                      <a:pt x="242145" y="221799"/>
                    </a:lnTo>
                    <a:lnTo>
                      <a:pt x="231343" y="231448"/>
                    </a:lnTo>
                    <a:lnTo>
                      <a:pt x="222180" y="237068"/>
                    </a:lnTo>
                    <a:lnTo>
                      <a:pt x="216865" y="238325"/>
                    </a:lnTo>
                    <a:lnTo>
                      <a:pt x="211988" y="236211"/>
                    </a:lnTo>
                    <a:lnTo>
                      <a:pt x="208064" y="234991"/>
                    </a:lnTo>
                    <a:lnTo>
                      <a:pt x="203606" y="236839"/>
                    </a:lnTo>
                    <a:lnTo>
                      <a:pt x="197367" y="240916"/>
                    </a:lnTo>
                    <a:lnTo>
                      <a:pt x="179651" y="240506"/>
                    </a:lnTo>
                    <a:lnTo>
                      <a:pt x="173984" y="237810"/>
                    </a:lnTo>
                    <a:lnTo>
                      <a:pt x="153438" y="221952"/>
                    </a:lnTo>
                    <a:lnTo>
                      <a:pt x="116148" y="201692"/>
                    </a:lnTo>
                    <a:lnTo>
                      <a:pt x="36395" y="126263"/>
                    </a:lnTo>
                    <a:close/>
                  </a:path>
                </a:pathLst>
              </a:custGeom>
              <a:solidFill>
                <a:schemeClr val="bg1">
                  <a:lumMod val="85000"/>
                </a:schemeClr>
              </a:solidFill>
              <a:ln w="9525" cap="flat">
                <a:noFill/>
                <a:prstDash val="solid"/>
                <a:miter/>
              </a:ln>
            </p:spPr>
            <p:txBody>
              <a:bodyPr rtlCol="0" anchor="ctr"/>
              <a:lstStyle/>
              <a:p>
                <a:endParaRPr lang="en-US" sz="600"/>
              </a:p>
            </p:txBody>
          </p:sp>
          <p:sp>
            <p:nvSpPr>
              <p:cNvPr id="70" name="Freeform: Shape 69">
                <a:extLst>
                  <a:ext uri="{FF2B5EF4-FFF2-40B4-BE49-F238E27FC236}">
                    <a16:creationId xmlns="" xmlns:a16="http://schemas.microsoft.com/office/drawing/2014/main" id="{3E3048B5-3B3B-4692-B116-E753523A1409}"/>
                  </a:ext>
                </a:extLst>
              </p:cNvPr>
              <p:cNvSpPr/>
              <p:nvPr/>
            </p:nvSpPr>
            <p:spPr>
              <a:xfrm>
                <a:off x="6041731" y="7511501"/>
                <a:ext cx="247650" cy="190500"/>
              </a:xfrm>
              <a:custGeom>
                <a:avLst/>
                <a:gdLst>
                  <a:gd name="connsiteX0" fmla="*/ 190081 w 247650"/>
                  <a:gd name="connsiteY0" fmla="*/ 34795 h 190500"/>
                  <a:gd name="connsiteX1" fmla="*/ 187995 w 247650"/>
                  <a:gd name="connsiteY1" fmla="*/ 36471 h 190500"/>
                  <a:gd name="connsiteX2" fmla="*/ 189948 w 247650"/>
                  <a:gd name="connsiteY2" fmla="*/ 38671 h 190500"/>
                  <a:gd name="connsiteX3" fmla="*/ 194072 w 247650"/>
                  <a:gd name="connsiteY3" fmla="*/ 40605 h 190500"/>
                  <a:gd name="connsiteX4" fmla="*/ 197320 w 247650"/>
                  <a:gd name="connsiteY4" fmla="*/ 42615 h 190500"/>
                  <a:gd name="connsiteX5" fmla="*/ 207150 w 247650"/>
                  <a:gd name="connsiteY5" fmla="*/ 53454 h 190500"/>
                  <a:gd name="connsiteX6" fmla="*/ 210636 w 247650"/>
                  <a:gd name="connsiteY6" fmla="*/ 59664 h 190500"/>
                  <a:gd name="connsiteX7" fmla="*/ 213570 w 247650"/>
                  <a:gd name="connsiteY7" fmla="*/ 74314 h 190500"/>
                  <a:gd name="connsiteX8" fmla="*/ 217561 w 247650"/>
                  <a:gd name="connsiteY8" fmla="*/ 80639 h 190500"/>
                  <a:gd name="connsiteX9" fmla="*/ 222371 w 247650"/>
                  <a:gd name="connsiteY9" fmla="*/ 86220 h 190500"/>
                  <a:gd name="connsiteX10" fmla="*/ 231715 w 247650"/>
                  <a:gd name="connsiteY10" fmla="*/ 94935 h 190500"/>
                  <a:gd name="connsiteX11" fmla="*/ 245174 w 247650"/>
                  <a:gd name="connsiteY11" fmla="*/ 104899 h 190500"/>
                  <a:gd name="connsiteX12" fmla="*/ 245174 w 247650"/>
                  <a:gd name="connsiteY12" fmla="*/ 104899 h 190500"/>
                  <a:gd name="connsiteX13" fmla="*/ 240525 w 247650"/>
                  <a:gd name="connsiteY13" fmla="*/ 106346 h 190500"/>
                  <a:gd name="connsiteX14" fmla="*/ 231743 w 247650"/>
                  <a:gd name="connsiteY14" fmla="*/ 110376 h 190500"/>
                  <a:gd name="connsiteX15" fmla="*/ 227600 w 247650"/>
                  <a:gd name="connsiteY15" fmla="*/ 114319 h 190500"/>
                  <a:gd name="connsiteX16" fmla="*/ 223876 w 247650"/>
                  <a:gd name="connsiteY16" fmla="*/ 120520 h 190500"/>
                  <a:gd name="connsiteX17" fmla="*/ 222228 w 247650"/>
                  <a:gd name="connsiteY17" fmla="*/ 125149 h 190500"/>
                  <a:gd name="connsiteX18" fmla="*/ 219932 w 247650"/>
                  <a:gd name="connsiteY18" fmla="*/ 129130 h 190500"/>
                  <a:gd name="connsiteX19" fmla="*/ 215360 w 247650"/>
                  <a:gd name="connsiteY19" fmla="*/ 132302 h 190500"/>
                  <a:gd name="connsiteX20" fmla="*/ 200016 w 247650"/>
                  <a:gd name="connsiteY20" fmla="*/ 138456 h 190500"/>
                  <a:gd name="connsiteX21" fmla="*/ 196891 w 247650"/>
                  <a:gd name="connsiteY21" fmla="*/ 141456 h 190500"/>
                  <a:gd name="connsiteX22" fmla="*/ 195815 w 247650"/>
                  <a:gd name="connsiteY22" fmla="*/ 144351 h 190500"/>
                  <a:gd name="connsiteX23" fmla="*/ 196091 w 247650"/>
                  <a:gd name="connsiteY23" fmla="*/ 147047 h 190500"/>
                  <a:gd name="connsiteX24" fmla="*/ 196815 w 247650"/>
                  <a:gd name="connsiteY24" fmla="*/ 150200 h 190500"/>
                  <a:gd name="connsiteX25" fmla="*/ 198692 w 247650"/>
                  <a:gd name="connsiteY25" fmla="*/ 156153 h 190500"/>
                  <a:gd name="connsiteX26" fmla="*/ 198796 w 247650"/>
                  <a:gd name="connsiteY26" fmla="*/ 158353 h 190500"/>
                  <a:gd name="connsiteX27" fmla="*/ 198282 w 247650"/>
                  <a:gd name="connsiteY27" fmla="*/ 160353 h 190500"/>
                  <a:gd name="connsiteX28" fmla="*/ 196263 w 247650"/>
                  <a:gd name="connsiteY28" fmla="*/ 162306 h 190500"/>
                  <a:gd name="connsiteX29" fmla="*/ 193567 w 247650"/>
                  <a:gd name="connsiteY29" fmla="*/ 163735 h 190500"/>
                  <a:gd name="connsiteX30" fmla="*/ 180889 w 247650"/>
                  <a:gd name="connsiteY30" fmla="*/ 165106 h 190500"/>
                  <a:gd name="connsiteX31" fmla="*/ 165945 w 247650"/>
                  <a:gd name="connsiteY31" fmla="*/ 170916 h 190500"/>
                  <a:gd name="connsiteX32" fmla="*/ 137951 w 247650"/>
                  <a:gd name="connsiteY32" fmla="*/ 187233 h 190500"/>
                  <a:gd name="connsiteX33" fmla="*/ 137856 w 247650"/>
                  <a:gd name="connsiteY33" fmla="*/ 187280 h 190500"/>
                  <a:gd name="connsiteX34" fmla="*/ 126625 w 247650"/>
                  <a:gd name="connsiteY34" fmla="*/ 173203 h 190500"/>
                  <a:gd name="connsiteX35" fmla="*/ 110480 w 247650"/>
                  <a:gd name="connsiteY35" fmla="*/ 158125 h 190500"/>
                  <a:gd name="connsiteX36" fmla="*/ 98108 w 247650"/>
                  <a:gd name="connsiteY36" fmla="*/ 148942 h 190500"/>
                  <a:gd name="connsiteX37" fmla="*/ 83258 w 247650"/>
                  <a:gd name="connsiteY37" fmla="*/ 145094 h 190500"/>
                  <a:gd name="connsiteX38" fmla="*/ 69952 w 247650"/>
                  <a:gd name="connsiteY38" fmla="*/ 136617 h 190500"/>
                  <a:gd name="connsiteX39" fmla="*/ 69828 w 247650"/>
                  <a:gd name="connsiteY39" fmla="*/ 136464 h 190500"/>
                  <a:gd name="connsiteX40" fmla="*/ 61379 w 247650"/>
                  <a:gd name="connsiteY40" fmla="*/ 126073 h 190500"/>
                  <a:gd name="connsiteX41" fmla="*/ 58264 w 247650"/>
                  <a:gd name="connsiteY41" fmla="*/ 122587 h 190500"/>
                  <a:gd name="connsiteX42" fmla="*/ 44625 w 247650"/>
                  <a:gd name="connsiteY42" fmla="*/ 110671 h 190500"/>
                  <a:gd name="connsiteX43" fmla="*/ 14431 w 247650"/>
                  <a:gd name="connsiteY43" fmla="*/ 91326 h 190500"/>
                  <a:gd name="connsiteX44" fmla="*/ 7144 w 247650"/>
                  <a:gd name="connsiteY44" fmla="*/ 84944 h 190500"/>
                  <a:gd name="connsiteX45" fmla="*/ 14192 w 247650"/>
                  <a:gd name="connsiteY45" fmla="*/ 76248 h 190500"/>
                  <a:gd name="connsiteX46" fmla="*/ 13526 w 247650"/>
                  <a:gd name="connsiteY46" fmla="*/ 70209 h 190500"/>
                  <a:gd name="connsiteX47" fmla="*/ 12335 w 247650"/>
                  <a:gd name="connsiteY47" fmla="*/ 65837 h 190500"/>
                  <a:gd name="connsiteX48" fmla="*/ 13859 w 247650"/>
                  <a:gd name="connsiteY48" fmla="*/ 62551 h 190500"/>
                  <a:gd name="connsiteX49" fmla="*/ 17517 w 247650"/>
                  <a:gd name="connsiteY49" fmla="*/ 59293 h 190500"/>
                  <a:gd name="connsiteX50" fmla="*/ 22288 w 247650"/>
                  <a:gd name="connsiteY50" fmla="*/ 57702 h 190500"/>
                  <a:gd name="connsiteX51" fmla="*/ 26641 w 247650"/>
                  <a:gd name="connsiteY51" fmla="*/ 58684 h 190500"/>
                  <a:gd name="connsiteX52" fmla="*/ 39767 w 247650"/>
                  <a:gd name="connsiteY52" fmla="*/ 67618 h 190500"/>
                  <a:gd name="connsiteX53" fmla="*/ 50130 w 247650"/>
                  <a:gd name="connsiteY53" fmla="*/ 72523 h 190500"/>
                  <a:gd name="connsiteX54" fmla="*/ 61579 w 247650"/>
                  <a:gd name="connsiteY54" fmla="*/ 76248 h 190500"/>
                  <a:gd name="connsiteX55" fmla="*/ 75029 w 247650"/>
                  <a:gd name="connsiteY55" fmla="*/ 78238 h 190500"/>
                  <a:gd name="connsiteX56" fmla="*/ 82572 w 247650"/>
                  <a:gd name="connsiteY56" fmla="*/ 77305 h 190500"/>
                  <a:gd name="connsiteX57" fmla="*/ 88364 w 247650"/>
                  <a:gd name="connsiteY57" fmla="*/ 74829 h 190500"/>
                  <a:gd name="connsiteX58" fmla="*/ 96793 w 247650"/>
                  <a:gd name="connsiteY58" fmla="*/ 68828 h 190500"/>
                  <a:gd name="connsiteX59" fmla="*/ 100432 w 247650"/>
                  <a:gd name="connsiteY59" fmla="*/ 63722 h 190500"/>
                  <a:gd name="connsiteX60" fmla="*/ 102641 w 247650"/>
                  <a:gd name="connsiteY60" fmla="*/ 56874 h 190500"/>
                  <a:gd name="connsiteX61" fmla="*/ 103175 w 247650"/>
                  <a:gd name="connsiteY61" fmla="*/ 49435 h 190500"/>
                  <a:gd name="connsiteX62" fmla="*/ 102641 w 247650"/>
                  <a:gd name="connsiteY62" fmla="*/ 45339 h 190500"/>
                  <a:gd name="connsiteX63" fmla="*/ 101194 w 247650"/>
                  <a:gd name="connsiteY63" fmla="*/ 42024 h 190500"/>
                  <a:gd name="connsiteX64" fmla="*/ 98965 w 247650"/>
                  <a:gd name="connsiteY64" fmla="*/ 39710 h 190500"/>
                  <a:gd name="connsiteX65" fmla="*/ 96526 w 247650"/>
                  <a:gd name="connsiteY65" fmla="*/ 37748 h 190500"/>
                  <a:gd name="connsiteX66" fmla="*/ 93802 w 247650"/>
                  <a:gd name="connsiteY66" fmla="*/ 36376 h 190500"/>
                  <a:gd name="connsiteX67" fmla="*/ 89840 w 247650"/>
                  <a:gd name="connsiteY67" fmla="*/ 35109 h 190500"/>
                  <a:gd name="connsiteX68" fmla="*/ 89040 w 247650"/>
                  <a:gd name="connsiteY68" fmla="*/ 34433 h 190500"/>
                  <a:gd name="connsiteX69" fmla="*/ 88640 w 247650"/>
                  <a:gd name="connsiteY69" fmla="*/ 33385 h 190500"/>
                  <a:gd name="connsiteX70" fmla="*/ 85973 w 247650"/>
                  <a:gd name="connsiteY70" fmla="*/ 22155 h 190500"/>
                  <a:gd name="connsiteX71" fmla="*/ 74476 w 247650"/>
                  <a:gd name="connsiteY71" fmla="*/ 7144 h 190500"/>
                  <a:gd name="connsiteX72" fmla="*/ 95450 w 247650"/>
                  <a:gd name="connsiteY72" fmla="*/ 12011 h 190500"/>
                  <a:gd name="connsiteX73" fmla="*/ 119958 w 247650"/>
                  <a:gd name="connsiteY73" fmla="*/ 12792 h 190500"/>
                  <a:gd name="connsiteX74" fmla="*/ 132693 w 247650"/>
                  <a:gd name="connsiteY74" fmla="*/ 14678 h 190500"/>
                  <a:gd name="connsiteX75" fmla="*/ 170698 w 247650"/>
                  <a:gd name="connsiteY75" fmla="*/ 24965 h 190500"/>
                  <a:gd name="connsiteX76" fmla="*/ 182594 w 247650"/>
                  <a:gd name="connsiteY76" fmla="*/ 3000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650" h="190500">
                    <a:moveTo>
                      <a:pt x="190081" y="34795"/>
                    </a:moveTo>
                    <a:lnTo>
                      <a:pt x="187995" y="36471"/>
                    </a:lnTo>
                    <a:lnTo>
                      <a:pt x="189948" y="38671"/>
                    </a:lnTo>
                    <a:lnTo>
                      <a:pt x="194072" y="40605"/>
                    </a:lnTo>
                    <a:lnTo>
                      <a:pt x="197320" y="42615"/>
                    </a:lnTo>
                    <a:lnTo>
                      <a:pt x="207150" y="53454"/>
                    </a:lnTo>
                    <a:lnTo>
                      <a:pt x="210636" y="59664"/>
                    </a:lnTo>
                    <a:lnTo>
                      <a:pt x="213570" y="74314"/>
                    </a:lnTo>
                    <a:lnTo>
                      <a:pt x="217561" y="80639"/>
                    </a:lnTo>
                    <a:lnTo>
                      <a:pt x="222371" y="86220"/>
                    </a:lnTo>
                    <a:lnTo>
                      <a:pt x="231715" y="94935"/>
                    </a:lnTo>
                    <a:lnTo>
                      <a:pt x="245174" y="104899"/>
                    </a:lnTo>
                    <a:lnTo>
                      <a:pt x="245174" y="104899"/>
                    </a:lnTo>
                    <a:lnTo>
                      <a:pt x="240525" y="106346"/>
                    </a:lnTo>
                    <a:lnTo>
                      <a:pt x="231743" y="110376"/>
                    </a:lnTo>
                    <a:lnTo>
                      <a:pt x="227600" y="114319"/>
                    </a:lnTo>
                    <a:lnTo>
                      <a:pt x="223876" y="120520"/>
                    </a:lnTo>
                    <a:lnTo>
                      <a:pt x="222228" y="125149"/>
                    </a:lnTo>
                    <a:lnTo>
                      <a:pt x="219932" y="129130"/>
                    </a:lnTo>
                    <a:lnTo>
                      <a:pt x="215360" y="132302"/>
                    </a:lnTo>
                    <a:lnTo>
                      <a:pt x="200016" y="138456"/>
                    </a:lnTo>
                    <a:lnTo>
                      <a:pt x="196891" y="141456"/>
                    </a:lnTo>
                    <a:lnTo>
                      <a:pt x="195815" y="144351"/>
                    </a:lnTo>
                    <a:lnTo>
                      <a:pt x="196091" y="147047"/>
                    </a:lnTo>
                    <a:lnTo>
                      <a:pt x="196815" y="150200"/>
                    </a:lnTo>
                    <a:lnTo>
                      <a:pt x="198692" y="156153"/>
                    </a:lnTo>
                    <a:lnTo>
                      <a:pt x="198796" y="158353"/>
                    </a:lnTo>
                    <a:lnTo>
                      <a:pt x="198282" y="160353"/>
                    </a:lnTo>
                    <a:lnTo>
                      <a:pt x="196263" y="162306"/>
                    </a:lnTo>
                    <a:lnTo>
                      <a:pt x="193567" y="163735"/>
                    </a:lnTo>
                    <a:lnTo>
                      <a:pt x="180889" y="165106"/>
                    </a:lnTo>
                    <a:lnTo>
                      <a:pt x="165945" y="170916"/>
                    </a:lnTo>
                    <a:lnTo>
                      <a:pt x="137951" y="187233"/>
                    </a:lnTo>
                    <a:lnTo>
                      <a:pt x="137856" y="187280"/>
                    </a:lnTo>
                    <a:lnTo>
                      <a:pt x="126625" y="173203"/>
                    </a:lnTo>
                    <a:lnTo>
                      <a:pt x="110480" y="158125"/>
                    </a:lnTo>
                    <a:lnTo>
                      <a:pt x="98108" y="148942"/>
                    </a:lnTo>
                    <a:lnTo>
                      <a:pt x="83258" y="145094"/>
                    </a:lnTo>
                    <a:lnTo>
                      <a:pt x="69952" y="136617"/>
                    </a:lnTo>
                    <a:lnTo>
                      <a:pt x="69828" y="136464"/>
                    </a:lnTo>
                    <a:lnTo>
                      <a:pt x="61379" y="126073"/>
                    </a:lnTo>
                    <a:lnTo>
                      <a:pt x="58264" y="122587"/>
                    </a:lnTo>
                    <a:lnTo>
                      <a:pt x="44625" y="110671"/>
                    </a:lnTo>
                    <a:lnTo>
                      <a:pt x="14431" y="91326"/>
                    </a:lnTo>
                    <a:lnTo>
                      <a:pt x="7144" y="84944"/>
                    </a:lnTo>
                    <a:lnTo>
                      <a:pt x="14192" y="76248"/>
                    </a:lnTo>
                    <a:lnTo>
                      <a:pt x="13526" y="70209"/>
                    </a:lnTo>
                    <a:lnTo>
                      <a:pt x="12335" y="65837"/>
                    </a:lnTo>
                    <a:lnTo>
                      <a:pt x="13859" y="62551"/>
                    </a:lnTo>
                    <a:lnTo>
                      <a:pt x="17517" y="59293"/>
                    </a:lnTo>
                    <a:lnTo>
                      <a:pt x="22288" y="57702"/>
                    </a:lnTo>
                    <a:lnTo>
                      <a:pt x="26641" y="58684"/>
                    </a:lnTo>
                    <a:lnTo>
                      <a:pt x="39767" y="67618"/>
                    </a:lnTo>
                    <a:lnTo>
                      <a:pt x="50130" y="72523"/>
                    </a:lnTo>
                    <a:lnTo>
                      <a:pt x="61579" y="76248"/>
                    </a:lnTo>
                    <a:lnTo>
                      <a:pt x="75029" y="78238"/>
                    </a:lnTo>
                    <a:lnTo>
                      <a:pt x="82572" y="77305"/>
                    </a:lnTo>
                    <a:lnTo>
                      <a:pt x="88364" y="74829"/>
                    </a:lnTo>
                    <a:lnTo>
                      <a:pt x="96793" y="68828"/>
                    </a:lnTo>
                    <a:lnTo>
                      <a:pt x="100432" y="63722"/>
                    </a:lnTo>
                    <a:lnTo>
                      <a:pt x="102641" y="56874"/>
                    </a:lnTo>
                    <a:lnTo>
                      <a:pt x="103175" y="49435"/>
                    </a:lnTo>
                    <a:lnTo>
                      <a:pt x="102641" y="45339"/>
                    </a:lnTo>
                    <a:lnTo>
                      <a:pt x="101194" y="42024"/>
                    </a:lnTo>
                    <a:lnTo>
                      <a:pt x="98965" y="39710"/>
                    </a:lnTo>
                    <a:lnTo>
                      <a:pt x="96526" y="37748"/>
                    </a:lnTo>
                    <a:lnTo>
                      <a:pt x="93802" y="36376"/>
                    </a:lnTo>
                    <a:lnTo>
                      <a:pt x="89840" y="35109"/>
                    </a:lnTo>
                    <a:lnTo>
                      <a:pt x="89040" y="34433"/>
                    </a:lnTo>
                    <a:lnTo>
                      <a:pt x="88640" y="33385"/>
                    </a:lnTo>
                    <a:lnTo>
                      <a:pt x="85973" y="22155"/>
                    </a:lnTo>
                    <a:lnTo>
                      <a:pt x="74476" y="7144"/>
                    </a:lnTo>
                    <a:lnTo>
                      <a:pt x="95450" y="12011"/>
                    </a:lnTo>
                    <a:lnTo>
                      <a:pt x="119958" y="12792"/>
                    </a:lnTo>
                    <a:lnTo>
                      <a:pt x="132693" y="14678"/>
                    </a:lnTo>
                    <a:lnTo>
                      <a:pt x="170698" y="24965"/>
                    </a:lnTo>
                    <a:lnTo>
                      <a:pt x="182594" y="30003"/>
                    </a:lnTo>
                    <a:close/>
                  </a:path>
                </a:pathLst>
              </a:custGeom>
              <a:solidFill>
                <a:schemeClr val="bg1">
                  <a:lumMod val="85000"/>
                </a:schemeClr>
              </a:solidFill>
              <a:ln w="9525" cap="flat">
                <a:noFill/>
                <a:prstDash val="solid"/>
                <a:miter/>
              </a:ln>
            </p:spPr>
            <p:txBody>
              <a:bodyPr rtlCol="0" anchor="ctr"/>
              <a:lstStyle/>
              <a:p>
                <a:endParaRPr lang="en-US" sz="600"/>
              </a:p>
            </p:txBody>
          </p:sp>
          <p:sp>
            <p:nvSpPr>
              <p:cNvPr id="71" name="Freeform: Shape 70">
                <a:extLst>
                  <a:ext uri="{FF2B5EF4-FFF2-40B4-BE49-F238E27FC236}">
                    <a16:creationId xmlns="" xmlns:a16="http://schemas.microsoft.com/office/drawing/2014/main" id="{C2CA7768-7EBD-43D5-B403-331C663FED1E}"/>
                  </a:ext>
                </a:extLst>
              </p:cNvPr>
              <p:cNvSpPr/>
              <p:nvPr/>
            </p:nvSpPr>
            <p:spPr>
              <a:xfrm>
                <a:off x="6185654" y="7499382"/>
                <a:ext cx="180975" cy="38100"/>
              </a:xfrm>
              <a:custGeom>
                <a:avLst/>
                <a:gdLst>
                  <a:gd name="connsiteX0" fmla="*/ 176822 w 180975"/>
                  <a:gd name="connsiteY0" fmla="*/ 12481 h 38100"/>
                  <a:gd name="connsiteX1" fmla="*/ 7144 w 180975"/>
                  <a:gd name="connsiteY1" fmla="*/ 31769 h 38100"/>
                </a:gdLst>
                <a:ahLst/>
                <a:cxnLst>
                  <a:cxn ang="0">
                    <a:pos x="connsiteX0" y="connsiteY0"/>
                  </a:cxn>
                  <a:cxn ang="0">
                    <a:pos x="connsiteX1" y="connsiteY1"/>
                  </a:cxn>
                </a:cxnLst>
                <a:rect l="l" t="t" r="r" b="b"/>
                <a:pathLst>
                  <a:path w="180975" h="38100">
                    <a:moveTo>
                      <a:pt x="176822" y="12481"/>
                    </a:moveTo>
                    <a:cubicBezTo>
                      <a:pt x="176822" y="12481"/>
                      <a:pt x="27413" y="-8169"/>
                      <a:pt x="7144" y="31769"/>
                    </a:cubicBezTo>
                  </a:path>
                </a:pathLst>
              </a:custGeom>
              <a:solidFill>
                <a:schemeClr val="bg1">
                  <a:lumMod val="85000"/>
                </a:schemeClr>
              </a:solidFill>
              <a:ln w="9525" cap="flat">
                <a:noFill/>
                <a:prstDash val="solid"/>
                <a:miter/>
              </a:ln>
            </p:spPr>
            <p:txBody>
              <a:bodyPr rtlCol="0" anchor="ctr"/>
              <a:lstStyle/>
              <a:p>
                <a:endParaRPr lang="en-US" sz="600"/>
              </a:p>
            </p:txBody>
          </p:sp>
          <p:sp>
            <p:nvSpPr>
              <p:cNvPr id="72" name="Freeform: Shape 71">
                <a:extLst>
                  <a:ext uri="{FF2B5EF4-FFF2-40B4-BE49-F238E27FC236}">
                    <a16:creationId xmlns="" xmlns:a16="http://schemas.microsoft.com/office/drawing/2014/main" id="{0B440ECF-0F0E-4BC4-9710-68ED0BBB6454}"/>
                  </a:ext>
                </a:extLst>
              </p:cNvPr>
              <p:cNvSpPr/>
              <p:nvPr/>
            </p:nvSpPr>
            <p:spPr>
              <a:xfrm>
                <a:off x="4981655" y="2250176"/>
                <a:ext cx="809625" cy="685801"/>
              </a:xfrm>
              <a:custGeom>
                <a:avLst/>
                <a:gdLst>
                  <a:gd name="connsiteX0" fmla="*/ 287922 w 809625"/>
                  <a:gd name="connsiteY0" fmla="*/ 161182 h 685800"/>
                  <a:gd name="connsiteX1" fmla="*/ 295666 w 809625"/>
                  <a:gd name="connsiteY1" fmla="*/ 159839 h 685800"/>
                  <a:gd name="connsiteX2" fmla="*/ 308248 w 809625"/>
                  <a:gd name="connsiteY2" fmla="*/ 156267 h 685800"/>
                  <a:gd name="connsiteX3" fmla="*/ 347386 w 809625"/>
                  <a:gd name="connsiteY3" fmla="*/ 172250 h 685800"/>
                  <a:gd name="connsiteX4" fmla="*/ 413290 w 809625"/>
                  <a:gd name="connsiteY4" fmla="*/ 184223 h 685800"/>
                  <a:gd name="connsiteX5" fmla="*/ 427892 w 809625"/>
                  <a:gd name="connsiteY5" fmla="*/ 183556 h 685800"/>
                  <a:gd name="connsiteX6" fmla="*/ 440036 w 809625"/>
                  <a:gd name="connsiteY6" fmla="*/ 179403 h 685800"/>
                  <a:gd name="connsiteX7" fmla="*/ 456486 w 809625"/>
                  <a:gd name="connsiteY7" fmla="*/ 165630 h 685800"/>
                  <a:gd name="connsiteX8" fmla="*/ 464067 w 809625"/>
                  <a:gd name="connsiteY8" fmla="*/ 161715 h 685800"/>
                  <a:gd name="connsiteX9" fmla="*/ 472288 w 809625"/>
                  <a:gd name="connsiteY9" fmla="*/ 160925 h 685800"/>
                  <a:gd name="connsiteX10" fmla="*/ 480670 w 809625"/>
                  <a:gd name="connsiteY10" fmla="*/ 165459 h 685800"/>
                  <a:gd name="connsiteX11" fmla="*/ 487356 w 809625"/>
                  <a:gd name="connsiteY11" fmla="*/ 172422 h 685800"/>
                  <a:gd name="connsiteX12" fmla="*/ 490614 w 809625"/>
                  <a:gd name="connsiteY12" fmla="*/ 178803 h 685800"/>
                  <a:gd name="connsiteX13" fmla="*/ 490490 w 809625"/>
                  <a:gd name="connsiteY13" fmla="*/ 186842 h 685800"/>
                  <a:gd name="connsiteX14" fmla="*/ 481432 w 809625"/>
                  <a:gd name="connsiteY14" fmla="*/ 211760 h 685800"/>
                  <a:gd name="connsiteX15" fmla="*/ 476812 w 809625"/>
                  <a:gd name="connsiteY15" fmla="*/ 228419 h 685800"/>
                  <a:gd name="connsiteX16" fmla="*/ 474288 w 809625"/>
                  <a:gd name="connsiteY16" fmla="*/ 246136 h 685800"/>
                  <a:gd name="connsiteX17" fmla="*/ 473926 w 809625"/>
                  <a:gd name="connsiteY17" fmla="*/ 259861 h 685800"/>
                  <a:gd name="connsiteX18" fmla="*/ 476212 w 809625"/>
                  <a:gd name="connsiteY18" fmla="*/ 272396 h 685800"/>
                  <a:gd name="connsiteX19" fmla="*/ 481432 w 809625"/>
                  <a:gd name="connsiteY19" fmla="*/ 283559 h 685800"/>
                  <a:gd name="connsiteX20" fmla="*/ 493747 w 809625"/>
                  <a:gd name="connsiteY20" fmla="*/ 296389 h 685800"/>
                  <a:gd name="connsiteX21" fmla="*/ 531857 w 809625"/>
                  <a:gd name="connsiteY21" fmla="*/ 318754 h 685800"/>
                  <a:gd name="connsiteX22" fmla="*/ 542106 w 809625"/>
                  <a:gd name="connsiteY22" fmla="*/ 321364 h 685800"/>
                  <a:gd name="connsiteX23" fmla="*/ 551193 w 809625"/>
                  <a:gd name="connsiteY23" fmla="*/ 319764 h 685800"/>
                  <a:gd name="connsiteX24" fmla="*/ 580111 w 809625"/>
                  <a:gd name="connsiteY24" fmla="*/ 301866 h 685800"/>
                  <a:gd name="connsiteX25" fmla="*/ 590455 w 809625"/>
                  <a:gd name="connsiteY25" fmla="*/ 297847 h 685800"/>
                  <a:gd name="connsiteX26" fmla="*/ 599646 w 809625"/>
                  <a:gd name="connsiteY26" fmla="*/ 297742 h 685800"/>
                  <a:gd name="connsiteX27" fmla="*/ 608876 w 809625"/>
                  <a:gd name="connsiteY27" fmla="*/ 301228 h 685800"/>
                  <a:gd name="connsiteX28" fmla="*/ 620716 w 809625"/>
                  <a:gd name="connsiteY28" fmla="*/ 308372 h 685800"/>
                  <a:gd name="connsiteX29" fmla="*/ 629698 w 809625"/>
                  <a:gd name="connsiteY29" fmla="*/ 311963 h 685800"/>
                  <a:gd name="connsiteX30" fmla="*/ 636975 w 809625"/>
                  <a:gd name="connsiteY30" fmla="*/ 312544 h 685800"/>
                  <a:gd name="connsiteX31" fmla="*/ 650034 w 809625"/>
                  <a:gd name="connsiteY31" fmla="*/ 308134 h 685800"/>
                  <a:gd name="connsiteX32" fmla="*/ 656320 w 809625"/>
                  <a:gd name="connsiteY32" fmla="*/ 308077 h 685800"/>
                  <a:gd name="connsiteX33" fmla="*/ 661578 w 809625"/>
                  <a:gd name="connsiteY33" fmla="*/ 311277 h 685800"/>
                  <a:gd name="connsiteX34" fmla="*/ 665893 w 809625"/>
                  <a:gd name="connsiteY34" fmla="*/ 318126 h 685800"/>
                  <a:gd name="connsiteX35" fmla="*/ 669436 w 809625"/>
                  <a:gd name="connsiteY35" fmla="*/ 325669 h 685800"/>
                  <a:gd name="connsiteX36" fmla="*/ 675113 w 809625"/>
                  <a:gd name="connsiteY36" fmla="*/ 334004 h 685800"/>
                  <a:gd name="connsiteX37" fmla="*/ 682038 w 809625"/>
                  <a:gd name="connsiteY37" fmla="*/ 337242 h 685800"/>
                  <a:gd name="connsiteX38" fmla="*/ 688229 w 809625"/>
                  <a:gd name="connsiteY38" fmla="*/ 338138 h 685800"/>
                  <a:gd name="connsiteX39" fmla="*/ 696220 w 809625"/>
                  <a:gd name="connsiteY39" fmla="*/ 336423 h 685800"/>
                  <a:gd name="connsiteX40" fmla="*/ 712232 w 809625"/>
                  <a:gd name="connsiteY40" fmla="*/ 373028 h 685800"/>
                  <a:gd name="connsiteX41" fmla="*/ 716490 w 809625"/>
                  <a:gd name="connsiteY41" fmla="*/ 394154 h 685800"/>
                  <a:gd name="connsiteX42" fmla="*/ 714756 w 809625"/>
                  <a:gd name="connsiteY42" fmla="*/ 419643 h 685800"/>
                  <a:gd name="connsiteX43" fmla="*/ 715604 w 809625"/>
                  <a:gd name="connsiteY43" fmla="*/ 424891 h 685800"/>
                  <a:gd name="connsiteX44" fmla="*/ 717556 w 809625"/>
                  <a:gd name="connsiteY44" fmla="*/ 428596 h 685800"/>
                  <a:gd name="connsiteX45" fmla="*/ 724834 w 809625"/>
                  <a:gd name="connsiteY45" fmla="*/ 434454 h 685800"/>
                  <a:gd name="connsiteX46" fmla="*/ 730625 w 809625"/>
                  <a:gd name="connsiteY46" fmla="*/ 441560 h 685800"/>
                  <a:gd name="connsiteX47" fmla="*/ 719090 w 809625"/>
                  <a:gd name="connsiteY47" fmla="*/ 459934 h 685800"/>
                  <a:gd name="connsiteX48" fmla="*/ 718357 w 809625"/>
                  <a:gd name="connsiteY48" fmla="*/ 467049 h 685800"/>
                  <a:gd name="connsiteX49" fmla="*/ 718614 w 809625"/>
                  <a:gd name="connsiteY49" fmla="*/ 470297 h 685800"/>
                  <a:gd name="connsiteX50" fmla="*/ 718395 w 809625"/>
                  <a:gd name="connsiteY50" fmla="*/ 477869 h 685800"/>
                  <a:gd name="connsiteX51" fmla="*/ 723395 w 809625"/>
                  <a:gd name="connsiteY51" fmla="*/ 484222 h 685800"/>
                  <a:gd name="connsiteX52" fmla="*/ 728482 w 809625"/>
                  <a:gd name="connsiteY52" fmla="*/ 492671 h 685800"/>
                  <a:gd name="connsiteX53" fmla="*/ 732730 w 809625"/>
                  <a:gd name="connsiteY53" fmla="*/ 504892 h 685800"/>
                  <a:gd name="connsiteX54" fmla="*/ 768468 w 809625"/>
                  <a:gd name="connsiteY54" fmla="*/ 544744 h 685800"/>
                  <a:gd name="connsiteX55" fmla="*/ 771763 w 809625"/>
                  <a:gd name="connsiteY55" fmla="*/ 546583 h 685800"/>
                  <a:gd name="connsiteX56" fmla="*/ 775754 w 809625"/>
                  <a:gd name="connsiteY56" fmla="*/ 552450 h 685800"/>
                  <a:gd name="connsiteX57" fmla="*/ 807139 w 809625"/>
                  <a:gd name="connsiteY57" fmla="*/ 574129 h 685800"/>
                  <a:gd name="connsiteX58" fmla="*/ 808930 w 809625"/>
                  <a:gd name="connsiteY58" fmla="*/ 576796 h 685800"/>
                  <a:gd name="connsiteX59" fmla="*/ 809863 w 809625"/>
                  <a:gd name="connsiteY59" fmla="*/ 582797 h 685800"/>
                  <a:gd name="connsiteX60" fmla="*/ 808025 w 809625"/>
                  <a:gd name="connsiteY60" fmla="*/ 583501 h 685800"/>
                  <a:gd name="connsiteX61" fmla="*/ 804805 w 809625"/>
                  <a:gd name="connsiteY61" fmla="*/ 587959 h 685800"/>
                  <a:gd name="connsiteX62" fmla="*/ 803005 w 809625"/>
                  <a:gd name="connsiteY62" fmla="*/ 592960 h 685800"/>
                  <a:gd name="connsiteX63" fmla="*/ 792328 w 809625"/>
                  <a:gd name="connsiteY63" fmla="*/ 594665 h 685800"/>
                  <a:gd name="connsiteX64" fmla="*/ 790404 w 809625"/>
                  <a:gd name="connsiteY64" fmla="*/ 597246 h 685800"/>
                  <a:gd name="connsiteX65" fmla="*/ 784003 w 809625"/>
                  <a:gd name="connsiteY65" fmla="*/ 603323 h 685800"/>
                  <a:gd name="connsiteX66" fmla="*/ 775678 w 809625"/>
                  <a:gd name="connsiteY66" fmla="*/ 608181 h 685800"/>
                  <a:gd name="connsiteX67" fmla="*/ 767467 w 809625"/>
                  <a:gd name="connsiteY67" fmla="*/ 611010 h 685800"/>
                  <a:gd name="connsiteX68" fmla="*/ 758676 w 809625"/>
                  <a:gd name="connsiteY68" fmla="*/ 612400 h 685800"/>
                  <a:gd name="connsiteX69" fmla="*/ 721147 w 809625"/>
                  <a:gd name="connsiteY69" fmla="*/ 610400 h 685800"/>
                  <a:gd name="connsiteX70" fmla="*/ 714223 w 809625"/>
                  <a:gd name="connsiteY70" fmla="*/ 611000 h 685800"/>
                  <a:gd name="connsiteX71" fmla="*/ 708631 w 809625"/>
                  <a:gd name="connsiteY71" fmla="*/ 613315 h 685800"/>
                  <a:gd name="connsiteX72" fmla="*/ 704374 w 809625"/>
                  <a:gd name="connsiteY72" fmla="*/ 618115 h 685800"/>
                  <a:gd name="connsiteX73" fmla="*/ 701040 w 809625"/>
                  <a:gd name="connsiteY73" fmla="*/ 627650 h 685800"/>
                  <a:gd name="connsiteX74" fmla="*/ 700421 w 809625"/>
                  <a:gd name="connsiteY74" fmla="*/ 646719 h 685800"/>
                  <a:gd name="connsiteX75" fmla="*/ 702412 w 809625"/>
                  <a:gd name="connsiteY75" fmla="*/ 660216 h 685800"/>
                  <a:gd name="connsiteX76" fmla="*/ 688296 w 809625"/>
                  <a:gd name="connsiteY76" fmla="*/ 676399 h 685800"/>
                  <a:gd name="connsiteX77" fmla="*/ 681904 w 809625"/>
                  <a:gd name="connsiteY77" fmla="*/ 680085 h 685800"/>
                  <a:gd name="connsiteX78" fmla="*/ 673779 w 809625"/>
                  <a:gd name="connsiteY78" fmla="*/ 683485 h 685800"/>
                  <a:gd name="connsiteX79" fmla="*/ 666703 w 809625"/>
                  <a:gd name="connsiteY79" fmla="*/ 683876 h 685800"/>
                  <a:gd name="connsiteX80" fmla="*/ 659911 w 809625"/>
                  <a:gd name="connsiteY80" fmla="*/ 682285 h 685800"/>
                  <a:gd name="connsiteX81" fmla="*/ 652920 w 809625"/>
                  <a:gd name="connsiteY81" fmla="*/ 678761 h 685800"/>
                  <a:gd name="connsiteX82" fmla="*/ 637556 w 809625"/>
                  <a:gd name="connsiteY82" fmla="*/ 667188 h 685800"/>
                  <a:gd name="connsiteX83" fmla="*/ 630917 w 809625"/>
                  <a:gd name="connsiteY83" fmla="*/ 660930 h 685800"/>
                  <a:gd name="connsiteX84" fmla="*/ 616582 w 809625"/>
                  <a:gd name="connsiteY84" fmla="*/ 652605 h 685800"/>
                  <a:gd name="connsiteX85" fmla="*/ 604114 w 809625"/>
                  <a:gd name="connsiteY85" fmla="*/ 652463 h 685800"/>
                  <a:gd name="connsiteX86" fmla="*/ 604599 w 809625"/>
                  <a:gd name="connsiteY86" fmla="*/ 650681 h 685800"/>
                  <a:gd name="connsiteX87" fmla="*/ 598380 w 809625"/>
                  <a:gd name="connsiteY87" fmla="*/ 644233 h 685800"/>
                  <a:gd name="connsiteX88" fmla="*/ 573967 w 809625"/>
                  <a:gd name="connsiteY88" fmla="*/ 635880 h 685800"/>
                  <a:gd name="connsiteX89" fmla="*/ 551812 w 809625"/>
                  <a:gd name="connsiteY89" fmla="*/ 625154 h 685800"/>
                  <a:gd name="connsiteX90" fmla="*/ 544668 w 809625"/>
                  <a:gd name="connsiteY90" fmla="*/ 617753 h 685800"/>
                  <a:gd name="connsiteX91" fmla="*/ 540582 w 809625"/>
                  <a:gd name="connsiteY91" fmla="*/ 603323 h 685800"/>
                  <a:gd name="connsiteX92" fmla="*/ 534762 w 809625"/>
                  <a:gd name="connsiteY92" fmla="*/ 596913 h 685800"/>
                  <a:gd name="connsiteX93" fmla="*/ 525971 w 809625"/>
                  <a:gd name="connsiteY93" fmla="*/ 595913 h 685800"/>
                  <a:gd name="connsiteX94" fmla="*/ 516169 w 809625"/>
                  <a:gd name="connsiteY94" fmla="*/ 596179 h 685800"/>
                  <a:gd name="connsiteX95" fmla="*/ 507463 w 809625"/>
                  <a:gd name="connsiteY95" fmla="*/ 593512 h 685800"/>
                  <a:gd name="connsiteX96" fmla="*/ 504292 w 809625"/>
                  <a:gd name="connsiteY96" fmla="*/ 590121 h 685800"/>
                  <a:gd name="connsiteX97" fmla="*/ 500710 w 809625"/>
                  <a:gd name="connsiteY97" fmla="*/ 582139 h 685800"/>
                  <a:gd name="connsiteX98" fmla="*/ 498415 w 809625"/>
                  <a:gd name="connsiteY98" fmla="*/ 578749 h 685800"/>
                  <a:gd name="connsiteX99" fmla="*/ 495129 w 809625"/>
                  <a:gd name="connsiteY99" fmla="*/ 576472 h 685800"/>
                  <a:gd name="connsiteX100" fmla="*/ 488404 w 809625"/>
                  <a:gd name="connsiteY100" fmla="*/ 573900 h 685800"/>
                  <a:gd name="connsiteX101" fmla="*/ 484823 w 809625"/>
                  <a:gd name="connsiteY101" fmla="*/ 571433 h 685800"/>
                  <a:gd name="connsiteX102" fmla="*/ 479184 w 809625"/>
                  <a:gd name="connsiteY102" fmla="*/ 564623 h 685800"/>
                  <a:gd name="connsiteX103" fmla="*/ 472316 w 809625"/>
                  <a:gd name="connsiteY103" fmla="*/ 550488 h 685800"/>
                  <a:gd name="connsiteX104" fmla="*/ 467182 w 809625"/>
                  <a:gd name="connsiteY104" fmla="*/ 543506 h 685800"/>
                  <a:gd name="connsiteX105" fmla="*/ 464011 w 809625"/>
                  <a:gd name="connsiteY105" fmla="*/ 540772 h 685800"/>
                  <a:gd name="connsiteX106" fmla="*/ 460172 w 809625"/>
                  <a:gd name="connsiteY106" fmla="*/ 538105 h 685800"/>
                  <a:gd name="connsiteX107" fmla="*/ 455933 w 809625"/>
                  <a:gd name="connsiteY107" fmla="*/ 535972 h 685800"/>
                  <a:gd name="connsiteX108" fmla="*/ 452037 w 809625"/>
                  <a:gd name="connsiteY108" fmla="*/ 534714 h 685800"/>
                  <a:gd name="connsiteX109" fmla="*/ 447980 w 809625"/>
                  <a:gd name="connsiteY109" fmla="*/ 535029 h 685800"/>
                  <a:gd name="connsiteX110" fmla="*/ 438302 w 809625"/>
                  <a:gd name="connsiteY110" fmla="*/ 537753 h 685800"/>
                  <a:gd name="connsiteX111" fmla="*/ 435312 w 809625"/>
                  <a:gd name="connsiteY111" fmla="*/ 537896 h 685800"/>
                  <a:gd name="connsiteX112" fmla="*/ 433797 w 809625"/>
                  <a:gd name="connsiteY112" fmla="*/ 535600 h 685800"/>
                  <a:gd name="connsiteX113" fmla="*/ 429311 w 809625"/>
                  <a:gd name="connsiteY113" fmla="*/ 526113 h 685800"/>
                  <a:gd name="connsiteX114" fmla="*/ 426806 w 809625"/>
                  <a:gd name="connsiteY114" fmla="*/ 522522 h 685800"/>
                  <a:gd name="connsiteX115" fmla="*/ 423624 w 809625"/>
                  <a:gd name="connsiteY115" fmla="*/ 520484 h 685800"/>
                  <a:gd name="connsiteX116" fmla="*/ 411404 w 809625"/>
                  <a:gd name="connsiteY116" fmla="*/ 515941 h 685800"/>
                  <a:gd name="connsiteX117" fmla="*/ 406832 w 809625"/>
                  <a:gd name="connsiteY117" fmla="*/ 515245 h 685800"/>
                  <a:gd name="connsiteX118" fmla="*/ 397088 w 809625"/>
                  <a:gd name="connsiteY118" fmla="*/ 515055 h 685800"/>
                  <a:gd name="connsiteX119" fmla="*/ 393021 w 809625"/>
                  <a:gd name="connsiteY119" fmla="*/ 514379 h 685800"/>
                  <a:gd name="connsiteX120" fmla="*/ 389430 w 809625"/>
                  <a:gd name="connsiteY120" fmla="*/ 512588 h 685800"/>
                  <a:gd name="connsiteX121" fmla="*/ 382953 w 809625"/>
                  <a:gd name="connsiteY121" fmla="*/ 507702 h 685800"/>
                  <a:gd name="connsiteX122" fmla="*/ 379990 w 809625"/>
                  <a:gd name="connsiteY122" fmla="*/ 506082 h 685800"/>
                  <a:gd name="connsiteX123" fmla="*/ 364703 w 809625"/>
                  <a:gd name="connsiteY123" fmla="*/ 507168 h 685800"/>
                  <a:gd name="connsiteX124" fmla="*/ 344900 w 809625"/>
                  <a:gd name="connsiteY124" fmla="*/ 530514 h 685800"/>
                  <a:gd name="connsiteX125" fmla="*/ 329184 w 809625"/>
                  <a:gd name="connsiteY125" fmla="*/ 533143 h 685800"/>
                  <a:gd name="connsiteX126" fmla="*/ 324174 w 809625"/>
                  <a:gd name="connsiteY126" fmla="*/ 532981 h 685800"/>
                  <a:gd name="connsiteX127" fmla="*/ 319811 w 809625"/>
                  <a:gd name="connsiteY127" fmla="*/ 534105 h 685800"/>
                  <a:gd name="connsiteX128" fmla="*/ 311201 w 809625"/>
                  <a:gd name="connsiteY128" fmla="*/ 538001 h 685800"/>
                  <a:gd name="connsiteX129" fmla="*/ 279616 w 809625"/>
                  <a:gd name="connsiteY129" fmla="*/ 548211 h 685800"/>
                  <a:gd name="connsiteX130" fmla="*/ 276139 w 809625"/>
                  <a:gd name="connsiteY130" fmla="*/ 550412 h 685800"/>
                  <a:gd name="connsiteX131" fmla="*/ 269815 w 809625"/>
                  <a:gd name="connsiteY131" fmla="*/ 556165 h 685800"/>
                  <a:gd name="connsiteX132" fmla="*/ 265967 w 809625"/>
                  <a:gd name="connsiteY132" fmla="*/ 558279 h 685800"/>
                  <a:gd name="connsiteX133" fmla="*/ 261623 w 809625"/>
                  <a:gd name="connsiteY133" fmla="*/ 558641 h 685800"/>
                  <a:gd name="connsiteX134" fmla="*/ 252917 w 809625"/>
                  <a:gd name="connsiteY134" fmla="*/ 557422 h 685800"/>
                  <a:gd name="connsiteX135" fmla="*/ 248145 w 809625"/>
                  <a:gd name="connsiteY135" fmla="*/ 559060 h 685800"/>
                  <a:gd name="connsiteX136" fmla="*/ 243954 w 809625"/>
                  <a:gd name="connsiteY136" fmla="*/ 564147 h 685800"/>
                  <a:gd name="connsiteX137" fmla="*/ 239487 w 809625"/>
                  <a:gd name="connsiteY137" fmla="*/ 572719 h 685800"/>
                  <a:gd name="connsiteX138" fmla="*/ 235868 w 809625"/>
                  <a:gd name="connsiteY138" fmla="*/ 582035 h 685800"/>
                  <a:gd name="connsiteX139" fmla="*/ 234277 w 809625"/>
                  <a:gd name="connsiteY139" fmla="*/ 589436 h 685800"/>
                  <a:gd name="connsiteX140" fmla="*/ 235210 w 809625"/>
                  <a:gd name="connsiteY140" fmla="*/ 598837 h 685800"/>
                  <a:gd name="connsiteX141" fmla="*/ 236668 w 809625"/>
                  <a:gd name="connsiteY141" fmla="*/ 603275 h 685800"/>
                  <a:gd name="connsiteX142" fmla="*/ 234944 w 809625"/>
                  <a:gd name="connsiteY142" fmla="*/ 606400 h 685800"/>
                  <a:gd name="connsiteX143" fmla="*/ 226266 w 809625"/>
                  <a:gd name="connsiteY143" fmla="*/ 611905 h 685800"/>
                  <a:gd name="connsiteX144" fmla="*/ 220961 w 809625"/>
                  <a:gd name="connsiteY144" fmla="*/ 613791 h 685800"/>
                  <a:gd name="connsiteX145" fmla="*/ 217275 w 809625"/>
                  <a:gd name="connsiteY145" fmla="*/ 614286 h 685800"/>
                  <a:gd name="connsiteX146" fmla="*/ 214598 w 809625"/>
                  <a:gd name="connsiteY146" fmla="*/ 616087 h 685800"/>
                  <a:gd name="connsiteX147" fmla="*/ 212522 w 809625"/>
                  <a:gd name="connsiteY147" fmla="*/ 622116 h 685800"/>
                  <a:gd name="connsiteX148" fmla="*/ 213055 w 809625"/>
                  <a:gd name="connsiteY148" fmla="*/ 626459 h 685800"/>
                  <a:gd name="connsiteX149" fmla="*/ 217408 w 809625"/>
                  <a:gd name="connsiteY149" fmla="*/ 635384 h 685800"/>
                  <a:gd name="connsiteX150" fmla="*/ 217627 w 809625"/>
                  <a:gd name="connsiteY150" fmla="*/ 639109 h 685800"/>
                  <a:gd name="connsiteX151" fmla="*/ 215151 w 809625"/>
                  <a:gd name="connsiteY151" fmla="*/ 641375 h 685800"/>
                  <a:gd name="connsiteX152" fmla="*/ 210484 w 809625"/>
                  <a:gd name="connsiteY152" fmla="*/ 643785 h 685800"/>
                  <a:gd name="connsiteX153" fmla="*/ 205245 w 809625"/>
                  <a:gd name="connsiteY153" fmla="*/ 645557 h 685800"/>
                  <a:gd name="connsiteX154" fmla="*/ 201339 w 809625"/>
                  <a:gd name="connsiteY154" fmla="*/ 646081 h 685800"/>
                  <a:gd name="connsiteX155" fmla="*/ 196634 w 809625"/>
                  <a:gd name="connsiteY155" fmla="*/ 645271 h 685800"/>
                  <a:gd name="connsiteX156" fmla="*/ 194805 w 809625"/>
                  <a:gd name="connsiteY156" fmla="*/ 644128 h 685800"/>
                  <a:gd name="connsiteX157" fmla="*/ 193443 w 809625"/>
                  <a:gd name="connsiteY157" fmla="*/ 642309 h 685800"/>
                  <a:gd name="connsiteX158" fmla="*/ 184023 w 809625"/>
                  <a:gd name="connsiteY158" fmla="*/ 634003 h 685800"/>
                  <a:gd name="connsiteX159" fmla="*/ 167421 w 809625"/>
                  <a:gd name="connsiteY159" fmla="*/ 615858 h 685800"/>
                  <a:gd name="connsiteX160" fmla="*/ 159077 w 809625"/>
                  <a:gd name="connsiteY160" fmla="*/ 611010 h 685800"/>
                  <a:gd name="connsiteX161" fmla="*/ 132531 w 809625"/>
                  <a:gd name="connsiteY161" fmla="*/ 605295 h 685800"/>
                  <a:gd name="connsiteX162" fmla="*/ 132531 w 809625"/>
                  <a:gd name="connsiteY162" fmla="*/ 605219 h 685800"/>
                  <a:gd name="connsiteX163" fmla="*/ 132502 w 809625"/>
                  <a:gd name="connsiteY163" fmla="*/ 605199 h 685800"/>
                  <a:gd name="connsiteX164" fmla="*/ 132502 w 809625"/>
                  <a:gd name="connsiteY164" fmla="*/ 605219 h 685800"/>
                  <a:gd name="connsiteX165" fmla="*/ 128159 w 809625"/>
                  <a:gd name="connsiteY165" fmla="*/ 605009 h 685800"/>
                  <a:gd name="connsiteX166" fmla="*/ 124454 w 809625"/>
                  <a:gd name="connsiteY166" fmla="*/ 603923 h 685800"/>
                  <a:gd name="connsiteX167" fmla="*/ 121025 w 809625"/>
                  <a:gd name="connsiteY167" fmla="*/ 602009 h 685800"/>
                  <a:gd name="connsiteX168" fmla="*/ 117700 w 809625"/>
                  <a:gd name="connsiteY168" fmla="*/ 599523 h 685800"/>
                  <a:gd name="connsiteX169" fmla="*/ 113090 w 809625"/>
                  <a:gd name="connsiteY169" fmla="*/ 593569 h 685800"/>
                  <a:gd name="connsiteX170" fmla="*/ 105223 w 809625"/>
                  <a:gd name="connsiteY170" fmla="*/ 578196 h 685800"/>
                  <a:gd name="connsiteX171" fmla="*/ 100013 w 809625"/>
                  <a:gd name="connsiteY171" fmla="*/ 572957 h 685800"/>
                  <a:gd name="connsiteX172" fmla="*/ 94069 w 809625"/>
                  <a:gd name="connsiteY172" fmla="*/ 570671 h 685800"/>
                  <a:gd name="connsiteX173" fmla="*/ 91793 w 809625"/>
                  <a:gd name="connsiteY173" fmla="*/ 571862 h 685800"/>
                  <a:gd name="connsiteX174" fmla="*/ 90497 w 809625"/>
                  <a:gd name="connsiteY174" fmla="*/ 574767 h 685800"/>
                  <a:gd name="connsiteX175" fmla="*/ 87468 w 809625"/>
                  <a:gd name="connsiteY175" fmla="*/ 577615 h 685800"/>
                  <a:gd name="connsiteX176" fmla="*/ 78724 w 809625"/>
                  <a:gd name="connsiteY176" fmla="*/ 582587 h 685800"/>
                  <a:gd name="connsiteX177" fmla="*/ 77972 w 809625"/>
                  <a:gd name="connsiteY177" fmla="*/ 582816 h 685800"/>
                  <a:gd name="connsiteX178" fmla="*/ 67094 w 809625"/>
                  <a:gd name="connsiteY178" fmla="*/ 585883 h 685800"/>
                  <a:gd name="connsiteX179" fmla="*/ 64741 w 809625"/>
                  <a:gd name="connsiteY179" fmla="*/ 585826 h 685800"/>
                  <a:gd name="connsiteX180" fmla="*/ 60179 w 809625"/>
                  <a:gd name="connsiteY180" fmla="*/ 585216 h 685800"/>
                  <a:gd name="connsiteX181" fmla="*/ 48206 w 809625"/>
                  <a:gd name="connsiteY181" fmla="*/ 581168 h 685800"/>
                  <a:gd name="connsiteX182" fmla="*/ 23974 w 809625"/>
                  <a:gd name="connsiteY182" fmla="*/ 568071 h 685800"/>
                  <a:gd name="connsiteX183" fmla="*/ 16974 w 809625"/>
                  <a:gd name="connsiteY183" fmla="*/ 566071 h 685800"/>
                  <a:gd name="connsiteX184" fmla="*/ 13116 w 809625"/>
                  <a:gd name="connsiteY184" fmla="*/ 566442 h 685800"/>
                  <a:gd name="connsiteX185" fmla="*/ 7830 w 809625"/>
                  <a:gd name="connsiteY185" fmla="*/ 568052 h 685800"/>
                  <a:gd name="connsiteX186" fmla="*/ 7830 w 809625"/>
                  <a:gd name="connsiteY186" fmla="*/ 567890 h 685800"/>
                  <a:gd name="connsiteX187" fmla="*/ 7801 w 809625"/>
                  <a:gd name="connsiteY187" fmla="*/ 566499 h 685800"/>
                  <a:gd name="connsiteX188" fmla="*/ 7144 w 809625"/>
                  <a:gd name="connsiteY188" fmla="*/ 553745 h 685800"/>
                  <a:gd name="connsiteX189" fmla="*/ 8868 w 809625"/>
                  <a:gd name="connsiteY189" fmla="*/ 538610 h 685800"/>
                  <a:gd name="connsiteX190" fmla="*/ 14107 w 809625"/>
                  <a:gd name="connsiteY190" fmla="*/ 521399 h 685800"/>
                  <a:gd name="connsiteX191" fmla="*/ 15659 w 809625"/>
                  <a:gd name="connsiteY191" fmla="*/ 505082 h 685800"/>
                  <a:gd name="connsiteX192" fmla="*/ 17593 w 809625"/>
                  <a:gd name="connsiteY192" fmla="*/ 498577 h 685800"/>
                  <a:gd name="connsiteX193" fmla="*/ 21460 w 809625"/>
                  <a:gd name="connsiteY193" fmla="*/ 493328 h 685800"/>
                  <a:gd name="connsiteX194" fmla="*/ 30671 w 809625"/>
                  <a:gd name="connsiteY194" fmla="*/ 487632 h 685800"/>
                  <a:gd name="connsiteX195" fmla="*/ 34395 w 809625"/>
                  <a:gd name="connsiteY195" fmla="*/ 483146 h 685800"/>
                  <a:gd name="connsiteX196" fmla="*/ 36043 w 809625"/>
                  <a:gd name="connsiteY196" fmla="*/ 476774 h 685800"/>
                  <a:gd name="connsiteX197" fmla="*/ 35538 w 809625"/>
                  <a:gd name="connsiteY197" fmla="*/ 468268 h 685800"/>
                  <a:gd name="connsiteX198" fmla="*/ 34004 w 809625"/>
                  <a:gd name="connsiteY198" fmla="*/ 461115 h 685800"/>
                  <a:gd name="connsiteX199" fmla="*/ 33471 w 809625"/>
                  <a:gd name="connsiteY199" fmla="*/ 456009 h 685800"/>
                  <a:gd name="connsiteX200" fmla="*/ 34395 w 809625"/>
                  <a:gd name="connsiteY200" fmla="*/ 452352 h 685800"/>
                  <a:gd name="connsiteX201" fmla="*/ 37538 w 809625"/>
                  <a:gd name="connsiteY201" fmla="*/ 449980 h 685800"/>
                  <a:gd name="connsiteX202" fmla="*/ 41996 w 809625"/>
                  <a:gd name="connsiteY202" fmla="*/ 449561 h 685800"/>
                  <a:gd name="connsiteX203" fmla="*/ 47587 w 809625"/>
                  <a:gd name="connsiteY203" fmla="*/ 450980 h 685800"/>
                  <a:gd name="connsiteX204" fmla="*/ 53045 w 809625"/>
                  <a:gd name="connsiteY204" fmla="*/ 454295 h 685800"/>
                  <a:gd name="connsiteX205" fmla="*/ 59169 w 809625"/>
                  <a:gd name="connsiteY205" fmla="*/ 459181 h 685800"/>
                  <a:gd name="connsiteX206" fmla="*/ 66256 w 809625"/>
                  <a:gd name="connsiteY206" fmla="*/ 462525 h 685800"/>
                  <a:gd name="connsiteX207" fmla="*/ 74000 w 809625"/>
                  <a:gd name="connsiteY207" fmla="*/ 464058 h 685800"/>
                  <a:gd name="connsiteX208" fmla="*/ 82525 w 809625"/>
                  <a:gd name="connsiteY208" fmla="*/ 464125 h 685800"/>
                  <a:gd name="connsiteX209" fmla="*/ 89973 w 809625"/>
                  <a:gd name="connsiteY209" fmla="*/ 462963 h 685800"/>
                  <a:gd name="connsiteX210" fmla="*/ 95974 w 809625"/>
                  <a:gd name="connsiteY210" fmla="*/ 459934 h 685800"/>
                  <a:gd name="connsiteX211" fmla="*/ 98860 w 809625"/>
                  <a:gd name="connsiteY211" fmla="*/ 454724 h 685800"/>
                  <a:gd name="connsiteX212" fmla="*/ 98098 w 809625"/>
                  <a:gd name="connsiteY212" fmla="*/ 445399 h 685800"/>
                  <a:gd name="connsiteX213" fmla="*/ 91840 w 809625"/>
                  <a:gd name="connsiteY213" fmla="*/ 428234 h 685800"/>
                  <a:gd name="connsiteX214" fmla="*/ 90640 w 809625"/>
                  <a:gd name="connsiteY214" fmla="*/ 421062 h 685800"/>
                  <a:gd name="connsiteX215" fmla="*/ 91793 w 809625"/>
                  <a:gd name="connsiteY215" fmla="*/ 414518 h 685800"/>
                  <a:gd name="connsiteX216" fmla="*/ 99965 w 809625"/>
                  <a:gd name="connsiteY216" fmla="*/ 396250 h 685800"/>
                  <a:gd name="connsiteX217" fmla="*/ 102918 w 809625"/>
                  <a:gd name="connsiteY217" fmla="*/ 383143 h 685800"/>
                  <a:gd name="connsiteX218" fmla="*/ 104051 w 809625"/>
                  <a:gd name="connsiteY218" fmla="*/ 365474 h 685800"/>
                  <a:gd name="connsiteX219" fmla="*/ 102594 w 809625"/>
                  <a:gd name="connsiteY219" fmla="*/ 354911 h 685800"/>
                  <a:gd name="connsiteX220" fmla="*/ 99393 w 809625"/>
                  <a:gd name="connsiteY220" fmla="*/ 347748 h 685800"/>
                  <a:gd name="connsiteX221" fmla="*/ 83458 w 809625"/>
                  <a:gd name="connsiteY221" fmla="*/ 335166 h 685800"/>
                  <a:gd name="connsiteX222" fmla="*/ 80524 w 809625"/>
                  <a:gd name="connsiteY222" fmla="*/ 330498 h 685800"/>
                  <a:gd name="connsiteX223" fmla="*/ 79658 w 809625"/>
                  <a:gd name="connsiteY223" fmla="*/ 325393 h 685800"/>
                  <a:gd name="connsiteX224" fmla="*/ 81048 w 809625"/>
                  <a:gd name="connsiteY224" fmla="*/ 319097 h 685800"/>
                  <a:gd name="connsiteX225" fmla="*/ 79791 w 809625"/>
                  <a:gd name="connsiteY225" fmla="*/ 314411 h 685800"/>
                  <a:gd name="connsiteX226" fmla="*/ 77134 w 809625"/>
                  <a:gd name="connsiteY226" fmla="*/ 311963 h 685800"/>
                  <a:gd name="connsiteX227" fmla="*/ 74000 w 809625"/>
                  <a:gd name="connsiteY227" fmla="*/ 309772 h 685800"/>
                  <a:gd name="connsiteX228" fmla="*/ 72447 w 809625"/>
                  <a:gd name="connsiteY228" fmla="*/ 306086 h 685800"/>
                  <a:gd name="connsiteX229" fmla="*/ 73114 w 809625"/>
                  <a:gd name="connsiteY229" fmla="*/ 301114 h 685800"/>
                  <a:gd name="connsiteX230" fmla="*/ 76571 w 809625"/>
                  <a:gd name="connsiteY230" fmla="*/ 295304 h 685800"/>
                  <a:gd name="connsiteX231" fmla="*/ 81324 w 809625"/>
                  <a:gd name="connsiteY231" fmla="*/ 291275 h 685800"/>
                  <a:gd name="connsiteX232" fmla="*/ 97974 w 809625"/>
                  <a:gd name="connsiteY232" fmla="*/ 283912 h 685800"/>
                  <a:gd name="connsiteX233" fmla="*/ 102194 w 809625"/>
                  <a:gd name="connsiteY233" fmla="*/ 279740 h 685800"/>
                  <a:gd name="connsiteX234" fmla="*/ 105842 w 809625"/>
                  <a:gd name="connsiteY234" fmla="*/ 273815 h 685800"/>
                  <a:gd name="connsiteX235" fmla="*/ 108042 w 809625"/>
                  <a:gd name="connsiteY235" fmla="*/ 263414 h 685800"/>
                  <a:gd name="connsiteX236" fmla="*/ 111119 w 809625"/>
                  <a:gd name="connsiteY236" fmla="*/ 255499 h 685800"/>
                  <a:gd name="connsiteX237" fmla="*/ 117367 w 809625"/>
                  <a:gd name="connsiteY237" fmla="*/ 246564 h 685800"/>
                  <a:gd name="connsiteX238" fmla="*/ 136808 w 809625"/>
                  <a:gd name="connsiteY238" fmla="*/ 229591 h 685800"/>
                  <a:gd name="connsiteX239" fmla="*/ 145428 w 809625"/>
                  <a:gd name="connsiteY239" fmla="*/ 218646 h 685800"/>
                  <a:gd name="connsiteX240" fmla="*/ 152038 w 809625"/>
                  <a:gd name="connsiteY240" fmla="*/ 206750 h 685800"/>
                  <a:gd name="connsiteX241" fmla="*/ 155105 w 809625"/>
                  <a:gd name="connsiteY241" fmla="*/ 192081 h 685800"/>
                  <a:gd name="connsiteX242" fmla="*/ 155372 w 809625"/>
                  <a:gd name="connsiteY242" fmla="*/ 177441 h 685800"/>
                  <a:gd name="connsiteX243" fmla="*/ 150085 w 809625"/>
                  <a:gd name="connsiteY243" fmla="*/ 140656 h 685800"/>
                  <a:gd name="connsiteX244" fmla="*/ 147247 w 809625"/>
                  <a:gd name="connsiteY244" fmla="*/ 78943 h 685800"/>
                  <a:gd name="connsiteX245" fmla="*/ 140960 w 809625"/>
                  <a:gd name="connsiteY245" fmla="*/ 43548 h 685800"/>
                  <a:gd name="connsiteX246" fmla="*/ 140903 w 809625"/>
                  <a:gd name="connsiteY246" fmla="*/ 34566 h 685800"/>
                  <a:gd name="connsiteX247" fmla="*/ 143027 w 809625"/>
                  <a:gd name="connsiteY247" fmla="*/ 27003 h 685800"/>
                  <a:gd name="connsiteX248" fmla="*/ 155419 w 809625"/>
                  <a:gd name="connsiteY248" fmla="*/ 11011 h 685800"/>
                  <a:gd name="connsiteX249" fmla="*/ 170907 w 809625"/>
                  <a:gd name="connsiteY249" fmla="*/ 7144 h 685800"/>
                  <a:gd name="connsiteX250" fmla="*/ 176441 w 809625"/>
                  <a:gd name="connsiteY250" fmla="*/ 9687 h 685800"/>
                  <a:gd name="connsiteX251" fmla="*/ 183566 w 809625"/>
                  <a:gd name="connsiteY251" fmla="*/ 15383 h 685800"/>
                  <a:gd name="connsiteX252" fmla="*/ 189157 w 809625"/>
                  <a:gd name="connsiteY252" fmla="*/ 24727 h 685800"/>
                  <a:gd name="connsiteX253" fmla="*/ 207959 w 809625"/>
                  <a:gd name="connsiteY253" fmla="*/ 75467 h 685800"/>
                  <a:gd name="connsiteX254" fmla="*/ 216237 w 809625"/>
                  <a:gd name="connsiteY254" fmla="*/ 90849 h 685800"/>
                  <a:gd name="connsiteX255" fmla="*/ 269415 w 809625"/>
                  <a:gd name="connsiteY255" fmla="*/ 150152 h 685800"/>
                  <a:gd name="connsiteX256" fmla="*/ 278730 w 809625"/>
                  <a:gd name="connsiteY256" fmla="*/ 158077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809625" h="685800">
                    <a:moveTo>
                      <a:pt x="287922" y="161182"/>
                    </a:moveTo>
                    <a:lnTo>
                      <a:pt x="295666" y="159839"/>
                    </a:lnTo>
                    <a:lnTo>
                      <a:pt x="308248" y="156267"/>
                    </a:lnTo>
                    <a:lnTo>
                      <a:pt x="347386" y="172250"/>
                    </a:lnTo>
                    <a:lnTo>
                      <a:pt x="413290" y="184223"/>
                    </a:lnTo>
                    <a:lnTo>
                      <a:pt x="427892" y="183556"/>
                    </a:lnTo>
                    <a:lnTo>
                      <a:pt x="440036" y="179403"/>
                    </a:lnTo>
                    <a:lnTo>
                      <a:pt x="456486" y="165630"/>
                    </a:lnTo>
                    <a:lnTo>
                      <a:pt x="464067" y="161715"/>
                    </a:lnTo>
                    <a:lnTo>
                      <a:pt x="472288" y="160925"/>
                    </a:lnTo>
                    <a:lnTo>
                      <a:pt x="480670" y="165459"/>
                    </a:lnTo>
                    <a:lnTo>
                      <a:pt x="487356" y="172422"/>
                    </a:lnTo>
                    <a:lnTo>
                      <a:pt x="490614" y="178803"/>
                    </a:lnTo>
                    <a:lnTo>
                      <a:pt x="490490" y="186842"/>
                    </a:lnTo>
                    <a:lnTo>
                      <a:pt x="481432" y="211760"/>
                    </a:lnTo>
                    <a:lnTo>
                      <a:pt x="476812" y="228419"/>
                    </a:lnTo>
                    <a:lnTo>
                      <a:pt x="474288" y="246136"/>
                    </a:lnTo>
                    <a:lnTo>
                      <a:pt x="473926" y="259861"/>
                    </a:lnTo>
                    <a:lnTo>
                      <a:pt x="476212" y="272396"/>
                    </a:lnTo>
                    <a:lnTo>
                      <a:pt x="481432" y="283559"/>
                    </a:lnTo>
                    <a:lnTo>
                      <a:pt x="493747" y="296389"/>
                    </a:lnTo>
                    <a:lnTo>
                      <a:pt x="531857" y="318754"/>
                    </a:lnTo>
                    <a:lnTo>
                      <a:pt x="542106" y="321364"/>
                    </a:lnTo>
                    <a:lnTo>
                      <a:pt x="551193" y="319764"/>
                    </a:lnTo>
                    <a:lnTo>
                      <a:pt x="580111" y="301866"/>
                    </a:lnTo>
                    <a:lnTo>
                      <a:pt x="590455" y="297847"/>
                    </a:lnTo>
                    <a:lnTo>
                      <a:pt x="599646" y="297742"/>
                    </a:lnTo>
                    <a:lnTo>
                      <a:pt x="608876" y="301228"/>
                    </a:lnTo>
                    <a:lnTo>
                      <a:pt x="620716" y="308372"/>
                    </a:lnTo>
                    <a:lnTo>
                      <a:pt x="629698" y="311963"/>
                    </a:lnTo>
                    <a:lnTo>
                      <a:pt x="636975" y="312544"/>
                    </a:lnTo>
                    <a:lnTo>
                      <a:pt x="650034" y="308134"/>
                    </a:lnTo>
                    <a:lnTo>
                      <a:pt x="656320" y="308077"/>
                    </a:lnTo>
                    <a:lnTo>
                      <a:pt x="661578" y="311277"/>
                    </a:lnTo>
                    <a:lnTo>
                      <a:pt x="665893" y="318126"/>
                    </a:lnTo>
                    <a:lnTo>
                      <a:pt x="669436" y="325669"/>
                    </a:lnTo>
                    <a:lnTo>
                      <a:pt x="675113" y="334004"/>
                    </a:lnTo>
                    <a:lnTo>
                      <a:pt x="682038" y="337242"/>
                    </a:lnTo>
                    <a:lnTo>
                      <a:pt x="688229" y="338138"/>
                    </a:lnTo>
                    <a:lnTo>
                      <a:pt x="696220" y="336423"/>
                    </a:lnTo>
                    <a:lnTo>
                      <a:pt x="712232" y="373028"/>
                    </a:lnTo>
                    <a:lnTo>
                      <a:pt x="716490" y="394154"/>
                    </a:lnTo>
                    <a:lnTo>
                      <a:pt x="714756" y="419643"/>
                    </a:lnTo>
                    <a:lnTo>
                      <a:pt x="715604" y="424891"/>
                    </a:lnTo>
                    <a:lnTo>
                      <a:pt x="717556" y="428596"/>
                    </a:lnTo>
                    <a:lnTo>
                      <a:pt x="724834" y="434454"/>
                    </a:lnTo>
                    <a:lnTo>
                      <a:pt x="730625" y="441560"/>
                    </a:lnTo>
                    <a:lnTo>
                      <a:pt x="719090" y="459934"/>
                    </a:lnTo>
                    <a:lnTo>
                      <a:pt x="718357" y="467049"/>
                    </a:lnTo>
                    <a:lnTo>
                      <a:pt x="718614" y="470297"/>
                    </a:lnTo>
                    <a:lnTo>
                      <a:pt x="718395" y="477869"/>
                    </a:lnTo>
                    <a:lnTo>
                      <a:pt x="723395" y="484222"/>
                    </a:lnTo>
                    <a:lnTo>
                      <a:pt x="728482" y="492671"/>
                    </a:lnTo>
                    <a:lnTo>
                      <a:pt x="732730" y="504892"/>
                    </a:lnTo>
                    <a:lnTo>
                      <a:pt x="768468" y="544744"/>
                    </a:lnTo>
                    <a:lnTo>
                      <a:pt x="771763" y="546583"/>
                    </a:lnTo>
                    <a:lnTo>
                      <a:pt x="775754" y="552450"/>
                    </a:lnTo>
                    <a:lnTo>
                      <a:pt x="807139" y="574129"/>
                    </a:lnTo>
                    <a:lnTo>
                      <a:pt x="808930" y="576796"/>
                    </a:lnTo>
                    <a:lnTo>
                      <a:pt x="809863" y="582797"/>
                    </a:lnTo>
                    <a:lnTo>
                      <a:pt x="808025" y="583501"/>
                    </a:lnTo>
                    <a:lnTo>
                      <a:pt x="804805" y="587959"/>
                    </a:lnTo>
                    <a:lnTo>
                      <a:pt x="803005" y="592960"/>
                    </a:lnTo>
                    <a:lnTo>
                      <a:pt x="792328" y="594665"/>
                    </a:lnTo>
                    <a:lnTo>
                      <a:pt x="790404" y="597246"/>
                    </a:lnTo>
                    <a:lnTo>
                      <a:pt x="784003" y="603323"/>
                    </a:lnTo>
                    <a:lnTo>
                      <a:pt x="775678" y="608181"/>
                    </a:lnTo>
                    <a:lnTo>
                      <a:pt x="767467" y="611010"/>
                    </a:lnTo>
                    <a:lnTo>
                      <a:pt x="758676" y="612400"/>
                    </a:lnTo>
                    <a:lnTo>
                      <a:pt x="721147" y="610400"/>
                    </a:lnTo>
                    <a:lnTo>
                      <a:pt x="714223" y="611000"/>
                    </a:lnTo>
                    <a:lnTo>
                      <a:pt x="708631" y="613315"/>
                    </a:lnTo>
                    <a:lnTo>
                      <a:pt x="704374" y="618115"/>
                    </a:lnTo>
                    <a:lnTo>
                      <a:pt x="701040" y="627650"/>
                    </a:lnTo>
                    <a:lnTo>
                      <a:pt x="700421" y="646719"/>
                    </a:lnTo>
                    <a:lnTo>
                      <a:pt x="702412" y="660216"/>
                    </a:lnTo>
                    <a:lnTo>
                      <a:pt x="688296" y="676399"/>
                    </a:lnTo>
                    <a:lnTo>
                      <a:pt x="681904" y="680085"/>
                    </a:lnTo>
                    <a:lnTo>
                      <a:pt x="673779" y="683485"/>
                    </a:lnTo>
                    <a:lnTo>
                      <a:pt x="666703" y="683876"/>
                    </a:lnTo>
                    <a:lnTo>
                      <a:pt x="659911" y="682285"/>
                    </a:lnTo>
                    <a:lnTo>
                      <a:pt x="652920" y="678761"/>
                    </a:lnTo>
                    <a:lnTo>
                      <a:pt x="637556" y="667188"/>
                    </a:lnTo>
                    <a:lnTo>
                      <a:pt x="630917" y="660930"/>
                    </a:lnTo>
                    <a:lnTo>
                      <a:pt x="616582" y="652605"/>
                    </a:lnTo>
                    <a:lnTo>
                      <a:pt x="604114" y="652463"/>
                    </a:lnTo>
                    <a:lnTo>
                      <a:pt x="604599" y="650681"/>
                    </a:lnTo>
                    <a:lnTo>
                      <a:pt x="598380" y="644233"/>
                    </a:lnTo>
                    <a:lnTo>
                      <a:pt x="573967" y="635880"/>
                    </a:lnTo>
                    <a:lnTo>
                      <a:pt x="551812" y="625154"/>
                    </a:lnTo>
                    <a:lnTo>
                      <a:pt x="544668" y="617753"/>
                    </a:lnTo>
                    <a:lnTo>
                      <a:pt x="540582" y="603323"/>
                    </a:lnTo>
                    <a:lnTo>
                      <a:pt x="534762" y="596913"/>
                    </a:lnTo>
                    <a:lnTo>
                      <a:pt x="525971" y="595913"/>
                    </a:lnTo>
                    <a:lnTo>
                      <a:pt x="516169" y="596179"/>
                    </a:lnTo>
                    <a:lnTo>
                      <a:pt x="507463" y="593512"/>
                    </a:lnTo>
                    <a:lnTo>
                      <a:pt x="504292" y="590121"/>
                    </a:lnTo>
                    <a:lnTo>
                      <a:pt x="500710" y="582139"/>
                    </a:lnTo>
                    <a:lnTo>
                      <a:pt x="498415" y="578749"/>
                    </a:lnTo>
                    <a:lnTo>
                      <a:pt x="495129" y="576472"/>
                    </a:lnTo>
                    <a:lnTo>
                      <a:pt x="488404" y="573900"/>
                    </a:lnTo>
                    <a:lnTo>
                      <a:pt x="484823" y="571433"/>
                    </a:lnTo>
                    <a:lnTo>
                      <a:pt x="479184" y="564623"/>
                    </a:lnTo>
                    <a:lnTo>
                      <a:pt x="472316" y="550488"/>
                    </a:lnTo>
                    <a:lnTo>
                      <a:pt x="467182" y="543506"/>
                    </a:lnTo>
                    <a:lnTo>
                      <a:pt x="464011" y="540772"/>
                    </a:lnTo>
                    <a:lnTo>
                      <a:pt x="460172" y="538105"/>
                    </a:lnTo>
                    <a:lnTo>
                      <a:pt x="455933" y="535972"/>
                    </a:lnTo>
                    <a:lnTo>
                      <a:pt x="452037" y="534714"/>
                    </a:lnTo>
                    <a:lnTo>
                      <a:pt x="447980" y="535029"/>
                    </a:lnTo>
                    <a:lnTo>
                      <a:pt x="438302" y="537753"/>
                    </a:lnTo>
                    <a:lnTo>
                      <a:pt x="435312" y="537896"/>
                    </a:lnTo>
                    <a:lnTo>
                      <a:pt x="433797" y="535600"/>
                    </a:lnTo>
                    <a:lnTo>
                      <a:pt x="429311" y="526113"/>
                    </a:lnTo>
                    <a:lnTo>
                      <a:pt x="426806" y="522522"/>
                    </a:lnTo>
                    <a:lnTo>
                      <a:pt x="423624" y="520484"/>
                    </a:lnTo>
                    <a:lnTo>
                      <a:pt x="411404" y="515941"/>
                    </a:lnTo>
                    <a:lnTo>
                      <a:pt x="406832" y="515245"/>
                    </a:lnTo>
                    <a:lnTo>
                      <a:pt x="397088" y="515055"/>
                    </a:lnTo>
                    <a:lnTo>
                      <a:pt x="393021" y="514379"/>
                    </a:lnTo>
                    <a:lnTo>
                      <a:pt x="389430" y="512588"/>
                    </a:lnTo>
                    <a:lnTo>
                      <a:pt x="382953" y="507702"/>
                    </a:lnTo>
                    <a:lnTo>
                      <a:pt x="379990" y="506082"/>
                    </a:lnTo>
                    <a:lnTo>
                      <a:pt x="364703" y="507168"/>
                    </a:lnTo>
                    <a:lnTo>
                      <a:pt x="344900" y="530514"/>
                    </a:lnTo>
                    <a:lnTo>
                      <a:pt x="329184" y="533143"/>
                    </a:lnTo>
                    <a:lnTo>
                      <a:pt x="324174" y="532981"/>
                    </a:lnTo>
                    <a:lnTo>
                      <a:pt x="319811" y="534105"/>
                    </a:lnTo>
                    <a:lnTo>
                      <a:pt x="311201" y="538001"/>
                    </a:lnTo>
                    <a:lnTo>
                      <a:pt x="279616" y="548211"/>
                    </a:lnTo>
                    <a:lnTo>
                      <a:pt x="276139" y="550412"/>
                    </a:lnTo>
                    <a:lnTo>
                      <a:pt x="269815" y="556165"/>
                    </a:lnTo>
                    <a:lnTo>
                      <a:pt x="265967" y="558279"/>
                    </a:lnTo>
                    <a:lnTo>
                      <a:pt x="261623" y="558641"/>
                    </a:lnTo>
                    <a:lnTo>
                      <a:pt x="252917" y="557422"/>
                    </a:lnTo>
                    <a:lnTo>
                      <a:pt x="248145" y="559060"/>
                    </a:lnTo>
                    <a:lnTo>
                      <a:pt x="243954" y="564147"/>
                    </a:lnTo>
                    <a:lnTo>
                      <a:pt x="239487" y="572719"/>
                    </a:lnTo>
                    <a:lnTo>
                      <a:pt x="235868" y="582035"/>
                    </a:lnTo>
                    <a:lnTo>
                      <a:pt x="234277" y="589436"/>
                    </a:lnTo>
                    <a:lnTo>
                      <a:pt x="235210" y="598837"/>
                    </a:lnTo>
                    <a:lnTo>
                      <a:pt x="236668" y="603275"/>
                    </a:lnTo>
                    <a:lnTo>
                      <a:pt x="234944" y="606400"/>
                    </a:lnTo>
                    <a:lnTo>
                      <a:pt x="226266" y="611905"/>
                    </a:lnTo>
                    <a:lnTo>
                      <a:pt x="220961" y="613791"/>
                    </a:lnTo>
                    <a:lnTo>
                      <a:pt x="217275" y="614286"/>
                    </a:lnTo>
                    <a:lnTo>
                      <a:pt x="214598" y="616087"/>
                    </a:lnTo>
                    <a:lnTo>
                      <a:pt x="212522" y="622116"/>
                    </a:lnTo>
                    <a:lnTo>
                      <a:pt x="213055" y="626459"/>
                    </a:lnTo>
                    <a:lnTo>
                      <a:pt x="217408" y="635384"/>
                    </a:lnTo>
                    <a:lnTo>
                      <a:pt x="217627" y="639109"/>
                    </a:lnTo>
                    <a:lnTo>
                      <a:pt x="215151" y="641375"/>
                    </a:lnTo>
                    <a:lnTo>
                      <a:pt x="210484" y="643785"/>
                    </a:lnTo>
                    <a:lnTo>
                      <a:pt x="205245" y="645557"/>
                    </a:lnTo>
                    <a:lnTo>
                      <a:pt x="201339" y="646081"/>
                    </a:lnTo>
                    <a:lnTo>
                      <a:pt x="196634" y="645271"/>
                    </a:lnTo>
                    <a:lnTo>
                      <a:pt x="194805" y="644128"/>
                    </a:lnTo>
                    <a:lnTo>
                      <a:pt x="193443" y="642309"/>
                    </a:lnTo>
                    <a:lnTo>
                      <a:pt x="184023" y="634003"/>
                    </a:lnTo>
                    <a:lnTo>
                      <a:pt x="167421" y="615858"/>
                    </a:lnTo>
                    <a:lnTo>
                      <a:pt x="159077" y="611010"/>
                    </a:lnTo>
                    <a:lnTo>
                      <a:pt x="132531" y="605295"/>
                    </a:lnTo>
                    <a:lnTo>
                      <a:pt x="132531" y="605219"/>
                    </a:lnTo>
                    <a:lnTo>
                      <a:pt x="132502" y="605199"/>
                    </a:lnTo>
                    <a:lnTo>
                      <a:pt x="132502" y="605219"/>
                    </a:lnTo>
                    <a:lnTo>
                      <a:pt x="128159" y="605009"/>
                    </a:lnTo>
                    <a:lnTo>
                      <a:pt x="124454" y="603923"/>
                    </a:lnTo>
                    <a:lnTo>
                      <a:pt x="121025" y="602009"/>
                    </a:lnTo>
                    <a:lnTo>
                      <a:pt x="117700" y="599523"/>
                    </a:lnTo>
                    <a:lnTo>
                      <a:pt x="113090" y="593569"/>
                    </a:lnTo>
                    <a:lnTo>
                      <a:pt x="105223" y="578196"/>
                    </a:lnTo>
                    <a:lnTo>
                      <a:pt x="100013" y="572957"/>
                    </a:lnTo>
                    <a:lnTo>
                      <a:pt x="94069" y="570671"/>
                    </a:lnTo>
                    <a:lnTo>
                      <a:pt x="91793" y="571862"/>
                    </a:lnTo>
                    <a:lnTo>
                      <a:pt x="90497" y="574767"/>
                    </a:lnTo>
                    <a:lnTo>
                      <a:pt x="87468" y="577615"/>
                    </a:lnTo>
                    <a:lnTo>
                      <a:pt x="78724" y="582587"/>
                    </a:lnTo>
                    <a:lnTo>
                      <a:pt x="77972" y="582816"/>
                    </a:lnTo>
                    <a:lnTo>
                      <a:pt x="67094" y="585883"/>
                    </a:lnTo>
                    <a:lnTo>
                      <a:pt x="64741" y="585826"/>
                    </a:lnTo>
                    <a:lnTo>
                      <a:pt x="60179" y="585216"/>
                    </a:lnTo>
                    <a:lnTo>
                      <a:pt x="48206" y="581168"/>
                    </a:lnTo>
                    <a:lnTo>
                      <a:pt x="23974" y="568071"/>
                    </a:lnTo>
                    <a:lnTo>
                      <a:pt x="16974" y="566071"/>
                    </a:lnTo>
                    <a:lnTo>
                      <a:pt x="13116" y="566442"/>
                    </a:lnTo>
                    <a:lnTo>
                      <a:pt x="7830" y="568052"/>
                    </a:lnTo>
                    <a:lnTo>
                      <a:pt x="7830" y="567890"/>
                    </a:lnTo>
                    <a:lnTo>
                      <a:pt x="7801" y="566499"/>
                    </a:lnTo>
                    <a:lnTo>
                      <a:pt x="7144" y="553745"/>
                    </a:lnTo>
                    <a:lnTo>
                      <a:pt x="8868" y="538610"/>
                    </a:lnTo>
                    <a:lnTo>
                      <a:pt x="14107" y="521399"/>
                    </a:lnTo>
                    <a:lnTo>
                      <a:pt x="15659" y="505082"/>
                    </a:lnTo>
                    <a:lnTo>
                      <a:pt x="17593" y="498577"/>
                    </a:lnTo>
                    <a:lnTo>
                      <a:pt x="21460" y="493328"/>
                    </a:lnTo>
                    <a:lnTo>
                      <a:pt x="30671" y="487632"/>
                    </a:lnTo>
                    <a:lnTo>
                      <a:pt x="34395" y="483146"/>
                    </a:lnTo>
                    <a:lnTo>
                      <a:pt x="36043" y="476774"/>
                    </a:lnTo>
                    <a:lnTo>
                      <a:pt x="35538" y="468268"/>
                    </a:lnTo>
                    <a:lnTo>
                      <a:pt x="34004" y="461115"/>
                    </a:lnTo>
                    <a:lnTo>
                      <a:pt x="33471" y="456009"/>
                    </a:lnTo>
                    <a:lnTo>
                      <a:pt x="34395" y="452352"/>
                    </a:lnTo>
                    <a:lnTo>
                      <a:pt x="37538" y="449980"/>
                    </a:lnTo>
                    <a:lnTo>
                      <a:pt x="41996" y="449561"/>
                    </a:lnTo>
                    <a:lnTo>
                      <a:pt x="47587" y="450980"/>
                    </a:lnTo>
                    <a:lnTo>
                      <a:pt x="53045" y="454295"/>
                    </a:lnTo>
                    <a:lnTo>
                      <a:pt x="59169" y="459181"/>
                    </a:lnTo>
                    <a:lnTo>
                      <a:pt x="66256" y="462525"/>
                    </a:lnTo>
                    <a:lnTo>
                      <a:pt x="74000" y="464058"/>
                    </a:lnTo>
                    <a:lnTo>
                      <a:pt x="82525" y="464125"/>
                    </a:lnTo>
                    <a:lnTo>
                      <a:pt x="89973" y="462963"/>
                    </a:lnTo>
                    <a:lnTo>
                      <a:pt x="95974" y="459934"/>
                    </a:lnTo>
                    <a:lnTo>
                      <a:pt x="98860" y="454724"/>
                    </a:lnTo>
                    <a:lnTo>
                      <a:pt x="98098" y="445399"/>
                    </a:lnTo>
                    <a:lnTo>
                      <a:pt x="91840" y="428234"/>
                    </a:lnTo>
                    <a:lnTo>
                      <a:pt x="90640" y="421062"/>
                    </a:lnTo>
                    <a:lnTo>
                      <a:pt x="91793" y="414518"/>
                    </a:lnTo>
                    <a:lnTo>
                      <a:pt x="99965" y="396250"/>
                    </a:lnTo>
                    <a:lnTo>
                      <a:pt x="102918" y="383143"/>
                    </a:lnTo>
                    <a:lnTo>
                      <a:pt x="104051" y="365474"/>
                    </a:lnTo>
                    <a:lnTo>
                      <a:pt x="102594" y="354911"/>
                    </a:lnTo>
                    <a:lnTo>
                      <a:pt x="99393" y="347748"/>
                    </a:lnTo>
                    <a:lnTo>
                      <a:pt x="83458" y="335166"/>
                    </a:lnTo>
                    <a:lnTo>
                      <a:pt x="80524" y="330498"/>
                    </a:lnTo>
                    <a:lnTo>
                      <a:pt x="79658" y="325393"/>
                    </a:lnTo>
                    <a:lnTo>
                      <a:pt x="81048" y="319097"/>
                    </a:lnTo>
                    <a:lnTo>
                      <a:pt x="79791" y="314411"/>
                    </a:lnTo>
                    <a:lnTo>
                      <a:pt x="77134" y="311963"/>
                    </a:lnTo>
                    <a:lnTo>
                      <a:pt x="74000" y="309772"/>
                    </a:lnTo>
                    <a:lnTo>
                      <a:pt x="72447" y="306086"/>
                    </a:lnTo>
                    <a:lnTo>
                      <a:pt x="73114" y="301114"/>
                    </a:lnTo>
                    <a:lnTo>
                      <a:pt x="76571" y="295304"/>
                    </a:lnTo>
                    <a:lnTo>
                      <a:pt x="81324" y="291275"/>
                    </a:lnTo>
                    <a:lnTo>
                      <a:pt x="97974" y="283912"/>
                    </a:lnTo>
                    <a:lnTo>
                      <a:pt x="102194" y="279740"/>
                    </a:lnTo>
                    <a:lnTo>
                      <a:pt x="105842" y="273815"/>
                    </a:lnTo>
                    <a:lnTo>
                      <a:pt x="108042" y="263414"/>
                    </a:lnTo>
                    <a:lnTo>
                      <a:pt x="111119" y="255499"/>
                    </a:lnTo>
                    <a:lnTo>
                      <a:pt x="117367" y="246564"/>
                    </a:lnTo>
                    <a:lnTo>
                      <a:pt x="136808" y="229591"/>
                    </a:lnTo>
                    <a:lnTo>
                      <a:pt x="145428" y="218646"/>
                    </a:lnTo>
                    <a:lnTo>
                      <a:pt x="152038" y="206750"/>
                    </a:lnTo>
                    <a:lnTo>
                      <a:pt x="155105" y="192081"/>
                    </a:lnTo>
                    <a:lnTo>
                      <a:pt x="155372" y="177441"/>
                    </a:lnTo>
                    <a:lnTo>
                      <a:pt x="150085" y="140656"/>
                    </a:lnTo>
                    <a:lnTo>
                      <a:pt x="147247" y="78943"/>
                    </a:lnTo>
                    <a:lnTo>
                      <a:pt x="140960" y="43548"/>
                    </a:lnTo>
                    <a:lnTo>
                      <a:pt x="140903" y="34566"/>
                    </a:lnTo>
                    <a:lnTo>
                      <a:pt x="143027" y="27003"/>
                    </a:lnTo>
                    <a:lnTo>
                      <a:pt x="155419" y="11011"/>
                    </a:lnTo>
                    <a:lnTo>
                      <a:pt x="170907" y="7144"/>
                    </a:lnTo>
                    <a:lnTo>
                      <a:pt x="176441" y="9687"/>
                    </a:lnTo>
                    <a:lnTo>
                      <a:pt x="183566" y="15383"/>
                    </a:lnTo>
                    <a:lnTo>
                      <a:pt x="189157" y="24727"/>
                    </a:lnTo>
                    <a:lnTo>
                      <a:pt x="207959" y="75467"/>
                    </a:lnTo>
                    <a:lnTo>
                      <a:pt x="216237" y="90849"/>
                    </a:lnTo>
                    <a:lnTo>
                      <a:pt x="269415" y="150152"/>
                    </a:lnTo>
                    <a:lnTo>
                      <a:pt x="278730" y="158077"/>
                    </a:lnTo>
                    <a:close/>
                  </a:path>
                </a:pathLst>
              </a:custGeom>
              <a:solidFill>
                <a:schemeClr val="bg1">
                  <a:lumMod val="85000"/>
                </a:schemeClr>
              </a:solidFill>
              <a:ln w="9525" cap="flat">
                <a:noFill/>
                <a:prstDash val="solid"/>
                <a:miter/>
              </a:ln>
            </p:spPr>
            <p:txBody>
              <a:bodyPr rtlCol="0" anchor="ctr"/>
              <a:lstStyle/>
              <a:p>
                <a:endParaRPr lang="en-US" sz="600"/>
              </a:p>
            </p:txBody>
          </p:sp>
          <p:sp>
            <p:nvSpPr>
              <p:cNvPr id="73" name="Freeform: Shape 72">
                <a:extLst>
                  <a:ext uri="{FF2B5EF4-FFF2-40B4-BE49-F238E27FC236}">
                    <a16:creationId xmlns="" xmlns:a16="http://schemas.microsoft.com/office/drawing/2014/main" id="{B7542C94-AFC7-4E13-AC64-000B762B039C}"/>
                  </a:ext>
                </a:extLst>
              </p:cNvPr>
              <p:cNvSpPr/>
              <p:nvPr/>
            </p:nvSpPr>
            <p:spPr>
              <a:xfrm>
                <a:off x="5880730" y="2480596"/>
                <a:ext cx="209550" cy="209550"/>
              </a:xfrm>
              <a:custGeom>
                <a:avLst/>
                <a:gdLst>
                  <a:gd name="connsiteX0" fmla="*/ 202454 w 209550"/>
                  <a:gd name="connsiteY0" fmla="*/ 90840 h 209550"/>
                  <a:gd name="connsiteX1" fmla="*/ 203378 w 209550"/>
                  <a:gd name="connsiteY1" fmla="*/ 106728 h 209550"/>
                  <a:gd name="connsiteX2" fmla="*/ 199977 w 209550"/>
                  <a:gd name="connsiteY2" fmla="*/ 136665 h 209550"/>
                  <a:gd name="connsiteX3" fmla="*/ 205787 w 209550"/>
                  <a:gd name="connsiteY3" fmla="*/ 175346 h 209550"/>
                  <a:gd name="connsiteX4" fmla="*/ 205064 w 209550"/>
                  <a:gd name="connsiteY4" fmla="*/ 185566 h 209550"/>
                  <a:gd name="connsiteX5" fmla="*/ 197853 w 209550"/>
                  <a:gd name="connsiteY5" fmla="*/ 201987 h 209550"/>
                  <a:gd name="connsiteX6" fmla="*/ 198377 w 209550"/>
                  <a:gd name="connsiteY6" fmla="*/ 209502 h 209550"/>
                  <a:gd name="connsiteX7" fmla="*/ 192605 w 209550"/>
                  <a:gd name="connsiteY7" fmla="*/ 207531 h 209550"/>
                  <a:gd name="connsiteX8" fmla="*/ 187995 w 209550"/>
                  <a:gd name="connsiteY8" fmla="*/ 205340 h 209550"/>
                  <a:gd name="connsiteX9" fmla="*/ 175260 w 209550"/>
                  <a:gd name="connsiteY9" fmla="*/ 194815 h 209550"/>
                  <a:gd name="connsiteX10" fmla="*/ 158639 w 209550"/>
                  <a:gd name="connsiteY10" fmla="*/ 185252 h 209550"/>
                  <a:gd name="connsiteX11" fmla="*/ 152867 w 209550"/>
                  <a:gd name="connsiteY11" fmla="*/ 183909 h 209550"/>
                  <a:gd name="connsiteX12" fmla="*/ 91669 w 209550"/>
                  <a:gd name="connsiteY12" fmla="*/ 180699 h 209550"/>
                  <a:gd name="connsiteX13" fmla="*/ 87220 w 209550"/>
                  <a:gd name="connsiteY13" fmla="*/ 179746 h 209550"/>
                  <a:gd name="connsiteX14" fmla="*/ 83230 w 209550"/>
                  <a:gd name="connsiteY14" fmla="*/ 177860 h 209550"/>
                  <a:gd name="connsiteX15" fmla="*/ 75885 w 209550"/>
                  <a:gd name="connsiteY15" fmla="*/ 172222 h 209550"/>
                  <a:gd name="connsiteX16" fmla="*/ 70752 w 209550"/>
                  <a:gd name="connsiteY16" fmla="*/ 167202 h 209550"/>
                  <a:gd name="connsiteX17" fmla="*/ 66589 w 209550"/>
                  <a:gd name="connsiteY17" fmla="*/ 161782 h 209550"/>
                  <a:gd name="connsiteX18" fmla="*/ 59798 w 209550"/>
                  <a:gd name="connsiteY18" fmla="*/ 149162 h 209550"/>
                  <a:gd name="connsiteX19" fmla="*/ 57283 w 209550"/>
                  <a:gd name="connsiteY19" fmla="*/ 141494 h 209550"/>
                  <a:gd name="connsiteX20" fmla="*/ 55235 w 209550"/>
                  <a:gd name="connsiteY20" fmla="*/ 130512 h 209550"/>
                  <a:gd name="connsiteX21" fmla="*/ 58150 w 209550"/>
                  <a:gd name="connsiteY21" fmla="*/ 128759 h 209550"/>
                  <a:gd name="connsiteX22" fmla="*/ 62455 w 209550"/>
                  <a:gd name="connsiteY22" fmla="*/ 126159 h 209550"/>
                  <a:gd name="connsiteX23" fmla="*/ 64751 w 209550"/>
                  <a:gd name="connsiteY23" fmla="*/ 123616 h 209550"/>
                  <a:gd name="connsiteX24" fmla="*/ 67428 w 209550"/>
                  <a:gd name="connsiteY24" fmla="*/ 119463 h 209550"/>
                  <a:gd name="connsiteX25" fmla="*/ 67285 w 209550"/>
                  <a:gd name="connsiteY25" fmla="*/ 114243 h 209550"/>
                  <a:gd name="connsiteX26" fmla="*/ 64751 w 209550"/>
                  <a:gd name="connsiteY26" fmla="*/ 108614 h 209550"/>
                  <a:gd name="connsiteX27" fmla="*/ 50835 w 209550"/>
                  <a:gd name="connsiteY27" fmla="*/ 91202 h 209550"/>
                  <a:gd name="connsiteX28" fmla="*/ 42967 w 209550"/>
                  <a:gd name="connsiteY28" fmla="*/ 74419 h 209550"/>
                  <a:gd name="connsiteX29" fmla="*/ 39233 w 209550"/>
                  <a:gd name="connsiteY29" fmla="*/ 69485 h 209550"/>
                  <a:gd name="connsiteX30" fmla="*/ 31966 w 209550"/>
                  <a:gd name="connsiteY30" fmla="*/ 66208 h 209550"/>
                  <a:gd name="connsiteX31" fmla="*/ 27213 w 209550"/>
                  <a:gd name="connsiteY31" fmla="*/ 65685 h 209550"/>
                  <a:gd name="connsiteX32" fmla="*/ 22041 w 209550"/>
                  <a:gd name="connsiteY32" fmla="*/ 61284 h 209550"/>
                  <a:gd name="connsiteX33" fmla="*/ 18421 w 209550"/>
                  <a:gd name="connsiteY33" fmla="*/ 57521 h 209550"/>
                  <a:gd name="connsiteX34" fmla="*/ 7144 w 209550"/>
                  <a:gd name="connsiteY34" fmla="*/ 20860 h 209550"/>
                  <a:gd name="connsiteX35" fmla="*/ 39643 w 209550"/>
                  <a:gd name="connsiteY35" fmla="*/ 29442 h 209550"/>
                  <a:gd name="connsiteX36" fmla="*/ 68542 w 209550"/>
                  <a:gd name="connsiteY36" fmla="*/ 28689 h 209550"/>
                  <a:gd name="connsiteX37" fmla="*/ 81001 w 209550"/>
                  <a:gd name="connsiteY37" fmla="*/ 26032 h 209550"/>
                  <a:gd name="connsiteX38" fmla="*/ 102213 w 209550"/>
                  <a:gd name="connsiteY38" fmla="*/ 17926 h 209550"/>
                  <a:gd name="connsiteX39" fmla="*/ 109204 w 209550"/>
                  <a:gd name="connsiteY39" fmla="*/ 14297 h 209550"/>
                  <a:gd name="connsiteX40" fmla="*/ 118948 w 209550"/>
                  <a:gd name="connsiteY40" fmla="*/ 7144 h 209550"/>
                  <a:gd name="connsiteX41" fmla="*/ 144008 w 209550"/>
                  <a:gd name="connsiteY41" fmla="*/ 32499 h 209550"/>
                  <a:gd name="connsiteX42" fmla="*/ 188671 w 209550"/>
                  <a:gd name="connsiteY42" fmla="*/ 65427 h 209550"/>
                  <a:gd name="connsiteX43" fmla="*/ 195462 w 209550"/>
                  <a:gd name="connsiteY43" fmla="*/ 73324 h 209550"/>
                  <a:gd name="connsiteX44" fmla="*/ 199063 w 209550"/>
                  <a:gd name="connsiteY44" fmla="*/ 80486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9550" h="209550">
                    <a:moveTo>
                      <a:pt x="202454" y="90840"/>
                    </a:moveTo>
                    <a:lnTo>
                      <a:pt x="203378" y="106728"/>
                    </a:lnTo>
                    <a:lnTo>
                      <a:pt x="199977" y="136665"/>
                    </a:lnTo>
                    <a:lnTo>
                      <a:pt x="205787" y="175346"/>
                    </a:lnTo>
                    <a:lnTo>
                      <a:pt x="205064" y="185566"/>
                    </a:lnTo>
                    <a:lnTo>
                      <a:pt x="197853" y="201987"/>
                    </a:lnTo>
                    <a:lnTo>
                      <a:pt x="198377" y="209502"/>
                    </a:lnTo>
                    <a:lnTo>
                      <a:pt x="192605" y="207531"/>
                    </a:lnTo>
                    <a:lnTo>
                      <a:pt x="187995" y="205340"/>
                    </a:lnTo>
                    <a:lnTo>
                      <a:pt x="175260" y="194815"/>
                    </a:lnTo>
                    <a:lnTo>
                      <a:pt x="158639" y="185252"/>
                    </a:lnTo>
                    <a:lnTo>
                      <a:pt x="152867" y="183909"/>
                    </a:lnTo>
                    <a:lnTo>
                      <a:pt x="91669" y="180699"/>
                    </a:lnTo>
                    <a:lnTo>
                      <a:pt x="87220" y="179746"/>
                    </a:lnTo>
                    <a:lnTo>
                      <a:pt x="83230" y="177860"/>
                    </a:lnTo>
                    <a:lnTo>
                      <a:pt x="75885" y="172222"/>
                    </a:lnTo>
                    <a:lnTo>
                      <a:pt x="70752" y="167202"/>
                    </a:lnTo>
                    <a:lnTo>
                      <a:pt x="66589" y="161782"/>
                    </a:lnTo>
                    <a:lnTo>
                      <a:pt x="59798" y="149162"/>
                    </a:lnTo>
                    <a:lnTo>
                      <a:pt x="57283" y="141494"/>
                    </a:lnTo>
                    <a:lnTo>
                      <a:pt x="55235" y="130512"/>
                    </a:lnTo>
                    <a:lnTo>
                      <a:pt x="58150" y="128759"/>
                    </a:lnTo>
                    <a:lnTo>
                      <a:pt x="62455" y="126159"/>
                    </a:lnTo>
                    <a:lnTo>
                      <a:pt x="64751" y="123616"/>
                    </a:lnTo>
                    <a:lnTo>
                      <a:pt x="67428" y="119463"/>
                    </a:lnTo>
                    <a:lnTo>
                      <a:pt x="67285" y="114243"/>
                    </a:lnTo>
                    <a:lnTo>
                      <a:pt x="64751" y="108614"/>
                    </a:lnTo>
                    <a:lnTo>
                      <a:pt x="50835" y="91202"/>
                    </a:lnTo>
                    <a:lnTo>
                      <a:pt x="42967" y="74419"/>
                    </a:lnTo>
                    <a:lnTo>
                      <a:pt x="39233" y="69485"/>
                    </a:lnTo>
                    <a:lnTo>
                      <a:pt x="31966" y="66208"/>
                    </a:lnTo>
                    <a:lnTo>
                      <a:pt x="27213" y="65685"/>
                    </a:lnTo>
                    <a:lnTo>
                      <a:pt x="22041" y="61284"/>
                    </a:lnTo>
                    <a:lnTo>
                      <a:pt x="18421" y="57521"/>
                    </a:lnTo>
                    <a:lnTo>
                      <a:pt x="7144" y="20860"/>
                    </a:lnTo>
                    <a:lnTo>
                      <a:pt x="39643" y="29442"/>
                    </a:lnTo>
                    <a:lnTo>
                      <a:pt x="68542" y="28689"/>
                    </a:lnTo>
                    <a:lnTo>
                      <a:pt x="81001" y="26032"/>
                    </a:lnTo>
                    <a:lnTo>
                      <a:pt x="102213" y="17926"/>
                    </a:lnTo>
                    <a:lnTo>
                      <a:pt x="109204" y="14297"/>
                    </a:lnTo>
                    <a:lnTo>
                      <a:pt x="118948" y="7144"/>
                    </a:lnTo>
                    <a:lnTo>
                      <a:pt x="144008" y="32499"/>
                    </a:lnTo>
                    <a:lnTo>
                      <a:pt x="188671" y="65427"/>
                    </a:lnTo>
                    <a:lnTo>
                      <a:pt x="195462" y="73324"/>
                    </a:lnTo>
                    <a:lnTo>
                      <a:pt x="199063" y="80486"/>
                    </a:lnTo>
                    <a:close/>
                  </a:path>
                </a:pathLst>
              </a:custGeom>
              <a:solidFill>
                <a:schemeClr val="bg1">
                  <a:lumMod val="85000"/>
                </a:schemeClr>
              </a:solidFill>
              <a:ln w="9525" cap="flat">
                <a:noFill/>
                <a:prstDash val="solid"/>
                <a:miter/>
              </a:ln>
            </p:spPr>
            <p:txBody>
              <a:bodyPr rtlCol="0" anchor="ctr"/>
              <a:lstStyle/>
              <a:p>
                <a:endParaRPr lang="en-US" sz="600"/>
              </a:p>
            </p:txBody>
          </p:sp>
          <p:sp>
            <p:nvSpPr>
              <p:cNvPr id="74" name="Freeform: Shape 73">
                <a:extLst>
                  <a:ext uri="{FF2B5EF4-FFF2-40B4-BE49-F238E27FC236}">
                    <a16:creationId xmlns="" xmlns:a16="http://schemas.microsoft.com/office/drawing/2014/main" id="{866EAA50-DD72-46C1-99E4-90D563AB1FF8}"/>
                  </a:ext>
                </a:extLst>
              </p:cNvPr>
              <p:cNvSpPr/>
              <p:nvPr/>
            </p:nvSpPr>
            <p:spPr>
              <a:xfrm>
                <a:off x="4506796" y="1902419"/>
                <a:ext cx="733425" cy="914400"/>
              </a:xfrm>
              <a:custGeom>
                <a:avLst/>
                <a:gdLst>
                  <a:gd name="connsiteX0" fmla="*/ 602009 w 733425"/>
                  <a:gd name="connsiteY0" fmla="*/ 104432 h 914400"/>
                  <a:gd name="connsiteX1" fmla="*/ 606581 w 733425"/>
                  <a:gd name="connsiteY1" fmla="*/ 101679 h 914400"/>
                  <a:gd name="connsiteX2" fmla="*/ 620306 w 733425"/>
                  <a:gd name="connsiteY2" fmla="*/ 81163 h 914400"/>
                  <a:gd name="connsiteX3" fmla="*/ 622325 w 733425"/>
                  <a:gd name="connsiteY3" fmla="*/ 76800 h 914400"/>
                  <a:gd name="connsiteX4" fmla="*/ 621897 w 733425"/>
                  <a:gd name="connsiteY4" fmla="*/ 73142 h 914400"/>
                  <a:gd name="connsiteX5" fmla="*/ 631155 w 733425"/>
                  <a:gd name="connsiteY5" fmla="*/ 81086 h 914400"/>
                  <a:gd name="connsiteX6" fmla="*/ 644347 w 733425"/>
                  <a:gd name="connsiteY6" fmla="*/ 105699 h 914400"/>
                  <a:gd name="connsiteX7" fmla="*/ 647548 w 733425"/>
                  <a:gd name="connsiteY7" fmla="*/ 116319 h 914400"/>
                  <a:gd name="connsiteX8" fmla="*/ 649157 w 733425"/>
                  <a:gd name="connsiteY8" fmla="*/ 126616 h 914400"/>
                  <a:gd name="connsiteX9" fmla="*/ 647805 w 733425"/>
                  <a:gd name="connsiteY9" fmla="*/ 134341 h 914400"/>
                  <a:gd name="connsiteX10" fmla="*/ 643414 w 733425"/>
                  <a:gd name="connsiteY10" fmla="*/ 139922 h 914400"/>
                  <a:gd name="connsiteX11" fmla="*/ 638280 w 733425"/>
                  <a:gd name="connsiteY11" fmla="*/ 145094 h 914400"/>
                  <a:gd name="connsiteX12" fmla="*/ 633956 w 733425"/>
                  <a:gd name="connsiteY12" fmla="*/ 150457 h 914400"/>
                  <a:gd name="connsiteX13" fmla="*/ 633489 w 733425"/>
                  <a:gd name="connsiteY13" fmla="*/ 157439 h 914400"/>
                  <a:gd name="connsiteX14" fmla="*/ 638213 w 733425"/>
                  <a:gd name="connsiteY14" fmla="*/ 164640 h 914400"/>
                  <a:gd name="connsiteX15" fmla="*/ 649024 w 733425"/>
                  <a:gd name="connsiteY15" fmla="*/ 173174 h 914400"/>
                  <a:gd name="connsiteX16" fmla="*/ 657816 w 733425"/>
                  <a:gd name="connsiteY16" fmla="*/ 177927 h 914400"/>
                  <a:gd name="connsiteX17" fmla="*/ 666074 w 733425"/>
                  <a:gd name="connsiteY17" fmla="*/ 180546 h 914400"/>
                  <a:gd name="connsiteX18" fmla="*/ 673418 w 733425"/>
                  <a:gd name="connsiteY18" fmla="*/ 180813 h 914400"/>
                  <a:gd name="connsiteX19" fmla="*/ 680542 w 733425"/>
                  <a:gd name="connsiteY19" fmla="*/ 179422 h 914400"/>
                  <a:gd name="connsiteX20" fmla="*/ 687743 w 733425"/>
                  <a:gd name="connsiteY20" fmla="*/ 177298 h 914400"/>
                  <a:gd name="connsiteX21" fmla="*/ 696754 w 733425"/>
                  <a:gd name="connsiteY21" fmla="*/ 176975 h 914400"/>
                  <a:gd name="connsiteX22" fmla="*/ 706679 w 733425"/>
                  <a:gd name="connsiteY22" fmla="*/ 179565 h 914400"/>
                  <a:gd name="connsiteX23" fmla="*/ 720385 w 733425"/>
                  <a:gd name="connsiteY23" fmla="*/ 189052 h 914400"/>
                  <a:gd name="connsiteX24" fmla="*/ 726805 w 733425"/>
                  <a:gd name="connsiteY24" fmla="*/ 197358 h 914400"/>
                  <a:gd name="connsiteX25" fmla="*/ 730072 w 733425"/>
                  <a:gd name="connsiteY25" fmla="*/ 205873 h 914400"/>
                  <a:gd name="connsiteX26" fmla="*/ 729463 w 733425"/>
                  <a:gd name="connsiteY26" fmla="*/ 214132 h 914400"/>
                  <a:gd name="connsiteX27" fmla="*/ 726605 w 733425"/>
                  <a:gd name="connsiteY27" fmla="*/ 222676 h 914400"/>
                  <a:gd name="connsiteX28" fmla="*/ 717147 w 733425"/>
                  <a:gd name="connsiteY28" fmla="*/ 240811 h 914400"/>
                  <a:gd name="connsiteX29" fmla="*/ 697611 w 733425"/>
                  <a:gd name="connsiteY29" fmla="*/ 264938 h 914400"/>
                  <a:gd name="connsiteX30" fmla="*/ 692201 w 733425"/>
                  <a:gd name="connsiteY30" fmla="*/ 270262 h 914400"/>
                  <a:gd name="connsiteX31" fmla="*/ 686133 w 733425"/>
                  <a:gd name="connsiteY31" fmla="*/ 274491 h 914400"/>
                  <a:gd name="connsiteX32" fmla="*/ 664550 w 733425"/>
                  <a:gd name="connsiteY32" fmla="*/ 280883 h 914400"/>
                  <a:gd name="connsiteX33" fmla="*/ 658159 w 733425"/>
                  <a:gd name="connsiteY33" fmla="*/ 285274 h 914400"/>
                  <a:gd name="connsiteX34" fmla="*/ 652891 w 733425"/>
                  <a:gd name="connsiteY34" fmla="*/ 290827 h 914400"/>
                  <a:gd name="connsiteX35" fmla="*/ 643900 w 733425"/>
                  <a:gd name="connsiteY35" fmla="*/ 304391 h 914400"/>
                  <a:gd name="connsiteX36" fmla="*/ 640213 w 733425"/>
                  <a:gd name="connsiteY36" fmla="*/ 311934 h 914400"/>
                  <a:gd name="connsiteX37" fmla="*/ 637356 w 733425"/>
                  <a:gd name="connsiteY37" fmla="*/ 319507 h 914400"/>
                  <a:gd name="connsiteX38" fmla="*/ 630279 w 733425"/>
                  <a:gd name="connsiteY38" fmla="*/ 358769 h 914400"/>
                  <a:gd name="connsiteX39" fmla="*/ 617887 w 733425"/>
                  <a:gd name="connsiteY39" fmla="*/ 374761 h 914400"/>
                  <a:gd name="connsiteX40" fmla="*/ 615763 w 733425"/>
                  <a:gd name="connsiteY40" fmla="*/ 382324 h 914400"/>
                  <a:gd name="connsiteX41" fmla="*/ 615820 w 733425"/>
                  <a:gd name="connsiteY41" fmla="*/ 391306 h 914400"/>
                  <a:gd name="connsiteX42" fmla="*/ 622106 w 733425"/>
                  <a:gd name="connsiteY42" fmla="*/ 426701 h 914400"/>
                  <a:gd name="connsiteX43" fmla="*/ 624945 w 733425"/>
                  <a:gd name="connsiteY43" fmla="*/ 488413 h 914400"/>
                  <a:gd name="connsiteX44" fmla="*/ 630231 w 733425"/>
                  <a:gd name="connsiteY44" fmla="*/ 525199 h 914400"/>
                  <a:gd name="connsiteX45" fmla="*/ 629964 w 733425"/>
                  <a:gd name="connsiteY45" fmla="*/ 539839 h 914400"/>
                  <a:gd name="connsiteX46" fmla="*/ 626898 w 733425"/>
                  <a:gd name="connsiteY46" fmla="*/ 554508 h 914400"/>
                  <a:gd name="connsiteX47" fmla="*/ 620287 w 733425"/>
                  <a:gd name="connsiteY47" fmla="*/ 566404 h 914400"/>
                  <a:gd name="connsiteX48" fmla="*/ 611667 w 733425"/>
                  <a:gd name="connsiteY48" fmla="*/ 577348 h 914400"/>
                  <a:gd name="connsiteX49" fmla="*/ 592227 w 733425"/>
                  <a:gd name="connsiteY49" fmla="*/ 594322 h 914400"/>
                  <a:gd name="connsiteX50" fmla="*/ 585978 w 733425"/>
                  <a:gd name="connsiteY50" fmla="*/ 603256 h 914400"/>
                  <a:gd name="connsiteX51" fmla="*/ 582902 w 733425"/>
                  <a:gd name="connsiteY51" fmla="*/ 611172 h 914400"/>
                  <a:gd name="connsiteX52" fmla="*/ 580701 w 733425"/>
                  <a:gd name="connsiteY52" fmla="*/ 621573 h 914400"/>
                  <a:gd name="connsiteX53" fmla="*/ 577053 w 733425"/>
                  <a:gd name="connsiteY53" fmla="*/ 627498 h 914400"/>
                  <a:gd name="connsiteX54" fmla="*/ 572834 w 733425"/>
                  <a:gd name="connsiteY54" fmla="*/ 631670 h 914400"/>
                  <a:gd name="connsiteX55" fmla="*/ 556184 w 733425"/>
                  <a:gd name="connsiteY55" fmla="*/ 639032 h 914400"/>
                  <a:gd name="connsiteX56" fmla="*/ 551431 w 733425"/>
                  <a:gd name="connsiteY56" fmla="*/ 643061 h 914400"/>
                  <a:gd name="connsiteX57" fmla="*/ 547973 w 733425"/>
                  <a:gd name="connsiteY57" fmla="*/ 648872 h 914400"/>
                  <a:gd name="connsiteX58" fmla="*/ 547307 w 733425"/>
                  <a:gd name="connsiteY58" fmla="*/ 653844 h 914400"/>
                  <a:gd name="connsiteX59" fmla="*/ 548859 w 733425"/>
                  <a:gd name="connsiteY59" fmla="*/ 657530 h 914400"/>
                  <a:gd name="connsiteX60" fmla="*/ 551993 w 733425"/>
                  <a:gd name="connsiteY60" fmla="*/ 659721 h 914400"/>
                  <a:gd name="connsiteX61" fmla="*/ 554650 w 733425"/>
                  <a:gd name="connsiteY61" fmla="*/ 662169 h 914400"/>
                  <a:gd name="connsiteX62" fmla="*/ 555908 w 733425"/>
                  <a:gd name="connsiteY62" fmla="*/ 666855 h 914400"/>
                  <a:gd name="connsiteX63" fmla="*/ 554517 w 733425"/>
                  <a:gd name="connsiteY63" fmla="*/ 673151 h 914400"/>
                  <a:gd name="connsiteX64" fmla="*/ 555384 w 733425"/>
                  <a:gd name="connsiteY64" fmla="*/ 678256 h 914400"/>
                  <a:gd name="connsiteX65" fmla="*/ 558318 w 733425"/>
                  <a:gd name="connsiteY65" fmla="*/ 682924 h 914400"/>
                  <a:gd name="connsiteX66" fmla="*/ 574253 w 733425"/>
                  <a:gd name="connsiteY66" fmla="*/ 695506 h 914400"/>
                  <a:gd name="connsiteX67" fmla="*/ 577453 w 733425"/>
                  <a:gd name="connsiteY67" fmla="*/ 702669 h 914400"/>
                  <a:gd name="connsiteX68" fmla="*/ 578910 w 733425"/>
                  <a:gd name="connsiteY68" fmla="*/ 713232 h 914400"/>
                  <a:gd name="connsiteX69" fmla="*/ 577777 w 733425"/>
                  <a:gd name="connsiteY69" fmla="*/ 730901 h 914400"/>
                  <a:gd name="connsiteX70" fmla="*/ 574824 w 733425"/>
                  <a:gd name="connsiteY70" fmla="*/ 744007 h 914400"/>
                  <a:gd name="connsiteX71" fmla="*/ 566652 w 733425"/>
                  <a:gd name="connsiteY71" fmla="*/ 762276 h 914400"/>
                  <a:gd name="connsiteX72" fmla="*/ 565499 w 733425"/>
                  <a:gd name="connsiteY72" fmla="*/ 768820 h 914400"/>
                  <a:gd name="connsiteX73" fmla="*/ 566699 w 733425"/>
                  <a:gd name="connsiteY73" fmla="*/ 775992 h 914400"/>
                  <a:gd name="connsiteX74" fmla="*/ 572957 w 733425"/>
                  <a:gd name="connsiteY74" fmla="*/ 793156 h 914400"/>
                  <a:gd name="connsiteX75" fmla="*/ 573719 w 733425"/>
                  <a:gd name="connsiteY75" fmla="*/ 802481 h 914400"/>
                  <a:gd name="connsiteX76" fmla="*/ 570833 w 733425"/>
                  <a:gd name="connsiteY76" fmla="*/ 807692 h 914400"/>
                  <a:gd name="connsiteX77" fmla="*/ 564833 w 733425"/>
                  <a:gd name="connsiteY77" fmla="*/ 810720 h 914400"/>
                  <a:gd name="connsiteX78" fmla="*/ 557384 w 733425"/>
                  <a:gd name="connsiteY78" fmla="*/ 811883 h 914400"/>
                  <a:gd name="connsiteX79" fmla="*/ 548859 w 733425"/>
                  <a:gd name="connsiteY79" fmla="*/ 811816 h 914400"/>
                  <a:gd name="connsiteX80" fmla="*/ 541115 w 733425"/>
                  <a:gd name="connsiteY80" fmla="*/ 810282 h 914400"/>
                  <a:gd name="connsiteX81" fmla="*/ 534029 w 733425"/>
                  <a:gd name="connsiteY81" fmla="*/ 806939 h 914400"/>
                  <a:gd name="connsiteX82" fmla="*/ 527904 w 733425"/>
                  <a:gd name="connsiteY82" fmla="*/ 802053 h 914400"/>
                  <a:gd name="connsiteX83" fmla="*/ 522446 w 733425"/>
                  <a:gd name="connsiteY83" fmla="*/ 798738 h 914400"/>
                  <a:gd name="connsiteX84" fmla="*/ 516855 w 733425"/>
                  <a:gd name="connsiteY84" fmla="*/ 797319 h 914400"/>
                  <a:gd name="connsiteX85" fmla="*/ 512397 w 733425"/>
                  <a:gd name="connsiteY85" fmla="*/ 797738 h 914400"/>
                  <a:gd name="connsiteX86" fmla="*/ 509254 w 733425"/>
                  <a:gd name="connsiteY86" fmla="*/ 800110 h 914400"/>
                  <a:gd name="connsiteX87" fmla="*/ 508330 w 733425"/>
                  <a:gd name="connsiteY87" fmla="*/ 803767 h 914400"/>
                  <a:gd name="connsiteX88" fmla="*/ 508864 w 733425"/>
                  <a:gd name="connsiteY88" fmla="*/ 808873 h 914400"/>
                  <a:gd name="connsiteX89" fmla="*/ 510397 w 733425"/>
                  <a:gd name="connsiteY89" fmla="*/ 816026 h 914400"/>
                  <a:gd name="connsiteX90" fmla="*/ 510902 w 733425"/>
                  <a:gd name="connsiteY90" fmla="*/ 824532 h 914400"/>
                  <a:gd name="connsiteX91" fmla="*/ 509254 w 733425"/>
                  <a:gd name="connsiteY91" fmla="*/ 830904 h 914400"/>
                  <a:gd name="connsiteX92" fmla="*/ 505530 w 733425"/>
                  <a:gd name="connsiteY92" fmla="*/ 835390 h 914400"/>
                  <a:gd name="connsiteX93" fmla="*/ 496319 w 733425"/>
                  <a:gd name="connsiteY93" fmla="*/ 841086 h 914400"/>
                  <a:gd name="connsiteX94" fmla="*/ 492452 w 733425"/>
                  <a:gd name="connsiteY94" fmla="*/ 846334 h 914400"/>
                  <a:gd name="connsiteX95" fmla="*/ 490518 w 733425"/>
                  <a:gd name="connsiteY95" fmla="*/ 852840 h 914400"/>
                  <a:gd name="connsiteX96" fmla="*/ 488966 w 733425"/>
                  <a:gd name="connsiteY96" fmla="*/ 869156 h 914400"/>
                  <a:gd name="connsiteX97" fmla="*/ 483727 w 733425"/>
                  <a:gd name="connsiteY97" fmla="*/ 886368 h 914400"/>
                  <a:gd name="connsiteX98" fmla="*/ 482003 w 733425"/>
                  <a:gd name="connsiteY98" fmla="*/ 901503 h 914400"/>
                  <a:gd name="connsiteX99" fmla="*/ 482660 w 733425"/>
                  <a:gd name="connsiteY99" fmla="*/ 914257 h 914400"/>
                  <a:gd name="connsiteX100" fmla="*/ 482689 w 733425"/>
                  <a:gd name="connsiteY100" fmla="*/ 915648 h 914400"/>
                  <a:gd name="connsiteX101" fmla="*/ 482689 w 733425"/>
                  <a:gd name="connsiteY101" fmla="*/ 915810 h 914400"/>
                  <a:gd name="connsiteX102" fmla="*/ 479584 w 733425"/>
                  <a:gd name="connsiteY102" fmla="*/ 916753 h 914400"/>
                  <a:gd name="connsiteX103" fmla="*/ 474574 w 733425"/>
                  <a:gd name="connsiteY103" fmla="*/ 916648 h 914400"/>
                  <a:gd name="connsiteX104" fmla="*/ 470345 w 733425"/>
                  <a:gd name="connsiteY104" fmla="*/ 915162 h 914400"/>
                  <a:gd name="connsiteX105" fmla="*/ 464582 w 733425"/>
                  <a:gd name="connsiteY105" fmla="*/ 910904 h 914400"/>
                  <a:gd name="connsiteX106" fmla="*/ 460962 w 733425"/>
                  <a:gd name="connsiteY106" fmla="*/ 909009 h 914400"/>
                  <a:gd name="connsiteX107" fmla="*/ 456590 w 733425"/>
                  <a:gd name="connsiteY107" fmla="*/ 907856 h 914400"/>
                  <a:gd name="connsiteX108" fmla="*/ 448818 w 733425"/>
                  <a:gd name="connsiteY108" fmla="*/ 906799 h 914400"/>
                  <a:gd name="connsiteX109" fmla="*/ 444275 w 733425"/>
                  <a:gd name="connsiteY109" fmla="*/ 904751 h 914400"/>
                  <a:gd name="connsiteX110" fmla="*/ 441551 w 733425"/>
                  <a:gd name="connsiteY110" fmla="*/ 902713 h 914400"/>
                  <a:gd name="connsiteX111" fmla="*/ 435216 w 733425"/>
                  <a:gd name="connsiteY111" fmla="*/ 896512 h 914400"/>
                  <a:gd name="connsiteX112" fmla="*/ 422939 w 733425"/>
                  <a:gd name="connsiteY112" fmla="*/ 881063 h 914400"/>
                  <a:gd name="connsiteX113" fmla="*/ 414985 w 733425"/>
                  <a:gd name="connsiteY113" fmla="*/ 867594 h 914400"/>
                  <a:gd name="connsiteX114" fmla="*/ 401631 w 733425"/>
                  <a:gd name="connsiteY114" fmla="*/ 838067 h 914400"/>
                  <a:gd name="connsiteX115" fmla="*/ 391935 w 733425"/>
                  <a:gd name="connsiteY115" fmla="*/ 817350 h 914400"/>
                  <a:gd name="connsiteX116" fmla="*/ 385334 w 733425"/>
                  <a:gd name="connsiteY116" fmla="*/ 809587 h 914400"/>
                  <a:gd name="connsiteX117" fmla="*/ 374571 w 733425"/>
                  <a:gd name="connsiteY117" fmla="*/ 804863 h 914400"/>
                  <a:gd name="connsiteX118" fmla="*/ 368294 w 733425"/>
                  <a:gd name="connsiteY118" fmla="*/ 805710 h 914400"/>
                  <a:gd name="connsiteX119" fmla="*/ 364893 w 733425"/>
                  <a:gd name="connsiteY119" fmla="*/ 804243 h 914400"/>
                  <a:gd name="connsiteX120" fmla="*/ 362855 w 733425"/>
                  <a:gd name="connsiteY120" fmla="*/ 801072 h 914400"/>
                  <a:gd name="connsiteX121" fmla="*/ 360855 w 733425"/>
                  <a:gd name="connsiteY121" fmla="*/ 796928 h 914400"/>
                  <a:gd name="connsiteX122" fmla="*/ 357911 w 733425"/>
                  <a:gd name="connsiteY122" fmla="*/ 788870 h 914400"/>
                  <a:gd name="connsiteX123" fmla="*/ 353854 w 733425"/>
                  <a:gd name="connsiteY123" fmla="*/ 771249 h 914400"/>
                  <a:gd name="connsiteX124" fmla="*/ 353749 w 733425"/>
                  <a:gd name="connsiteY124" fmla="*/ 770782 h 914400"/>
                  <a:gd name="connsiteX125" fmla="*/ 348929 w 733425"/>
                  <a:gd name="connsiteY125" fmla="*/ 763076 h 914400"/>
                  <a:gd name="connsiteX126" fmla="*/ 344538 w 733425"/>
                  <a:gd name="connsiteY126" fmla="*/ 760409 h 914400"/>
                  <a:gd name="connsiteX127" fmla="*/ 340995 w 733425"/>
                  <a:gd name="connsiteY127" fmla="*/ 760238 h 914400"/>
                  <a:gd name="connsiteX128" fmla="*/ 338052 w 733425"/>
                  <a:gd name="connsiteY128" fmla="*/ 759381 h 914400"/>
                  <a:gd name="connsiteX129" fmla="*/ 335442 w 733425"/>
                  <a:gd name="connsiteY129" fmla="*/ 754771 h 914400"/>
                  <a:gd name="connsiteX130" fmla="*/ 335442 w 733425"/>
                  <a:gd name="connsiteY130" fmla="*/ 750313 h 914400"/>
                  <a:gd name="connsiteX131" fmla="*/ 339214 w 733425"/>
                  <a:gd name="connsiteY131" fmla="*/ 741150 h 914400"/>
                  <a:gd name="connsiteX132" fmla="*/ 339728 w 733425"/>
                  <a:gd name="connsiteY132" fmla="*/ 736959 h 914400"/>
                  <a:gd name="connsiteX133" fmla="*/ 337528 w 733425"/>
                  <a:gd name="connsiteY133" fmla="*/ 731501 h 914400"/>
                  <a:gd name="connsiteX134" fmla="*/ 333347 w 733425"/>
                  <a:gd name="connsiteY134" fmla="*/ 726577 h 914400"/>
                  <a:gd name="connsiteX135" fmla="*/ 327755 w 733425"/>
                  <a:gd name="connsiteY135" fmla="*/ 722624 h 914400"/>
                  <a:gd name="connsiteX136" fmla="*/ 321345 w 733425"/>
                  <a:gd name="connsiteY136" fmla="*/ 720100 h 914400"/>
                  <a:gd name="connsiteX137" fmla="*/ 311896 w 733425"/>
                  <a:gd name="connsiteY137" fmla="*/ 719738 h 914400"/>
                  <a:gd name="connsiteX138" fmla="*/ 303714 w 733425"/>
                  <a:gd name="connsiteY138" fmla="*/ 720595 h 914400"/>
                  <a:gd name="connsiteX139" fmla="*/ 300352 w 733425"/>
                  <a:gd name="connsiteY139" fmla="*/ 718652 h 914400"/>
                  <a:gd name="connsiteX140" fmla="*/ 305286 w 733425"/>
                  <a:gd name="connsiteY140" fmla="*/ 709860 h 914400"/>
                  <a:gd name="connsiteX141" fmla="*/ 312315 w 733425"/>
                  <a:gd name="connsiteY141" fmla="*/ 704336 h 914400"/>
                  <a:gd name="connsiteX142" fmla="*/ 326850 w 733425"/>
                  <a:gd name="connsiteY142" fmla="*/ 700688 h 914400"/>
                  <a:gd name="connsiteX143" fmla="*/ 332080 w 733425"/>
                  <a:gd name="connsiteY143" fmla="*/ 695373 h 914400"/>
                  <a:gd name="connsiteX144" fmla="*/ 333632 w 733425"/>
                  <a:gd name="connsiteY144" fmla="*/ 687600 h 914400"/>
                  <a:gd name="connsiteX145" fmla="*/ 333994 w 733425"/>
                  <a:gd name="connsiteY145" fmla="*/ 666512 h 914400"/>
                  <a:gd name="connsiteX146" fmla="*/ 335794 w 733425"/>
                  <a:gd name="connsiteY146" fmla="*/ 657073 h 914400"/>
                  <a:gd name="connsiteX147" fmla="*/ 349958 w 733425"/>
                  <a:gd name="connsiteY147" fmla="*/ 633879 h 914400"/>
                  <a:gd name="connsiteX148" fmla="*/ 350492 w 733425"/>
                  <a:gd name="connsiteY148" fmla="*/ 628593 h 914400"/>
                  <a:gd name="connsiteX149" fmla="*/ 344538 w 733425"/>
                  <a:gd name="connsiteY149" fmla="*/ 627393 h 914400"/>
                  <a:gd name="connsiteX150" fmla="*/ 336194 w 733425"/>
                  <a:gd name="connsiteY150" fmla="*/ 631384 h 914400"/>
                  <a:gd name="connsiteX151" fmla="*/ 327612 w 733425"/>
                  <a:gd name="connsiteY151" fmla="*/ 636861 h 914400"/>
                  <a:gd name="connsiteX152" fmla="*/ 321116 w 733425"/>
                  <a:gd name="connsiteY152" fmla="*/ 639985 h 914400"/>
                  <a:gd name="connsiteX153" fmla="*/ 340585 w 733425"/>
                  <a:gd name="connsiteY153" fmla="*/ 607743 h 914400"/>
                  <a:gd name="connsiteX154" fmla="*/ 349872 w 733425"/>
                  <a:gd name="connsiteY154" fmla="*/ 599294 h 914400"/>
                  <a:gd name="connsiteX155" fmla="*/ 365979 w 733425"/>
                  <a:gd name="connsiteY155" fmla="*/ 579101 h 914400"/>
                  <a:gd name="connsiteX156" fmla="*/ 374571 w 733425"/>
                  <a:gd name="connsiteY156" fmla="*/ 570776 h 914400"/>
                  <a:gd name="connsiteX157" fmla="*/ 374923 w 733425"/>
                  <a:gd name="connsiteY157" fmla="*/ 569471 h 914400"/>
                  <a:gd name="connsiteX158" fmla="*/ 375085 w 733425"/>
                  <a:gd name="connsiteY158" fmla="*/ 568147 h 914400"/>
                  <a:gd name="connsiteX159" fmla="*/ 374923 w 733425"/>
                  <a:gd name="connsiteY159" fmla="*/ 566814 h 914400"/>
                  <a:gd name="connsiteX160" fmla="*/ 374571 w 733425"/>
                  <a:gd name="connsiteY160" fmla="*/ 565528 h 914400"/>
                  <a:gd name="connsiteX161" fmla="*/ 370284 w 733425"/>
                  <a:gd name="connsiteY161" fmla="*/ 555412 h 914400"/>
                  <a:gd name="connsiteX162" fmla="*/ 368865 w 733425"/>
                  <a:gd name="connsiteY162" fmla="*/ 544211 h 914400"/>
                  <a:gd name="connsiteX163" fmla="*/ 369265 w 733425"/>
                  <a:gd name="connsiteY163" fmla="*/ 512464 h 914400"/>
                  <a:gd name="connsiteX164" fmla="*/ 368465 w 733425"/>
                  <a:gd name="connsiteY164" fmla="*/ 507140 h 914400"/>
                  <a:gd name="connsiteX165" fmla="*/ 366808 w 733425"/>
                  <a:gd name="connsiteY165" fmla="*/ 502091 h 914400"/>
                  <a:gd name="connsiteX166" fmla="*/ 363284 w 733425"/>
                  <a:gd name="connsiteY166" fmla="*/ 496005 h 914400"/>
                  <a:gd name="connsiteX167" fmla="*/ 361045 w 733425"/>
                  <a:gd name="connsiteY167" fmla="*/ 495138 h 914400"/>
                  <a:gd name="connsiteX168" fmla="*/ 358635 w 733425"/>
                  <a:gd name="connsiteY168" fmla="*/ 496957 h 914400"/>
                  <a:gd name="connsiteX169" fmla="*/ 327498 w 733425"/>
                  <a:gd name="connsiteY169" fmla="*/ 510550 h 914400"/>
                  <a:gd name="connsiteX170" fmla="*/ 320059 w 733425"/>
                  <a:gd name="connsiteY170" fmla="*/ 511102 h 914400"/>
                  <a:gd name="connsiteX171" fmla="*/ 314887 w 733425"/>
                  <a:gd name="connsiteY171" fmla="*/ 505568 h 914400"/>
                  <a:gd name="connsiteX172" fmla="*/ 313487 w 733425"/>
                  <a:gd name="connsiteY172" fmla="*/ 496624 h 914400"/>
                  <a:gd name="connsiteX173" fmla="*/ 314801 w 733425"/>
                  <a:gd name="connsiteY173" fmla="*/ 478203 h 914400"/>
                  <a:gd name="connsiteX174" fmla="*/ 311163 w 733425"/>
                  <a:gd name="connsiteY174" fmla="*/ 457067 h 914400"/>
                  <a:gd name="connsiteX175" fmla="*/ 302676 w 733425"/>
                  <a:gd name="connsiteY175" fmla="*/ 450228 h 914400"/>
                  <a:gd name="connsiteX176" fmla="*/ 295123 w 733425"/>
                  <a:gd name="connsiteY176" fmla="*/ 457514 h 914400"/>
                  <a:gd name="connsiteX177" fmla="*/ 294065 w 733425"/>
                  <a:gd name="connsiteY177" fmla="*/ 494710 h 914400"/>
                  <a:gd name="connsiteX178" fmla="*/ 288922 w 733425"/>
                  <a:gd name="connsiteY178" fmla="*/ 509530 h 914400"/>
                  <a:gd name="connsiteX179" fmla="*/ 279244 w 733425"/>
                  <a:gd name="connsiteY179" fmla="*/ 521999 h 914400"/>
                  <a:gd name="connsiteX180" fmla="*/ 265929 w 733425"/>
                  <a:gd name="connsiteY180" fmla="*/ 530876 h 914400"/>
                  <a:gd name="connsiteX181" fmla="*/ 261261 w 733425"/>
                  <a:gd name="connsiteY181" fmla="*/ 531981 h 914400"/>
                  <a:gd name="connsiteX182" fmla="*/ 238554 w 733425"/>
                  <a:gd name="connsiteY182" fmla="*/ 532390 h 914400"/>
                  <a:gd name="connsiteX183" fmla="*/ 236849 w 733425"/>
                  <a:gd name="connsiteY183" fmla="*/ 533362 h 914400"/>
                  <a:gd name="connsiteX184" fmla="*/ 235639 w 733425"/>
                  <a:gd name="connsiteY184" fmla="*/ 532667 h 914400"/>
                  <a:gd name="connsiteX185" fmla="*/ 232496 w 733425"/>
                  <a:gd name="connsiteY185" fmla="*/ 527942 h 914400"/>
                  <a:gd name="connsiteX186" fmla="*/ 229705 w 733425"/>
                  <a:gd name="connsiteY186" fmla="*/ 520722 h 914400"/>
                  <a:gd name="connsiteX187" fmla="*/ 227590 w 733425"/>
                  <a:gd name="connsiteY187" fmla="*/ 510264 h 914400"/>
                  <a:gd name="connsiteX188" fmla="*/ 226676 w 733425"/>
                  <a:gd name="connsiteY188" fmla="*/ 499701 h 914400"/>
                  <a:gd name="connsiteX189" fmla="*/ 228743 w 733425"/>
                  <a:gd name="connsiteY189" fmla="*/ 472583 h 914400"/>
                  <a:gd name="connsiteX190" fmla="*/ 224676 w 733425"/>
                  <a:gd name="connsiteY190" fmla="*/ 453666 h 914400"/>
                  <a:gd name="connsiteX191" fmla="*/ 210036 w 733425"/>
                  <a:gd name="connsiteY191" fmla="*/ 420024 h 914400"/>
                  <a:gd name="connsiteX192" fmla="*/ 196806 w 733425"/>
                  <a:gd name="connsiteY192" fmla="*/ 408870 h 914400"/>
                  <a:gd name="connsiteX193" fmla="*/ 177756 w 733425"/>
                  <a:gd name="connsiteY193" fmla="*/ 402507 h 914400"/>
                  <a:gd name="connsiteX194" fmla="*/ 161506 w 733425"/>
                  <a:gd name="connsiteY194" fmla="*/ 393983 h 914400"/>
                  <a:gd name="connsiteX195" fmla="*/ 156496 w 733425"/>
                  <a:gd name="connsiteY195" fmla="*/ 376495 h 914400"/>
                  <a:gd name="connsiteX196" fmla="*/ 156896 w 733425"/>
                  <a:gd name="connsiteY196" fmla="*/ 374695 h 914400"/>
                  <a:gd name="connsiteX197" fmla="*/ 157648 w 733425"/>
                  <a:gd name="connsiteY197" fmla="*/ 373018 h 914400"/>
                  <a:gd name="connsiteX198" fmla="*/ 158582 w 733425"/>
                  <a:gd name="connsiteY198" fmla="*/ 371561 h 914400"/>
                  <a:gd name="connsiteX199" fmla="*/ 159801 w 733425"/>
                  <a:gd name="connsiteY199" fmla="*/ 370227 h 914400"/>
                  <a:gd name="connsiteX200" fmla="*/ 163573 w 733425"/>
                  <a:gd name="connsiteY200" fmla="*/ 364417 h 914400"/>
                  <a:gd name="connsiteX201" fmla="*/ 157020 w 733425"/>
                  <a:gd name="connsiteY201" fmla="*/ 358578 h 914400"/>
                  <a:gd name="connsiteX202" fmla="*/ 146285 w 733425"/>
                  <a:gd name="connsiteY202" fmla="*/ 352349 h 914400"/>
                  <a:gd name="connsiteX203" fmla="*/ 137494 w 733425"/>
                  <a:gd name="connsiteY203" fmla="*/ 345510 h 914400"/>
                  <a:gd name="connsiteX204" fmla="*/ 134522 w 733425"/>
                  <a:gd name="connsiteY204" fmla="*/ 340290 h 914400"/>
                  <a:gd name="connsiteX205" fmla="*/ 130302 w 733425"/>
                  <a:gd name="connsiteY205" fmla="*/ 328784 h 914400"/>
                  <a:gd name="connsiteX206" fmla="*/ 127464 w 733425"/>
                  <a:gd name="connsiteY206" fmla="*/ 323869 h 914400"/>
                  <a:gd name="connsiteX207" fmla="*/ 123444 w 733425"/>
                  <a:gd name="connsiteY207" fmla="*/ 320069 h 914400"/>
                  <a:gd name="connsiteX208" fmla="*/ 109976 w 733425"/>
                  <a:gd name="connsiteY208" fmla="*/ 311896 h 914400"/>
                  <a:gd name="connsiteX209" fmla="*/ 79210 w 733425"/>
                  <a:gd name="connsiteY209" fmla="*/ 281607 h 914400"/>
                  <a:gd name="connsiteX210" fmla="*/ 53350 w 733425"/>
                  <a:gd name="connsiteY210" fmla="*/ 268443 h 914400"/>
                  <a:gd name="connsiteX211" fmla="*/ 45072 w 733425"/>
                  <a:gd name="connsiteY211" fmla="*/ 260547 h 914400"/>
                  <a:gd name="connsiteX212" fmla="*/ 42320 w 733425"/>
                  <a:gd name="connsiteY212" fmla="*/ 251241 h 914400"/>
                  <a:gd name="connsiteX213" fmla="*/ 36147 w 733425"/>
                  <a:gd name="connsiteY213" fmla="*/ 245250 h 914400"/>
                  <a:gd name="connsiteX214" fmla="*/ 28718 w 733425"/>
                  <a:gd name="connsiteY214" fmla="*/ 240011 h 914400"/>
                  <a:gd name="connsiteX215" fmla="*/ 22470 w 733425"/>
                  <a:gd name="connsiteY215" fmla="*/ 233039 h 914400"/>
                  <a:gd name="connsiteX216" fmla="*/ 21812 w 733425"/>
                  <a:gd name="connsiteY216" fmla="*/ 230181 h 914400"/>
                  <a:gd name="connsiteX217" fmla="*/ 23232 w 733425"/>
                  <a:gd name="connsiteY217" fmla="*/ 224695 h 914400"/>
                  <a:gd name="connsiteX218" fmla="*/ 23232 w 733425"/>
                  <a:gd name="connsiteY218" fmla="*/ 222171 h 914400"/>
                  <a:gd name="connsiteX219" fmla="*/ 21831 w 733425"/>
                  <a:gd name="connsiteY219" fmla="*/ 220123 h 914400"/>
                  <a:gd name="connsiteX220" fmla="*/ 18098 w 733425"/>
                  <a:gd name="connsiteY220" fmla="*/ 217294 h 914400"/>
                  <a:gd name="connsiteX221" fmla="*/ 16897 w 733425"/>
                  <a:gd name="connsiteY221" fmla="*/ 215636 h 914400"/>
                  <a:gd name="connsiteX222" fmla="*/ 12592 w 733425"/>
                  <a:gd name="connsiteY222" fmla="*/ 200978 h 914400"/>
                  <a:gd name="connsiteX223" fmla="*/ 10039 w 733425"/>
                  <a:gd name="connsiteY223" fmla="*/ 196367 h 914400"/>
                  <a:gd name="connsiteX224" fmla="*/ 7144 w 733425"/>
                  <a:gd name="connsiteY224" fmla="*/ 189909 h 914400"/>
                  <a:gd name="connsiteX225" fmla="*/ 11516 w 733425"/>
                  <a:gd name="connsiteY225" fmla="*/ 183718 h 914400"/>
                  <a:gd name="connsiteX226" fmla="*/ 19326 w 733425"/>
                  <a:gd name="connsiteY226" fmla="*/ 178984 h 914400"/>
                  <a:gd name="connsiteX227" fmla="*/ 26842 w 733425"/>
                  <a:gd name="connsiteY227" fmla="*/ 176927 h 914400"/>
                  <a:gd name="connsiteX228" fmla="*/ 36300 w 733425"/>
                  <a:gd name="connsiteY228" fmla="*/ 178984 h 914400"/>
                  <a:gd name="connsiteX229" fmla="*/ 43596 w 733425"/>
                  <a:gd name="connsiteY229" fmla="*/ 182966 h 914400"/>
                  <a:gd name="connsiteX230" fmla="*/ 49825 w 733425"/>
                  <a:gd name="connsiteY230" fmla="*/ 183804 h 914400"/>
                  <a:gd name="connsiteX231" fmla="*/ 55521 w 733425"/>
                  <a:gd name="connsiteY231" fmla="*/ 176536 h 914400"/>
                  <a:gd name="connsiteX232" fmla="*/ 57807 w 733425"/>
                  <a:gd name="connsiteY232" fmla="*/ 168593 h 914400"/>
                  <a:gd name="connsiteX233" fmla="*/ 60341 w 733425"/>
                  <a:gd name="connsiteY233" fmla="*/ 152905 h 914400"/>
                  <a:gd name="connsiteX234" fmla="*/ 64656 w 733425"/>
                  <a:gd name="connsiteY234" fmla="*/ 144399 h 914400"/>
                  <a:gd name="connsiteX235" fmla="*/ 118043 w 733425"/>
                  <a:gd name="connsiteY235" fmla="*/ 88544 h 914400"/>
                  <a:gd name="connsiteX236" fmla="*/ 121253 w 733425"/>
                  <a:gd name="connsiteY236" fmla="*/ 82363 h 914400"/>
                  <a:gd name="connsiteX237" fmla="*/ 120444 w 733425"/>
                  <a:gd name="connsiteY237" fmla="*/ 81448 h 914400"/>
                  <a:gd name="connsiteX238" fmla="*/ 118786 w 733425"/>
                  <a:gd name="connsiteY238" fmla="*/ 77600 h 914400"/>
                  <a:gd name="connsiteX239" fmla="*/ 116253 w 733425"/>
                  <a:gd name="connsiteY239" fmla="*/ 74505 h 914400"/>
                  <a:gd name="connsiteX240" fmla="*/ 112233 w 733425"/>
                  <a:gd name="connsiteY240" fmla="*/ 71847 h 914400"/>
                  <a:gd name="connsiteX241" fmla="*/ 109195 w 733425"/>
                  <a:gd name="connsiteY241" fmla="*/ 68466 h 914400"/>
                  <a:gd name="connsiteX242" fmla="*/ 109014 w 733425"/>
                  <a:gd name="connsiteY242" fmla="*/ 63246 h 914400"/>
                  <a:gd name="connsiteX243" fmla="*/ 111966 w 733425"/>
                  <a:gd name="connsiteY243" fmla="*/ 59750 h 914400"/>
                  <a:gd name="connsiteX244" fmla="*/ 116453 w 733425"/>
                  <a:gd name="connsiteY244" fmla="*/ 59322 h 914400"/>
                  <a:gd name="connsiteX245" fmla="*/ 121387 w 733425"/>
                  <a:gd name="connsiteY245" fmla="*/ 59607 h 914400"/>
                  <a:gd name="connsiteX246" fmla="*/ 125816 w 733425"/>
                  <a:gd name="connsiteY246" fmla="*/ 58312 h 914400"/>
                  <a:gd name="connsiteX247" fmla="*/ 131102 w 733425"/>
                  <a:gd name="connsiteY247" fmla="*/ 52302 h 914400"/>
                  <a:gd name="connsiteX248" fmla="*/ 134522 w 733425"/>
                  <a:gd name="connsiteY248" fmla="*/ 44672 h 914400"/>
                  <a:gd name="connsiteX249" fmla="*/ 138979 w 733425"/>
                  <a:gd name="connsiteY249" fmla="*/ 28204 h 914400"/>
                  <a:gd name="connsiteX250" fmla="*/ 138979 w 733425"/>
                  <a:gd name="connsiteY250" fmla="*/ 28146 h 914400"/>
                  <a:gd name="connsiteX251" fmla="*/ 146323 w 733425"/>
                  <a:gd name="connsiteY251" fmla="*/ 18888 h 914400"/>
                  <a:gd name="connsiteX252" fmla="*/ 157096 w 733425"/>
                  <a:gd name="connsiteY252" fmla="*/ 17297 h 914400"/>
                  <a:gd name="connsiteX253" fmla="*/ 168507 w 733425"/>
                  <a:gd name="connsiteY253" fmla="*/ 21126 h 914400"/>
                  <a:gd name="connsiteX254" fmla="*/ 177718 w 733425"/>
                  <a:gd name="connsiteY254" fmla="*/ 28204 h 914400"/>
                  <a:gd name="connsiteX255" fmla="*/ 182242 w 733425"/>
                  <a:gd name="connsiteY255" fmla="*/ 37167 h 914400"/>
                  <a:gd name="connsiteX256" fmla="*/ 183356 w 733425"/>
                  <a:gd name="connsiteY256" fmla="*/ 45615 h 914400"/>
                  <a:gd name="connsiteX257" fmla="*/ 186309 w 733425"/>
                  <a:gd name="connsiteY257" fmla="*/ 51187 h 914400"/>
                  <a:gd name="connsiteX258" fmla="*/ 195996 w 733425"/>
                  <a:gd name="connsiteY258" fmla="*/ 51597 h 914400"/>
                  <a:gd name="connsiteX259" fmla="*/ 199177 w 733425"/>
                  <a:gd name="connsiteY259" fmla="*/ 49454 h 914400"/>
                  <a:gd name="connsiteX260" fmla="*/ 201159 w 733425"/>
                  <a:gd name="connsiteY260" fmla="*/ 45949 h 914400"/>
                  <a:gd name="connsiteX261" fmla="*/ 203664 w 733425"/>
                  <a:gd name="connsiteY261" fmla="*/ 42824 h 914400"/>
                  <a:gd name="connsiteX262" fmla="*/ 208169 w 733425"/>
                  <a:gd name="connsiteY262" fmla="*/ 41767 h 914400"/>
                  <a:gd name="connsiteX263" fmla="*/ 210102 w 733425"/>
                  <a:gd name="connsiteY263" fmla="*/ 43396 h 914400"/>
                  <a:gd name="connsiteX264" fmla="*/ 216513 w 733425"/>
                  <a:gd name="connsiteY264" fmla="*/ 50778 h 914400"/>
                  <a:gd name="connsiteX265" fmla="*/ 219237 w 733425"/>
                  <a:gd name="connsiteY265" fmla="*/ 53159 h 914400"/>
                  <a:gd name="connsiteX266" fmla="*/ 227743 w 733425"/>
                  <a:gd name="connsiteY266" fmla="*/ 56245 h 914400"/>
                  <a:gd name="connsiteX267" fmla="*/ 244878 w 733425"/>
                  <a:gd name="connsiteY267" fmla="*/ 59322 h 914400"/>
                  <a:gd name="connsiteX268" fmla="*/ 253708 w 733425"/>
                  <a:gd name="connsiteY268" fmla="*/ 62979 h 914400"/>
                  <a:gd name="connsiteX269" fmla="*/ 279130 w 733425"/>
                  <a:gd name="connsiteY269" fmla="*/ 84020 h 914400"/>
                  <a:gd name="connsiteX270" fmla="*/ 287427 w 733425"/>
                  <a:gd name="connsiteY270" fmla="*/ 87516 h 914400"/>
                  <a:gd name="connsiteX271" fmla="*/ 305534 w 733425"/>
                  <a:gd name="connsiteY271" fmla="*/ 91735 h 914400"/>
                  <a:gd name="connsiteX272" fmla="*/ 313468 w 733425"/>
                  <a:gd name="connsiteY272" fmla="*/ 95917 h 914400"/>
                  <a:gd name="connsiteX273" fmla="*/ 319192 w 733425"/>
                  <a:gd name="connsiteY273" fmla="*/ 102661 h 914400"/>
                  <a:gd name="connsiteX274" fmla="*/ 322612 w 733425"/>
                  <a:gd name="connsiteY274" fmla="*/ 110481 h 914400"/>
                  <a:gd name="connsiteX275" fmla="*/ 325260 w 733425"/>
                  <a:gd name="connsiteY275" fmla="*/ 118805 h 914400"/>
                  <a:gd name="connsiteX276" fmla="*/ 340033 w 733425"/>
                  <a:gd name="connsiteY276" fmla="*/ 148171 h 914400"/>
                  <a:gd name="connsiteX277" fmla="*/ 343853 w 733425"/>
                  <a:gd name="connsiteY277" fmla="*/ 152876 h 914400"/>
                  <a:gd name="connsiteX278" fmla="*/ 351149 w 733425"/>
                  <a:gd name="connsiteY278" fmla="*/ 156601 h 914400"/>
                  <a:gd name="connsiteX279" fmla="*/ 367027 w 733425"/>
                  <a:gd name="connsiteY279" fmla="*/ 161020 h 914400"/>
                  <a:gd name="connsiteX280" fmla="*/ 381010 w 733425"/>
                  <a:gd name="connsiteY280" fmla="*/ 171298 h 914400"/>
                  <a:gd name="connsiteX281" fmla="*/ 389535 w 733425"/>
                  <a:gd name="connsiteY281" fmla="*/ 174689 h 914400"/>
                  <a:gd name="connsiteX282" fmla="*/ 398164 w 733425"/>
                  <a:gd name="connsiteY282" fmla="*/ 174765 h 914400"/>
                  <a:gd name="connsiteX283" fmla="*/ 405051 w 733425"/>
                  <a:gd name="connsiteY283" fmla="*/ 169926 h 914400"/>
                  <a:gd name="connsiteX284" fmla="*/ 406775 w 733425"/>
                  <a:gd name="connsiteY284" fmla="*/ 162373 h 914400"/>
                  <a:gd name="connsiteX285" fmla="*/ 404955 w 733425"/>
                  <a:gd name="connsiteY285" fmla="*/ 154905 h 914400"/>
                  <a:gd name="connsiteX286" fmla="*/ 404660 w 733425"/>
                  <a:gd name="connsiteY286" fmla="*/ 148590 h 914400"/>
                  <a:gd name="connsiteX287" fmla="*/ 410737 w 733425"/>
                  <a:gd name="connsiteY287" fmla="*/ 144399 h 914400"/>
                  <a:gd name="connsiteX288" fmla="*/ 417652 w 733425"/>
                  <a:gd name="connsiteY288" fmla="*/ 143151 h 914400"/>
                  <a:gd name="connsiteX289" fmla="*/ 424891 w 733425"/>
                  <a:gd name="connsiteY289" fmla="*/ 139932 h 914400"/>
                  <a:gd name="connsiteX290" fmla="*/ 446685 w 733425"/>
                  <a:gd name="connsiteY290" fmla="*/ 124720 h 914400"/>
                  <a:gd name="connsiteX291" fmla="*/ 448294 w 733425"/>
                  <a:gd name="connsiteY291" fmla="*/ 121120 h 914400"/>
                  <a:gd name="connsiteX292" fmla="*/ 447847 w 733425"/>
                  <a:gd name="connsiteY292" fmla="*/ 116357 h 914400"/>
                  <a:gd name="connsiteX293" fmla="*/ 442655 w 733425"/>
                  <a:gd name="connsiteY293" fmla="*/ 109842 h 914400"/>
                  <a:gd name="connsiteX294" fmla="*/ 441551 w 733425"/>
                  <a:gd name="connsiteY294" fmla="*/ 106051 h 914400"/>
                  <a:gd name="connsiteX295" fmla="*/ 446580 w 733425"/>
                  <a:gd name="connsiteY295" fmla="*/ 92507 h 914400"/>
                  <a:gd name="connsiteX296" fmla="*/ 458048 w 733425"/>
                  <a:gd name="connsiteY296" fmla="*/ 83468 h 914400"/>
                  <a:gd name="connsiteX297" fmla="*/ 483803 w 733425"/>
                  <a:gd name="connsiteY297" fmla="*/ 69809 h 914400"/>
                  <a:gd name="connsiteX298" fmla="*/ 490881 w 733425"/>
                  <a:gd name="connsiteY298" fmla="*/ 63818 h 914400"/>
                  <a:gd name="connsiteX299" fmla="*/ 494147 w 733425"/>
                  <a:gd name="connsiteY299" fmla="*/ 59226 h 914400"/>
                  <a:gd name="connsiteX300" fmla="*/ 501644 w 733425"/>
                  <a:gd name="connsiteY300" fmla="*/ 38405 h 914400"/>
                  <a:gd name="connsiteX301" fmla="*/ 518694 w 733425"/>
                  <a:gd name="connsiteY301" fmla="*/ 8296 h 914400"/>
                  <a:gd name="connsiteX302" fmla="*/ 523818 w 733425"/>
                  <a:gd name="connsiteY302" fmla="*/ 7144 h 914400"/>
                  <a:gd name="connsiteX303" fmla="*/ 533514 w 733425"/>
                  <a:gd name="connsiteY303" fmla="*/ 10592 h 914400"/>
                  <a:gd name="connsiteX304" fmla="*/ 539067 w 733425"/>
                  <a:gd name="connsiteY304" fmla="*/ 13840 h 914400"/>
                  <a:gd name="connsiteX305" fmla="*/ 544087 w 733425"/>
                  <a:gd name="connsiteY305" fmla="*/ 17983 h 914400"/>
                  <a:gd name="connsiteX306" fmla="*/ 548459 w 733425"/>
                  <a:gd name="connsiteY306" fmla="*/ 22812 h 914400"/>
                  <a:gd name="connsiteX307" fmla="*/ 552136 w 733425"/>
                  <a:gd name="connsiteY307" fmla="*/ 28204 h 914400"/>
                  <a:gd name="connsiteX308" fmla="*/ 558251 w 733425"/>
                  <a:gd name="connsiteY308" fmla="*/ 31633 h 914400"/>
                  <a:gd name="connsiteX309" fmla="*/ 559222 w 733425"/>
                  <a:gd name="connsiteY309" fmla="*/ 38129 h 914400"/>
                  <a:gd name="connsiteX310" fmla="*/ 558508 w 733425"/>
                  <a:gd name="connsiteY310" fmla="*/ 46215 h 914400"/>
                  <a:gd name="connsiteX311" fmla="*/ 559356 w 733425"/>
                  <a:gd name="connsiteY311" fmla="*/ 54464 h 914400"/>
                  <a:gd name="connsiteX312" fmla="*/ 562194 w 733425"/>
                  <a:gd name="connsiteY312" fmla="*/ 61008 h 914400"/>
                  <a:gd name="connsiteX313" fmla="*/ 577910 w 733425"/>
                  <a:gd name="connsiteY313" fmla="*/ 87297 h 914400"/>
                  <a:gd name="connsiteX314" fmla="*/ 588921 w 733425"/>
                  <a:gd name="connsiteY314" fmla="*/ 99670 h 914400"/>
                  <a:gd name="connsiteX315" fmla="*/ 594208 w 733425"/>
                  <a:gd name="connsiteY315" fmla="*/ 10319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Lst>
                <a:rect l="l" t="t" r="r" b="b"/>
                <a:pathLst>
                  <a:path w="733425" h="914400">
                    <a:moveTo>
                      <a:pt x="602009" y="104432"/>
                    </a:moveTo>
                    <a:lnTo>
                      <a:pt x="606581" y="101679"/>
                    </a:lnTo>
                    <a:lnTo>
                      <a:pt x="620306" y="81163"/>
                    </a:lnTo>
                    <a:lnTo>
                      <a:pt x="622325" y="76800"/>
                    </a:lnTo>
                    <a:lnTo>
                      <a:pt x="621897" y="73142"/>
                    </a:lnTo>
                    <a:lnTo>
                      <a:pt x="631155" y="81086"/>
                    </a:lnTo>
                    <a:lnTo>
                      <a:pt x="644347" y="105699"/>
                    </a:lnTo>
                    <a:lnTo>
                      <a:pt x="647548" y="116319"/>
                    </a:lnTo>
                    <a:lnTo>
                      <a:pt x="649157" y="126616"/>
                    </a:lnTo>
                    <a:lnTo>
                      <a:pt x="647805" y="134341"/>
                    </a:lnTo>
                    <a:lnTo>
                      <a:pt x="643414" y="139922"/>
                    </a:lnTo>
                    <a:lnTo>
                      <a:pt x="638280" y="145094"/>
                    </a:lnTo>
                    <a:lnTo>
                      <a:pt x="633956" y="150457"/>
                    </a:lnTo>
                    <a:lnTo>
                      <a:pt x="633489" y="157439"/>
                    </a:lnTo>
                    <a:lnTo>
                      <a:pt x="638213" y="164640"/>
                    </a:lnTo>
                    <a:lnTo>
                      <a:pt x="649024" y="173174"/>
                    </a:lnTo>
                    <a:lnTo>
                      <a:pt x="657816" y="177927"/>
                    </a:lnTo>
                    <a:lnTo>
                      <a:pt x="666074" y="180546"/>
                    </a:lnTo>
                    <a:lnTo>
                      <a:pt x="673418" y="180813"/>
                    </a:lnTo>
                    <a:lnTo>
                      <a:pt x="680542" y="179422"/>
                    </a:lnTo>
                    <a:lnTo>
                      <a:pt x="687743" y="177298"/>
                    </a:lnTo>
                    <a:lnTo>
                      <a:pt x="696754" y="176975"/>
                    </a:lnTo>
                    <a:lnTo>
                      <a:pt x="706679" y="179565"/>
                    </a:lnTo>
                    <a:lnTo>
                      <a:pt x="720385" y="189052"/>
                    </a:lnTo>
                    <a:lnTo>
                      <a:pt x="726805" y="197358"/>
                    </a:lnTo>
                    <a:lnTo>
                      <a:pt x="730072" y="205873"/>
                    </a:lnTo>
                    <a:lnTo>
                      <a:pt x="729463" y="214132"/>
                    </a:lnTo>
                    <a:lnTo>
                      <a:pt x="726605" y="222676"/>
                    </a:lnTo>
                    <a:lnTo>
                      <a:pt x="717147" y="240811"/>
                    </a:lnTo>
                    <a:lnTo>
                      <a:pt x="697611" y="264938"/>
                    </a:lnTo>
                    <a:lnTo>
                      <a:pt x="692201" y="270262"/>
                    </a:lnTo>
                    <a:lnTo>
                      <a:pt x="686133" y="274491"/>
                    </a:lnTo>
                    <a:lnTo>
                      <a:pt x="664550" y="280883"/>
                    </a:lnTo>
                    <a:lnTo>
                      <a:pt x="658159" y="285274"/>
                    </a:lnTo>
                    <a:lnTo>
                      <a:pt x="652891" y="290827"/>
                    </a:lnTo>
                    <a:lnTo>
                      <a:pt x="643900" y="304391"/>
                    </a:lnTo>
                    <a:lnTo>
                      <a:pt x="640213" y="311934"/>
                    </a:lnTo>
                    <a:lnTo>
                      <a:pt x="637356" y="319507"/>
                    </a:lnTo>
                    <a:lnTo>
                      <a:pt x="630279" y="358769"/>
                    </a:lnTo>
                    <a:lnTo>
                      <a:pt x="617887" y="374761"/>
                    </a:lnTo>
                    <a:lnTo>
                      <a:pt x="615763" y="382324"/>
                    </a:lnTo>
                    <a:lnTo>
                      <a:pt x="615820" y="391306"/>
                    </a:lnTo>
                    <a:lnTo>
                      <a:pt x="622106" y="426701"/>
                    </a:lnTo>
                    <a:lnTo>
                      <a:pt x="624945" y="488413"/>
                    </a:lnTo>
                    <a:lnTo>
                      <a:pt x="630231" y="525199"/>
                    </a:lnTo>
                    <a:lnTo>
                      <a:pt x="629964" y="539839"/>
                    </a:lnTo>
                    <a:lnTo>
                      <a:pt x="626898" y="554508"/>
                    </a:lnTo>
                    <a:lnTo>
                      <a:pt x="620287" y="566404"/>
                    </a:lnTo>
                    <a:lnTo>
                      <a:pt x="611667" y="577348"/>
                    </a:lnTo>
                    <a:lnTo>
                      <a:pt x="592227" y="594322"/>
                    </a:lnTo>
                    <a:lnTo>
                      <a:pt x="585978" y="603256"/>
                    </a:lnTo>
                    <a:lnTo>
                      <a:pt x="582902" y="611172"/>
                    </a:lnTo>
                    <a:lnTo>
                      <a:pt x="580701" y="621573"/>
                    </a:lnTo>
                    <a:lnTo>
                      <a:pt x="577053" y="627498"/>
                    </a:lnTo>
                    <a:lnTo>
                      <a:pt x="572834" y="631670"/>
                    </a:lnTo>
                    <a:lnTo>
                      <a:pt x="556184" y="639032"/>
                    </a:lnTo>
                    <a:lnTo>
                      <a:pt x="551431" y="643061"/>
                    </a:lnTo>
                    <a:lnTo>
                      <a:pt x="547973" y="648872"/>
                    </a:lnTo>
                    <a:lnTo>
                      <a:pt x="547307" y="653844"/>
                    </a:lnTo>
                    <a:lnTo>
                      <a:pt x="548859" y="657530"/>
                    </a:lnTo>
                    <a:lnTo>
                      <a:pt x="551993" y="659721"/>
                    </a:lnTo>
                    <a:lnTo>
                      <a:pt x="554650" y="662169"/>
                    </a:lnTo>
                    <a:lnTo>
                      <a:pt x="555908" y="666855"/>
                    </a:lnTo>
                    <a:lnTo>
                      <a:pt x="554517" y="673151"/>
                    </a:lnTo>
                    <a:lnTo>
                      <a:pt x="555384" y="678256"/>
                    </a:lnTo>
                    <a:lnTo>
                      <a:pt x="558318" y="682924"/>
                    </a:lnTo>
                    <a:lnTo>
                      <a:pt x="574253" y="695506"/>
                    </a:lnTo>
                    <a:lnTo>
                      <a:pt x="577453" y="702669"/>
                    </a:lnTo>
                    <a:lnTo>
                      <a:pt x="578910" y="713232"/>
                    </a:lnTo>
                    <a:lnTo>
                      <a:pt x="577777" y="730901"/>
                    </a:lnTo>
                    <a:lnTo>
                      <a:pt x="574824" y="744007"/>
                    </a:lnTo>
                    <a:lnTo>
                      <a:pt x="566652" y="762276"/>
                    </a:lnTo>
                    <a:lnTo>
                      <a:pt x="565499" y="768820"/>
                    </a:lnTo>
                    <a:lnTo>
                      <a:pt x="566699" y="775992"/>
                    </a:lnTo>
                    <a:lnTo>
                      <a:pt x="572957" y="793156"/>
                    </a:lnTo>
                    <a:lnTo>
                      <a:pt x="573719" y="802481"/>
                    </a:lnTo>
                    <a:lnTo>
                      <a:pt x="570833" y="807692"/>
                    </a:lnTo>
                    <a:lnTo>
                      <a:pt x="564833" y="810720"/>
                    </a:lnTo>
                    <a:lnTo>
                      <a:pt x="557384" y="811883"/>
                    </a:lnTo>
                    <a:lnTo>
                      <a:pt x="548859" y="811816"/>
                    </a:lnTo>
                    <a:lnTo>
                      <a:pt x="541115" y="810282"/>
                    </a:lnTo>
                    <a:lnTo>
                      <a:pt x="534029" y="806939"/>
                    </a:lnTo>
                    <a:lnTo>
                      <a:pt x="527904" y="802053"/>
                    </a:lnTo>
                    <a:lnTo>
                      <a:pt x="522446" y="798738"/>
                    </a:lnTo>
                    <a:lnTo>
                      <a:pt x="516855" y="797319"/>
                    </a:lnTo>
                    <a:lnTo>
                      <a:pt x="512397" y="797738"/>
                    </a:lnTo>
                    <a:lnTo>
                      <a:pt x="509254" y="800110"/>
                    </a:lnTo>
                    <a:lnTo>
                      <a:pt x="508330" y="803767"/>
                    </a:lnTo>
                    <a:lnTo>
                      <a:pt x="508864" y="808873"/>
                    </a:lnTo>
                    <a:lnTo>
                      <a:pt x="510397" y="816026"/>
                    </a:lnTo>
                    <a:lnTo>
                      <a:pt x="510902" y="824532"/>
                    </a:lnTo>
                    <a:lnTo>
                      <a:pt x="509254" y="830904"/>
                    </a:lnTo>
                    <a:lnTo>
                      <a:pt x="505530" y="835390"/>
                    </a:lnTo>
                    <a:lnTo>
                      <a:pt x="496319" y="841086"/>
                    </a:lnTo>
                    <a:lnTo>
                      <a:pt x="492452" y="846334"/>
                    </a:lnTo>
                    <a:lnTo>
                      <a:pt x="490518" y="852840"/>
                    </a:lnTo>
                    <a:lnTo>
                      <a:pt x="488966" y="869156"/>
                    </a:lnTo>
                    <a:lnTo>
                      <a:pt x="483727" y="886368"/>
                    </a:lnTo>
                    <a:lnTo>
                      <a:pt x="482003" y="901503"/>
                    </a:lnTo>
                    <a:lnTo>
                      <a:pt x="482660" y="914257"/>
                    </a:lnTo>
                    <a:lnTo>
                      <a:pt x="482689" y="915648"/>
                    </a:lnTo>
                    <a:lnTo>
                      <a:pt x="482689" y="915810"/>
                    </a:lnTo>
                    <a:lnTo>
                      <a:pt x="479584" y="916753"/>
                    </a:lnTo>
                    <a:lnTo>
                      <a:pt x="474574" y="916648"/>
                    </a:lnTo>
                    <a:lnTo>
                      <a:pt x="470345" y="915162"/>
                    </a:lnTo>
                    <a:lnTo>
                      <a:pt x="464582" y="910904"/>
                    </a:lnTo>
                    <a:lnTo>
                      <a:pt x="460962" y="909009"/>
                    </a:lnTo>
                    <a:lnTo>
                      <a:pt x="456590" y="907856"/>
                    </a:lnTo>
                    <a:lnTo>
                      <a:pt x="448818" y="906799"/>
                    </a:lnTo>
                    <a:lnTo>
                      <a:pt x="444275" y="904751"/>
                    </a:lnTo>
                    <a:lnTo>
                      <a:pt x="441551" y="902713"/>
                    </a:lnTo>
                    <a:lnTo>
                      <a:pt x="435216" y="896512"/>
                    </a:lnTo>
                    <a:lnTo>
                      <a:pt x="422939" y="881063"/>
                    </a:lnTo>
                    <a:lnTo>
                      <a:pt x="414985" y="867594"/>
                    </a:lnTo>
                    <a:lnTo>
                      <a:pt x="401631" y="838067"/>
                    </a:lnTo>
                    <a:lnTo>
                      <a:pt x="391935" y="817350"/>
                    </a:lnTo>
                    <a:lnTo>
                      <a:pt x="385334" y="809587"/>
                    </a:lnTo>
                    <a:lnTo>
                      <a:pt x="374571" y="804863"/>
                    </a:lnTo>
                    <a:lnTo>
                      <a:pt x="368294" y="805710"/>
                    </a:lnTo>
                    <a:lnTo>
                      <a:pt x="364893" y="804243"/>
                    </a:lnTo>
                    <a:lnTo>
                      <a:pt x="362855" y="801072"/>
                    </a:lnTo>
                    <a:lnTo>
                      <a:pt x="360855" y="796928"/>
                    </a:lnTo>
                    <a:lnTo>
                      <a:pt x="357911" y="788870"/>
                    </a:lnTo>
                    <a:lnTo>
                      <a:pt x="353854" y="771249"/>
                    </a:lnTo>
                    <a:lnTo>
                      <a:pt x="353749" y="770782"/>
                    </a:lnTo>
                    <a:lnTo>
                      <a:pt x="348929" y="763076"/>
                    </a:lnTo>
                    <a:lnTo>
                      <a:pt x="344538" y="760409"/>
                    </a:lnTo>
                    <a:lnTo>
                      <a:pt x="340995" y="760238"/>
                    </a:lnTo>
                    <a:lnTo>
                      <a:pt x="338052" y="759381"/>
                    </a:lnTo>
                    <a:lnTo>
                      <a:pt x="335442" y="754771"/>
                    </a:lnTo>
                    <a:lnTo>
                      <a:pt x="335442" y="750313"/>
                    </a:lnTo>
                    <a:lnTo>
                      <a:pt x="339214" y="741150"/>
                    </a:lnTo>
                    <a:lnTo>
                      <a:pt x="339728" y="736959"/>
                    </a:lnTo>
                    <a:lnTo>
                      <a:pt x="337528" y="731501"/>
                    </a:lnTo>
                    <a:lnTo>
                      <a:pt x="333347" y="726577"/>
                    </a:lnTo>
                    <a:lnTo>
                      <a:pt x="327755" y="722624"/>
                    </a:lnTo>
                    <a:lnTo>
                      <a:pt x="321345" y="720100"/>
                    </a:lnTo>
                    <a:lnTo>
                      <a:pt x="311896" y="719738"/>
                    </a:lnTo>
                    <a:lnTo>
                      <a:pt x="303714" y="720595"/>
                    </a:lnTo>
                    <a:lnTo>
                      <a:pt x="300352" y="718652"/>
                    </a:lnTo>
                    <a:lnTo>
                      <a:pt x="305286" y="709860"/>
                    </a:lnTo>
                    <a:lnTo>
                      <a:pt x="312315" y="704336"/>
                    </a:lnTo>
                    <a:lnTo>
                      <a:pt x="326850" y="700688"/>
                    </a:lnTo>
                    <a:lnTo>
                      <a:pt x="332080" y="695373"/>
                    </a:lnTo>
                    <a:lnTo>
                      <a:pt x="333632" y="687600"/>
                    </a:lnTo>
                    <a:lnTo>
                      <a:pt x="333994" y="666512"/>
                    </a:lnTo>
                    <a:lnTo>
                      <a:pt x="335794" y="657073"/>
                    </a:lnTo>
                    <a:lnTo>
                      <a:pt x="349958" y="633879"/>
                    </a:lnTo>
                    <a:lnTo>
                      <a:pt x="350492" y="628593"/>
                    </a:lnTo>
                    <a:lnTo>
                      <a:pt x="344538" y="627393"/>
                    </a:lnTo>
                    <a:lnTo>
                      <a:pt x="336194" y="631384"/>
                    </a:lnTo>
                    <a:lnTo>
                      <a:pt x="327612" y="636861"/>
                    </a:lnTo>
                    <a:lnTo>
                      <a:pt x="321116" y="639985"/>
                    </a:lnTo>
                    <a:lnTo>
                      <a:pt x="340585" y="607743"/>
                    </a:lnTo>
                    <a:lnTo>
                      <a:pt x="349872" y="599294"/>
                    </a:lnTo>
                    <a:lnTo>
                      <a:pt x="365979" y="579101"/>
                    </a:lnTo>
                    <a:lnTo>
                      <a:pt x="374571" y="570776"/>
                    </a:lnTo>
                    <a:lnTo>
                      <a:pt x="374923" y="569471"/>
                    </a:lnTo>
                    <a:lnTo>
                      <a:pt x="375085" y="568147"/>
                    </a:lnTo>
                    <a:lnTo>
                      <a:pt x="374923" y="566814"/>
                    </a:lnTo>
                    <a:lnTo>
                      <a:pt x="374571" y="565528"/>
                    </a:lnTo>
                    <a:lnTo>
                      <a:pt x="370284" y="555412"/>
                    </a:lnTo>
                    <a:lnTo>
                      <a:pt x="368865" y="544211"/>
                    </a:lnTo>
                    <a:lnTo>
                      <a:pt x="369265" y="512464"/>
                    </a:lnTo>
                    <a:lnTo>
                      <a:pt x="368465" y="507140"/>
                    </a:lnTo>
                    <a:lnTo>
                      <a:pt x="366808" y="502091"/>
                    </a:lnTo>
                    <a:lnTo>
                      <a:pt x="363284" y="496005"/>
                    </a:lnTo>
                    <a:lnTo>
                      <a:pt x="361045" y="495138"/>
                    </a:lnTo>
                    <a:lnTo>
                      <a:pt x="358635" y="496957"/>
                    </a:lnTo>
                    <a:lnTo>
                      <a:pt x="327498" y="510550"/>
                    </a:lnTo>
                    <a:lnTo>
                      <a:pt x="320059" y="511102"/>
                    </a:lnTo>
                    <a:lnTo>
                      <a:pt x="314887" y="505568"/>
                    </a:lnTo>
                    <a:lnTo>
                      <a:pt x="313487" y="496624"/>
                    </a:lnTo>
                    <a:lnTo>
                      <a:pt x="314801" y="478203"/>
                    </a:lnTo>
                    <a:lnTo>
                      <a:pt x="311163" y="457067"/>
                    </a:lnTo>
                    <a:lnTo>
                      <a:pt x="302676" y="450228"/>
                    </a:lnTo>
                    <a:lnTo>
                      <a:pt x="295123" y="457514"/>
                    </a:lnTo>
                    <a:lnTo>
                      <a:pt x="294065" y="494710"/>
                    </a:lnTo>
                    <a:lnTo>
                      <a:pt x="288922" y="509530"/>
                    </a:lnTo>
                    <a:lnTo>
                      <a:pt x="279244" y="521999"/>
                    </a:lnTo>
                    <a:lnTo>
                      <a:pt x="265929" y="530876"/>
                    </a:lnTo>
                    <a:lnTo>
                      <a:pt x="261261" y="531981"/>
                    </a:lnTo>
                    <a:lnTo>
                      <a:pt x="238554" y="532390"/>
                    </a:lnTo>
                    <a:lnTo>
                      <a:pt x="236849" y="533362"/>
                    </a:lnTo>
                    <a:lnTo>
                      <a:pt x="235639" y="532667"/>
                    </a:lnTo>
                    <a:lnTo>
                      <a:pt x="232496" y="527942"/>
                    </a:lnTo>
                    <a:lnTo>
                      <a:pt x="229705" y="520722"/>
                    </a:lnTo>
                    <a:lnTo>
                      <a:pt x="227590" y="510264"/>
                    </a:lnTo>
                    <a:lnTo>
                      <a:pt x="226676" y="499701"/>
                    </a:lnTo>
                    <a:lnTo>
                      <a:pt x="228743" y="472583"/>
                    </a:lnTo>
                    <a:lnTo>
                      <a:pt x="224676" y="453666"/>
                    </a:lnTo>
                    <a:lnTo>
                      <a:pt x="210036" y="420024"/>
                    </a:lnTo>
                    <a:lnTo>
                      <a:pt x="196806" y="408870"/>
                    </a:lnTo>
                    <a:lnTo>
                      <a:pt x="177756" y="402507"/>
                    </a:lnTo>
                    <a:lnTo>
                      <a:pt x="161506" y="393983"/>
                    </a:lnTo>
                    <a:lnTo>
                      <a:pt x="156496" y="376495"/>
                    </a:lnTo>
                    <a:lnTo>
                      <a:pt x="156896" y="374695"/>
                    </a:lnTo>
                    <a:lnTo>
                      <a:pt x="157648" y="373018"/>
                    </a:lnTo>
                    <a:lnTo>
                      <a:pt x="158582" y="371561"/>
                    </a:lnTo>
                    <a:lnTo>
                      <a:pt x="159801" y="370227"/>
                    </a:lnTo>
                    <a:lnTo>
                      <a:pt x="163573" y="364417"/>
                    </a:lnTo>
                    <a:lnTo>
                      <a:pt x="157020" y="358578"/>
                    </a:lnTo>
                    <a:lnTo>
                      <a:pt x="146285" y="352349"/>
                    </a:lnTo>
                    <a:lnTo>
                      <a:pt x="137494" y="345510"/>
                    </a:lnTo>
                    <a:lnTo>
                      <a:pt x="134522" y="340290"/>
                    </a:lnTo>
                    <a:lnTo>
                      <a:pt x="130302" y="328784"/>
                    </a:lnTo>
                    <a:lnTo>
                      <a:pt x="127464" y="323869"/>
                    </a:lnTo>
                    <a:lnTo>
                      <a:pt x="123444" y="320069"/>
                    </a:lnTo>
                    <a:lnTo>
                      <a:pt x="109976" y="311896"/>
                    </a:lnTo>
                    <a:lnTo>
                      <a:pt x="79210" y="281607"/>
                    </a:lnTo>
                    <a:lnTo>
                      <a:pt x="53350" y="268443"/>
                    </a:lnTo>
                    <a:lnTo>
                      <a:pt x="45072" y="260547"/>
                    </a:lnTo>
                    <a:lnTo>
                      <a:pt x="42320" y="251241"/>
                    </a:lnTo>
                    <a:lnTo>
                      <a:pt x="36147" y="245250"/>
                    </a:lnTo>
                    <a:lnTo>
                      <a:pt x="28718" y="240011"/>
                    </a:lnTo>
                    <a:lnTo>
                      <a:pt x="22470" y="233039"/>
                    </a:lnTo>
                    <a:lnTo>
                      <a:pt x="21812" y="230181"/>
                    </a:lnTo>
                    <a:lnTo>
                      <a:pt x="23232" y="224695"/>
                    </a:lnTo>
                    <a:lnTo>
                      <a:pt x="23232" y="222171"/>
                    </a:lnTo>
                    <a:lnTo>
                      <a:pt x="21831" y="220123"/>
                    </a:lnTo>
                    <a:lnTo>
                      <a:pt x="18098" y="217294"/>
                    </a:lnTo>
                    <a:lnTo>
                      <a:pt x="16897" y="215636"/>
                    </a:lnTo>
                    <a:lnTo>
                      <a:pt x="12592" y="200978"/>
                    </a:lnTo>
                    <a:lnTo>
                      <a:pt x="10039" y="196367"/>
                    </a:lnTo>
                    <a:lnTo>
                      <a:pt x="7144" y="189909"/>
                    </a:lnTo>
                    <a:lnTo>
                      <a:pt x="11516" y="183718"/>
                    </a:lnTo>
                    <a:lnTo>
                      <a:pt x="19326" y="178984"/>
                    </a:lnTo>
                    <a:lnTo>
                      <a:pt x="26842" y="176927"/>
                    </a:lnTo>
                    <a:lnTo>
                      <a:pt x="36300" y="178984"/>
                    </a:lnTo>
                    <a:lnTo>
                      <a:pt x="43596" y="182966"/>
                    </a:lnTo>
                    <a:lnTo>
                      <a:pt x="49825" y="183804"/>
                    </a:lnTo>
                    <a:lnTo>
                      <a:pt x="55521" y="176536"/>
                    </a:lnTo>
                    <a:lnTo>
                      <a:pt x="57807" y="168593"/>
                    </a:lnTo>
                    <a:lnTo>
                      <a:pt x="60341" y="152905"/>
                    </a:lnTo>
                    <a:lnTo>
                      <a:pt x="64656" y="144399"/>
                    </a:lnTo>
                    <a:lnTo>
                      <a:pt x="118043" y="88544"/>
                    </a:lnTo>
                    <a:lnTo>
                      <a:pt x="121253" y="82363"/>
                    </a:lnTo>
                    <a:lnTo>
                      <a:pt x="120444" y="81448"/>
                    </a:lnTo>
                    <a:lnTo>
                      <a:pt x="118786" y="77600"/>
                    </a:lnTo>
                    <a:lnTo>
                      <a:pt x="116253" y="74505"/>
                    </a:lnTo>
                    <a:lnTo>
                      <a:pt x="112233" y="71847"/>
                    </a:lnTo>
                    <a:lnTo>
                      <a:pt x="109195" y="68466"/>
                    </a:lnTo>
                    <a:lnTo>
                      <a:pt x="109014" y="63246"/>
                    </a:lnTo>
                    <a:lnTo>
                      <a:pt x="111966" y="59750"/>
                    </a:lnTo>
                    <a:lnTo>
                      <a:pt x="116453" y="59322"/>
                    </a:lnTo>
                    <a:lnTo>
                      <a:pt x="121387" y="59607"/>
                    </a:lnTo>
                    <a:lnTo>
                      <a:pt x="125816" y="58312"/>
                    </a:lnTo>
                    <a:lnTo>
                      <a:pt x="131102" y="52302"/>
                    </a:lnTo>
                    <a:lnTo>
                      <a:pt x="134522" y="44672"/>
                    </a:lnTo>
                    <a:lnTo>
                      <a:pt x="138979" y="28204"/>
                    </a:lnTo>
                    <a:lnTo>
                      <a:pt x="138979" y="28146"/>
                    </a:lnTo>
                    <a:lnTo>
                      <a:pt x="146323" y="18888"/>
                    </a:lnTo>
                    <a:lnTo>
                      <a:pt x="157096" y="17297"/>
                    </a:lnTo>
                    <a:lnTo>
                      <a:pt x="168507" y="21126"/>
                    </a:lnTo>
                    <a:lnTo>
                      <a:pt x="177718" y="28204"/>
                    </a:lnTo>
                    <a:lnTo>
                      <a:pt x="182242" y="37167"/>
                    </a:lnTo>
                    <a:lnTo>
                      <a:pt x="183356" y="45615"/>
                    </a:lnTo>
                    <a:lnTo>
                      <a:pt x="186309" y="51187"/>
                    </a:lnTo>
                    <a:lnTo>
                      <a:pt x="195996" y="51597"/>
                    </a:lnTo>
                    <a:lnTo>
                      <a:pt x="199177" y="49454"/>
                    </a:lnTo>
                    <a:lnTo>
                      <a:pt x="201159" y="45949"/>
                    </a:lnTo>
                    <a:lnTo>
                      <a:pt x="203664" y="42824"/>
                    </a:lnTo>
                    <a:lnTo>
                      <a:pt x="208169" y="41767"/>
                    </a:lnTo>
                    <a:lnTo>
                      <a:pt x="210102" y="43396"/>
                    </a:lnTo>
                    <a:lnTo>
                      <a:pt x="216513" y="50778"/>
                    </a:lnTo>
                    <a:lnTo>
                      <a:pt x="219237" y="53159"/>
                    </a:lnTo>
                    <a:lnTo>
                      <a:pt x="227743" y="56245"/>
                    </a:lnTo>
                    <a:lnTo>
                      <a:pt x="244878" y="59322"/>
                    </a:lnTo>
                    <a:lnTo>
                      <a:pt x="253708" y="62979"/>
                    </a:lnTo>
                    <a:lnTo>
                      <a:pt x="279130" y="84020"/>
                    </a:lnTo>
                    <a:lnTo>
                      <a:pt x="287427" y="87516"/>
                    </a:lnTo>
                    <a:lnTo>
                      <a:pt x="305534" y="91735"/>
                    </a:lnTo>
                    <a:lnTo>
                      <a:pt x="313468" y="95917"/>
                    </a:lnTo>
                    <a:lnTo>
                      <a:pt x="319192" y="102661"/>
                    </a:lnTo>
                    <a:lnTo>
                      <a:pt x="322612" y="110481"/>
                    </a:lnTo>
                    <a:lnTo>
                      <a:pt x="325260" y="118805"/>
                    </a:lnTo>
                    <a:lnTo>
                      <a:pt x="340033" y="148171"/>
                    </a:lnTo>
                    <a:lnTo>
                      <a:pt x="343853" y="152876"/>
                    </a:lnTo>
                    <a:lnTo>
                      <a:pt x="351149" y="156601"/>
                    </a:lnTo>
                    <a:lnTo>
                      <a:pt x="367027" y="161020"/>
                    </a:lnTo>
                    <a:lnTo>
                      <a:pt x="381010" y="171298"/>
                    </a:lnTo>
                    <a:lnTo>
                      <a:pt x="389535" y="174689"/>
                    </a:lnTo>
                    <a:lnTo>
                      <a:pt x="398164" y="174765"/>
                    </a:lnTo>
                    <a:lnTo>
                      <a:pt x="405051" y="169926"/>
                    </a:lnTo>
                    <a:lnTo>
                      <a:pt x="406775" y="162373"/>
                    </a:lnTo>
                    <a:lnTo>
                      <a:pt x="404955" y="154905"/>
                    </a:lnTo>
                    <a:lnTo>
                      <a:pt x="404660" y="148590"/>
                    </a:lnTo>
                    <a:lnTo>
                      <a:pt x="410737" y="144399"/>
                    </a:lnTo>
                    <a:lnTo>
                      <a:pt x="417652" y="143151"/>
                    </a:lnTo>
                    <a:lnTo>
                      <a:pt x="424891" y="139932"/>
                    </a:lnTo>
                    <a:lnTo>
                      <a:pt x="446685" y="124720"/>
                    </a:lnTo>
                    <a:lnTo>
                      <a:pt x="448294" y="121120"/>
                    </a:lnTo>
                    <a:lnTo>
                      <a:pt x="447847" y="116357"/>
                    </a:lnTo>
                    <a:lnTo>
                      <a:pt x="442655" y="109842"/>
                    </a:lnTo>
                    <a:lnTo>
                      <a:pt x="441551" y="106051"/>
                    </a:lnTo>
                    <a:lnTo>
                      <a:pt x="446580" y="92507"/>
                    </a:lnTo>
                    <a:lnTo>
                      <a:pt x="458048" y="83468"/>
                    </a:lnTo>
                    <a:lnTo>
                      <a:pt x="483803" y="69809"/>
                    </a:lnTo>
                    <a:lnTo>
                      <a:pt x="490881" y="63818"/>
                    </a:lnTo>
                    <a:lnTo>
                      <a:pt x="494147" y="59226"/>
                    </a:lnTo>
                    <a:lnTo>
                      <a:pt x="501644" y="38405"/>
                    </a:lnTo>
                    <a:lnTo>
                      <a:pt x="518694" y="8296"/>
                    </a:lnTo>
                    <a:lnTo>
                      <a:pt x="523818" y="7144"/>
                    </a:lnTo>
                    <a:lnTo>
                      <a:pt x="533514" y="10592"/>
                    </a:lnTo>
                    <a:lnTo>
                      <a:pt x="539067" y="13840"/>
                    </a:lnTo>
                    <a:lnTo>
                      <a:pt x="544087" y="17983"/>
                    </a:lnTo>
                    <a:lnTo>
                      <a:pt x="548459" y="22812"/>
                    </a:lnTo>
                    <a:lnTo>
                      <a:pt x="552136" y="28204"/>
                    </a:lnTo>
                    <a:lnTo>
                      <a:pt x="558251" y="31633"/>
                    </a:lnTo>
                    <a:lnTo>
                      <a:pt x="559222" y="38129"/>
                    </a:lnTo>
                    <a:lnTo>
                      <a:pt x="558508" y="46215"/>
                    </a:lnTo>
                    <a:lnTo>
                      <a:pt x="559356" y="54464"/>
                    </a:lnTo>
                    <a:lnTo>
                      <a:pt x="562194" y="61008"/>
                    </a:lnTo>
                    <a:lnTo>
                      <a:pt x="577910" y="87297"/>
                    </a:lnTo>
                    <a:lnTo>
                      <a:pt x="588921" y="99670"/>
                    </a:lnTo>
                    <a:lnTo>
                      <a:pt x="594208" y="10319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75" name="Freeform: Shape 74">
                <a:extLst>
                  <a:ext uri="{FF2B5EF4-FFF2-40B4-BE49-F238E27FC236}">
                    <a16:creationId xmlns="" xmlns:a16="http://schemas.microsoft.com/office/drawing/2014/main" id="{352FA6CA-99AC-4095-86E9-53F6C7558555}"/>
                  </a:ext>
                </a:extLst>
              </p:cNvPr>
              <p:cNvSpPr/>
              <p:nvPr/>
            </p:nvSpPr>
            <p:spPr>
              <a:xfrm>
                <a:off x="5470193" y="1633547"/>
                <a:ext cx="523875" cy="571500"/>
              </a:xfrm>
              <a:custGeom>
                <a:avLst/>
                <a:gdLst>
                  <a:gd name="connsiteX0" fmla="*/ 452781 w 523875"/>
                  <a:gd name="connsiteY0" fmla="*/ 49892 h 571500"/>
                  <a:gd name="connsiteX1" fmla="*/ 456019 w 523875"/>
                  <a:gd name="connsiteY1" fmla="*/ 48682 h 571500"/>
                  <a:gd name="connsiteX2" fmla="*/ 459362 w 523875"/>
                  <a:gd name="connsiteY2" fmla="*/ 48216 h 571500"/>
                  <a:gd name="connsiteX3" fmla="*/ 464277 w 523875"/>
                  <a:gd name="connsiteY3" fmla="*/ 50683 h 571500"/>
                  <a:gd name="connsiteX4" fmla="*/ 466401 w 523875"/>
                  <a:gd name="connsiteY4" fmla="*/ 53197 h 571500"/>
                  <a:gd name="connsiteX5" fmla="*/ 472040 w 523875"/>
                  <a:gd name="connsiteY5" fmla="*/ 63760 h 571500"/>
                  <a:gd name="connsiteX6" fmla="*/ 472040 w 523875"/>
                  <a:gd name="connsiteY6" fmla="*/ 63770 h 571500"/>
                  <a:gd name="connsiteX7" fmla="*/ 472040 w 523875"/>
                  <a:gd name="connsiteY7" fmla="*/ 63798 h 571500"/>
                  <a:gd name="connsiteX8" fmla="*/ 480784 w 523875"/>
                  <a:gd name="connsiteY8" fmla="*/ 82096 h 571500"/>
                  <a:gd name="connsiteX9" fmla="*/ 484880 w 523875"/>
                  <a:gd name="connsiteY9" fmla="*/ 87468 h 571500"/>
                  <a:gd name="connsiteX10" fmla="*/ 503463 w 523875"/>
                  <a:gd name="connsiteY10" fmla="*/ 99974 h 571500"/>
                  <a:gd name="connsiteX11" fmla="*/ 505263 w 523875"/>
                  <a:gd name="connsiteY11" fmla="*/ 102118 h 571500"/>
                  <a:gd name="connsiteX12" fmla="*/ 508245 w 523875"/>
                  <a:gd name="connsiteY12" fmla="*/ 105680 h 571500"/>
                  <a:gd name="connsiteX13" fmla="*/ 511055 w 523875"/>
                  <a:gd name="connsiteY13" fmla="*/ 114671 h 571500"/>
                  <a:gd name="connsiteX14" fmla="*/ 511235 w 523875"/>
                  <a:gd name="connsiteY14" fmla="*/ 132064 h 571500"/>
                  <a:gd name="connsiteX15" fmla="*/ 511226 w 523875"/>
                  <a:gd name="connsiteY15" fmla="*/ 132064 h 571500"/>
                  <a:gd name="connsiteX16" fmla="*/ 505368 w 523875"/>
                  <a:gd name="connsiteY16" fmla="*/ 133264 h 571500"/>
                  <a:gd name="connsiteX17" fmla="*/ 503530 w 523875"/>
                  <a:gd name="connsiteY17" fmla="*/ 134245 h 571500"/>
                  <a:gd name="connsiteX18" fmla="*/ 501901 w 523875"/>
                  <a:gd name="connsiteY18" fmla="*/ 135712 h 571500"/>
                  <a:gd name="connsiteX19" fmla="*/ 500434 w 523875"/>
                  <a:gd name="connsiteY19" fmla="*/ 137779 h 571500"/>
                  <a:gd name="connsiteX20" fmla="*/ 495081 w 523875"/>
                  <a:gd name="connsiteY20" fmla="*/ 166926 h 571500"/>
                  <a:gd name="connsiteX21" fmla="*/ 491166 w 523875"/>
                  <a:gd name="connsiteY21" fmla="*/ 174374 h 571500"/>
                  <a:gd name="connsiteX22" fmla="*/ 486689 w 523875"/>
                  <a:gd name="connsiteY22" fmla="*/ 177756 h 571500"/>
                  <a:gd name="connsiteX23" fmla="*/ 481603 w 523875"/>
                  <a:gd name="connsiteY23" fmla="*/ 176994 h 571500"/>
                  <a:gd name="connsiteX24" fmla="*/ 476650 w 523875"/>
                  <a:gd name="connsiteY24" fmla="*/ 175727 h 571500"/>
                  <a:gd name="connsiteX25" fmla="*/ 471697 w 523875"/>
                  <a:gd name="connsiteY25" fmla="*/ 175936 h 571500"/>
                  <a:gd name="connsiteX26" fmla="*/ 467287 w 523875"/>
                  <a:gd name="connsiteY26" fmla="*/ 177937 h 571500"/>
                  <a:gd name="connsiteX27" fmla="*/ 463096 w 523875"/>
                  <a:gd name="connsiteY27" fmla="*/ 181804 h 571500"/>
                  <a:gd name="connsiteX28" fmla="*/ 459038 w 523875"/>
                  <a:gd name="connsiteY28" fmla="*/ 186861 h 571500"/>
                  <a:gd name="connsiteX29" fmla="*/ 450094 w 523875"/>
                  <a:gd name="connsiteY29" fmla="*/ 201349 h 571500"/>
                  <a:gd name="connsiteX30" fmla="*/ 443427 w 523875"/>
                  <a:gd name="connsiteY30" fmla="*/ 209883 h 571500"/>
                  <a:gd name="connsiteX31" fmla="*/ 435569 w 523875"/>
                  <a:gd name="connsiteY31" fmla="*/ 218361 h 571500"/>
                  <a:gd name="connsiteX32" fmla="*/ 410975 w 523875"/>
                  <a:gd name="connsiteY32" fmla="*/ 236010 h 571500"/>
                  <a:gd name="connsiteX33" fmla="*/ 408442 w 523875"/>
                  <a:gd name="connsiteY33" fmla="*/ 240944 h 571500"/>
                  <a:gd name="connsiteX34" fmla="*/ 411375 w 523875"/>
                  <a:gd name="connsiteY34" fmla="*/ 246097 h 571500"/>
                  <a:gd name="connsiteX35" fmla="*/ 475440 w 523875"/>
                  <a:gd name="connsiteY35" fmla="*/ 283283 h 571500"/>
                  <a:gd name="connsiteX36" fmla="*/ 485165 w 523875"/>
                  <a:gd name="connsiteY36" fmla="*/ 294046 h 571500"/>
                  <a:gd name="connsiteX37" fmla="*/ 491538 w 523875"/>
                  <a:gd name="connsiteY37" fmla="*/ 304000 h 571500"/>
                  <a:gd name="connsiteX38" fmla="*/ 504568 w 523875"/>
                  <a:gd name="connsiteY38" fmla="*/ 335328 h 571500"/>
                  <a:gd name="connsiteX39" fmla="*/ 525142 w 523875"/>
                  <a:gd name="connsiteY39" fmla="*/ 368275 h 571500"/>
                  <a:gd name="connsiteX40" fmla="*/ 496291 w 523875"/>
                  <a:gd name="connsiteY40" fmla="*/ 373561 h 571500"/>
                  <a:gd name="connsiteX41" fmla="*/ 456047 w 523875"/>
                  <a:gd name="connsiteY41" fmla="*/ 366217 h 571500"/>
                  <a:gd name="connsiteX42" fmla="*/ 428911 w 523875"/>
                  <a:gd name="connsiteY42" fmla="*/ 364188 h 571500"/>
                  <a:gd name="connsiteX43" fmla="*/ 382296 w 523875"/>
                  <a:gd name="connsiteY43" fmla="*/ 346567 h 571500"/>
                  <a:gd name="connsiteX44" fmla="*/ 365789 w 523875"/>
                  <a:gd name="connsiteY44" fmla="*/ 342433 h 571500"/>
                  <a:gd name="connsiteX45" fmla="*/ 358464 w 523875"/>
                  <a:gd name="connsiteY45" fmla="*/ 343567 h 571500"/>
                  <a:gd name="connsiteX46" fmla="*/ 354511 w 523875"/>
                  <a:gd name="connsiteY46" fmla="*/ 347567 h 571500"/>
                  <a:gd name="connsiteX47" fmla="*/ 352054 w 523875"/>
                  <a:gd name="connsiteY47" fmla="*/ 362369 h 571500"/>
                  <a:gd name="connsiteX48" fmla="*/ 349977 w 523875"/>
                  <a:gd name="connsiteY48" fmla="*/ 370294 h 571500"/>
                  <a:gd name="connsiteX49" fmla="*/ 339471 w 523875"/>
                  <a:gd name="connsiteY49" fmla="*/ 399231 h 571500"/>
                  <a:gd name="connsiteX50" fmla="*/ 334937 w 523875"/>
                  <a:gd name="connsiteY50" fmla="*/ 406918 h 571500"/>
                  <a:gd name="connsiteX51" fmla="*/ 322459 w 523875"/>
                  <a:gd name="connsiteY51" fmla="*/ 421357 h 571500"/>
                  <a:gd name="connsiteX52" fmla="*/ 316868 w 523875"/>
                  <a:gd name="connsiteY52" fmla="*/ 429863 h 571500"/>
                  <a:gd name="connsiteX53" fmla="*/ 312744 w 523875"/>
                  <a:gd name="connsiteY53" fmla="*/ 438388 h 571500"/>
                  <a:gd name="connsiteX54" fmla="*/ 309667 w 523875"/>
                  <a:gd name="connsiteY54" fmla="*/ 447142 h 571500"/>
                  <a:gd name="connsiteX55" fmla="*/ 302333 w 523875"/>
                  <a:gd name="connsiteY55" fmla="*/ 477603 h 571500"/>
                  <a:gd name="connsiteX56" fmla="*/ 298866 w 523875"/>
                  <a:gd name="connsiteY56" fmla="*/ 482717 h 571500"/>
                  <a:gd name="connsiteX57" fmla="*/ 295065 w 523875"/>
                  <a:gd name="connsiteY57" fmla="*/ 484480 h 571500"/>
                  <a:gd name="connsiteX58" fmla="*/ 290322 w 523875"/>
                  <a:gd name="connsiteY58" fmla="*/ 484299 h 571500"/>
                  <a:gd name="connsiteX59" fmla="*/ 277930 w 523875"/>
                  <a:gd name="connsiteY59" fmla="*/ 479431 h 571500"/>
                  <a:gd name="connsiteX60" fmla="*/ 271082 w 523875"/>
                  <a:gd name="connsiteY60" fmla="*/ 478222 h 571500"/>
                  <a:gd name="connsiteX61" fmla="*/ 263023 w 523875"/>
                  <a:gd name="connsiteY61" fmla="*/ 479222 h 571500"/>
                  <a:gd name="connsiteX62" fmla="*/ 258013 w 523875"/>
                  <a:gd name="connsiteY62" fmla="*/ 483356 h 571500"/>
                  <a:gd name="connsiteX63" fmla="*/ 255613 w 523875"/>
                  <a:gd name="connsiteY63" fmla="*/ 489023 h 571500"/>
                  <a:gd name="connsiteX64" fmla="*/ 255013 w 523875"/>
                  <a:gd name="connsiteY64" fmla="*/ 495652 h 571500"/>
                  <a:gd name="connsiteX65" fmla="*/ 255118 w 523875"/>
                  <a:gd name="connsiteY65" fmla="*/ 501996 h 571500"/>
                  <a:gd name="connsiteX66" fmla="*/ 254813 w 523875"/>
                  <a:gd name="connsiteY66" fmla="*/ 507873 h 571500"/>
                  <a:gd name="connsiteX67" fmla="*/ 253203 w 523875"/>
                  <a:gd name="connsiteY67" fmla="*/ 513398 h 571500"/>
                  <a:gd name="connsiteX68" fmla="*/ 250946 w 523875"/>
                  <a:gd name="connsiteY68" fmla="*/ 518922 h 571500"/>
                  <a:gd name="connsiteX69" fmla="*/ 233629 w 523875"/>
                  <a:gd name="connsiteY69" fmla="*/ 545954 h 571500"/>
                  <a:gd name="connsiteX70" fmla="*/ 216160 w 523875"/>
                  <a:gd name="connsiteY70" fmla="*/ 564299 h 571500"/>
                  <a:gd name="connsiteX71" fmla="*/ 203892 w 523875"/>
                  <a:gd name="connsiteY71" fmla="*/ 565452 h 571500"/>
                  <a:gd name="connsiteX72" fmla="*/ 193910 w 523875"/>
                  <a:gd name="connsiteY72" fmla="*/ 563547 h 571500"/>
                  <a:gd name="connsiteX73" fmla="*/ 182623 w 523875"/>
                  <a:gd name="connsiteY73" fmla="*/ 559127 h 571500"/>
                  <a:gd name="connsiteX74" fmla="*/ 173441 w 523875"/>
                  <a:gd name="connsiteY74" fmla="*/ 550259 h 571500"/>
                  <a:gd name="connsiteX75" fmla="*/ 162554 w 523875"/>
                  <a:gd name="connsiteY75" fmla="*/ 532600 h 571500"/>
                  <a:gd name="connsiteX76" fmla="*/ 155896 w 523875"/>
                  <a:gd name="connsiteY76" fmla="*/ 525494 h 571500"/>
                  <a:gd name="connsiteX77" fmla="*/ 147981 w 523875"/>
                  <a:gd name="connsiteY77" fmla="*/ 520598 h 571500"/>
                  <a:gd name="connsiteX78" fmla="*/ 138846 w 523875"/>
                  <a:gd name="connsiteY78" fmla="*/ 518779 h 571500"/>
                  <a:gd name="connsiteX79" fmla="*/ 131378 w 523875"/>
                  <a:gd name="connsiteY79" fmla="*/ 518636 h 571500"/>
                  <a:gd name="connsiteX80" fmla="*/ 121758 w 523875"/>
                  <a:gd name="connsiteY80" fmla="*/ 523618 h 571500"/>
                  <a:gd name="connsiteX81" fmla="*/ 114538 w 523875"/>
                  <a:gd name="connsiteY81" fmla="*/ 533257 h 571500"/>
                  <a:gd name="connsiteX82" fmla="*/ 111509 w 523875"/>
                  <a:gd name="connsiteY82" fmla="*/ 535334 h 571500"/>
                  <a:gd name="connsiteX83" fmla="*/ 108909 w 523875"/>
                  <a:gd name="connsiteY83" fmla="*/ 534781 h 571500"/>
                  <a:gd name="connsiteX84" fmla="*/ 106918 w 523875"/>
                  <a:gd name="connsiteY84" fmla="*/ 531886 h 571500"/>
                  <a:gd name="connsiteX85" fmla="*/ 106051 w 523875"/>
                  <a:gd name="connsiteY85" fmla="*/ 525675 h 571500"/>
                  <a:gd name="connsiteX86" fmla="*/ 106718 w 523875"/>
                  <a:gd name="connsiteY86" fmla="*/ 519398 h 571500"/>
                  <a:gd name="connsiteX87" fmla="*/ 110176 w 523875"/>
                  <a:gd name="connsiteY87" fmla="*/ 504949 h 571500"/>
                  <a:gd name="connsiteX88" fmla="*/ 110090 w 523875"/>
                  <a:gd name="connsiteY88" fmla="*/ 497253 h 571500"/>
                  <a:gd name="connsiteX89" fmla="*/ 107242 w 523875"/>
                  <a:gd name="connsiteY89" fmla="*/ 489385 h 571500"/>
                  <a:gd name="connsiteX90" fmla="*/ 100851 w 523875"/>
                  <a:gd name="connsiteY90" fmla="*/ 480917 h 571500"/>
                  <a:gd name="connsiteX91" fmla="*/ 94660 w 523875"/>
                  <a:gd name="connsiteY91" fmla="*/ 475317 h 571500"/>
                  <a:gd name="connsiteX92" fmla="*/ 88202 w 523875"/>
                  <a:gd name="connsiteY92" fmla="*/ 471145 h 571500"/>
                  <a:gd name="connsiteX93" fmla="*/ 73800 w 523875"/>
                  <a:gd name="connsiteY93" fmla="*/ 464268 h 571500"/>
                  <a:gd name="connsiteX94" fmla="*/ 59065 w 523875"/>
                  <a:gd name="connsiteY94" fmla="*/ 455219 h 571500"/>
                  <a:gd name="connsiteX95" fmla="*/ 54064 w 523875"/>
                  <a:gd name="connsiteY95" fmla="*/ 448942 h 571500"/>
                  <a:gd name="connsiteX96" fmla="*/ 51864 w 523875"/>
                  <a:gd name="connsiteY96" fmla="*/ 440293 h 571500"/>
                  <a:gd name="connsiteX97" fmla="*/ 52007 w 523875"/>
                  <a:gd name="connsiteY97" fmla="*/ 426625 h 571500"/>
                  <a:gd name="connsiteX98" fmla="*/ 50997 w 523875"/>
                  <a:gd name="connsiteY98" fmla="*/ 419881 h 571500"/>
                  <a:gd name="connsiteX99" fmla="*/ 48654 w 523875"/>
                  <a:gd name="connsiteY99" fmla="*/ 411194 h 571500"/>
                  <a:gd name="connsiteX100" fmla="*/ 43186 w 523875"/>
                  <a:gd name="connsiteY100" fmla="*/ 399078 h 571500"/>
                  <a:gd name="connsiteX101" fmla="*/ 40882 w 523875"/>
                  <a:gd name="connsiteY101" fmla="*/ 386305 h 571500"/>
                  <a:gd name="connsiteX102" fmla="*/ 41681 w 523875"/>
                  <a:gd name="connsiteY102" fmla="*/ 380248 h 571500"/>
                  <a:gd name="connsiteX103" fmla="*/ 45053 w 523875"/>
                  <a:gd name="connsiteY103" fmla="*/ 377809 h 571500"/>
                  <a:gd name="connsiteX104" fmla="*/ 53130 w 523875"/>
                  <a:gd name="connsiteY104" fmla="*/ 377704 h 571500"/>
                  <a:gd name="connsiteX105" fmla="*/ 56064 w 523875"/>
                  <a:gd name="connsiteY105" fmla="*/ 377276 h 571500"/>
                  <a:gd name="connsiteX106" fmla="*/ 57731 w 523875"/>
                  <a:gd name="connsiteY106" fmla="*/ 375561 h 571500"/>
                  <a:gd name="connsiteX107" fmla="*/ 57436 w 523875"/>
                  <a:gd name="connsiteY107" fmla="*/ 372618 h 571500"/>
                  <a:gd name="connsiteX108" fmla="*/ 54778 w 523875"/>
                  <a:gd name="connsiteY108" fmla="*/ 367741 h 571500"/>
                  <a:gd name="connsiteX109" fmla="*/ 39062 w 523875"/>
                  <a:gd name="connsiteY109" fmla="*/ 348301 h 571500"/>
                  <a:gd name="connsiteX110" fmla="*/ 36395 w 523875"/>
                  <a:gd name="connsiteY110" fmla="*/ 344253 h 571500"/>
                  <a:gd name="connsiteX111" fmla="*/ 33204 w 523875"/>
                  <a:gd name="connsiteY111" fmla="*/ 340814 h 571500"/>
                  <a:gd name="connsiteX112" fmla="*/ 28670 w 523875"/>
                  <a:gd name="connsiteY112" fmla="*/ 338328 h 571500"/>
                  <a:gd name="connsiteX113" fmla="*/ 15459 w 523875"/>
                  <a:gd name="connsiteY113" fmla="*/ 335766 h 571500"/>
                  <a:gd name="connsiteX114" fmla="*/ 10744 w 523875"/>
                  <a:gd name="connsiteY114" fmla="*/ 332813 h 571500"/>
                  <a:gd name="connsiteX115" fmla="*/ 8411 w 523875"/>
                  <a:gd name="connsiteY115" fmla="*/ 330079 h 571500"/>
                  <a:gd name="connsiteX116" fmla="*/ 7144 w 523875"/>
                  <a:gd name="connsiteY116" fmla="*/ 324279 h 571500"/>
                  <a:gd name="connsiteX117" fmla="*/ 7268 w 523875"/>
                  <a:gd name="connsiteY117" fmla="*/ 321593 h 571500"/>
                  <a:gd name="connsiteX118" fmla="*/ 44672 w 523875"/>
                  <a:gd name="connsiteY118" fmla="*/ 297075 h 571500"/>
                  <a:gd name="connsiteX119" fmla="*/ 53112 w 523875"/>
                  <a:gd name="connsiteY119" fmla="*/ 287922 h 571500"/>
                  <a:gd name="connsiteX120" fmla="*/ 80906 w 523875"/>
                  <a:gd name="connsiteY120" fmla="*/ 264833 h 571500"/>
                  <a:gd name="connsiteX121" fmla="*/ 88573 w 523875"/>
                  <a:gd name="connsiteY121" fmla="*/ 256242 h 571500"/>
                  <a:gd name="connsiteX122" fmla="*/ 89573 w 523875"/>
                  <a:gd name="connsiteY122" fmla="*/ 254737 h 571500"/>
                  <a:gd name="connsiteX123" fmla="*/ 93364 w 523875"/>
                  <a:gd name="connsiteY123" fmla="*/ 255518 h 571500"/>
                  <a:gd name="connsiteX124" fmla="*/ 93516 w 523875"/>
                  <a:gd name="connsiteY124" fmla="*/ 257632 h 571500"/>
                  <a:gd name="connsiteX125" fmla="*/ 92888 w 523875"/>
                  <a:gd name="connsiteY125" fmla="*/ 260175 h 571500"/>
                  <a:gd name="connsiteX126" fmla="*/ 94345 w 523875"/>
                  <a:gd name="connsiteY126" fmla="*/ 262242 h 571500"/>
                  <a:gd name="connsiteX127" fmla="*/ 96869 w 523875"/>
                  <a:gd name="connsiteY127" fmla="*/ 263966 h 571500"/>
                  <a:gd name="connsiteX128" fmla="*/ 98574 w 523875"/>
                  <a:gd name="connsiteY128" fmla="*/ 265824 h 571500"/>
                  <a:gd name="connsiteX129" fmla="*/ 100613 w 523875"/>
                  <a:gd name="connsiteY129" fmla="*/ 267414 h 571500"/>
                  <a:gd name="connsiteX130" fmla="*/ 104565 w 523875"/>
                  <a:gd name="connsiteY130" fmla="*/ 268348 h 571500"/>
                  <a:gd name="connsiteX131" fmla="*/ 107061 w 523875"/>
                  <a:gd name="connsiteY131" fmla="*/ 267348 h 571500"/>
                  <a:gd name="connsiteX132" fmla="*/ 111433 w 523875"/>
                  <a:gd name="connsiteY132" fmla="*/ 262128 h 571500"/>
                  <a:gd name="connsiteX133" fmla="*/ 113757 w 523875"/>
                  <a:gd name="connsiteY133" fmla="*/ 260823 h 571500"/>
                  <a:gd name="connsiteX134" fmla="*/ 122006 w 523875"/>
                  <a:gd name="connsiteY134" fmla="*/ 261861 h 571500"/>
                  <a:gd name="connsiteX135" fmla="*/ 136474 w 523875"/>
                  <a:gd name="connsiteY135" fmla="*/ 266443 h 571500"/>
                  <a:gd name="connsiteX136" fmla="*/ 145275 w 523875"/>
                  <a:gd name="connsiteY136" fmla="*/ 265871 h 571500"/>
                  <a:gd name="connsiteX137" fmla="*/ 152810 w 523875"/>
                  <a:gd name="connsiteY137" fmla="*/ 263033 h 571500"/>
                  <a:gd name="connsiteX138" fmla="*/ 159077 w 523875"/>
                  <a:gd name="connsiteY138" fmla="*/ 258928 h 571500"/>
                  <a:gd name="connsiteX139" fmla="*/ 164602 w 523875"/>
                  <a:gd name="connsiteY139" fmla="*/ 253317 h 571500"/>
                  <a:gd name="connsiteX140" fmla="*/ 179489 w 523875"/>
                  <a:gd name="connsiteY140" fmla="*/ 232048 h 571500"/>
                  <a:gd name="connsiteX141" fmla="*/ 184356 w 523875"/>
                  <a:gd name="connsiteY141" fmla="*/ 226686 h 571500"/>
                  <a:gd name="connsiteX142" fmla="*/ 205578 w 523875"/>
                  <a:gd name="connsiteY142" fmla="*/ 213684 h 571500"/>
                  <a:gd name="connsiteX143" fmla="*/ 207445 w 523875"/>
                  <a:gd name="connsiteY143" fmla="*/ 209007 h 571500"/>
                  <a:gd name="connsiteX144" fmla="*/ 207045 w 523875"/>
                  <a:gd name="connsiteY144" fmla="*/ 199615 h 571500"/>
                  <a:gd name="connsiteX145" fmla="*/ 194539 w 523875"/>
                  <a:gd name="connsiteY145" fmla="*/ 138351 h 571500"/>
                  <a:gd name="connsiteX146" fmla="*/ 200358 w 523875"/>
                  <a:gd name="connsiteY146" fmla="*/ 133388 h 571500"/>
                  <a:gd name="connsiteX147" fmla="*/ 210864 w 523875"/>
                  <a:gd name="connsiteY147" fmla="*/ 131721 h 571500"/>
                  <a:gd name="connsiteX148" fmla="*/ 221752 w 523875"/>
                  <a:gd name="connsiteY148" fmla="*/ 122453 h 571500"/>
                  <a:gd name="connsiteX149" fmla="*/ 223571 w 523875"/>
                  <a:gd name="connsiteY149" fmla="*/ 115976 h 571500"/>
                  <a:gd name="connsiteX150" fmla="*/ 224104 w 523875"/>
                  <a:gd name="connsiteY150" fmla="*/ 108509 h 571500"/>
                  <a:gd name="connsiteX151" fmla="*/ 225523 w 523875"/>
                  <a:gd name="connsiteY151" fmla="*/ 101927 h 571500"/>
                  <a:gd name="connsiteX152" fmla="*/ 230172 w 523875"/>
                  <a:gd name="connsiteY152" fmla="*/ 98108 h 571500"/>
                  <a:gd name="connsiteX153" fmla="*/ 236134 w 523875"/>
                  <a:gd name="connsiteY153" fmla="*/ 98746 h 571500"/>
                  <a:gd name="connsiteX154" fmla="*/ 247412 w 523875"/>
                  <a:gd name="connsiteY154" fmla="*/ 105556 h 571500"/>
                  <a:gd name="connsiteX155" fmla="*/ 253451 w 523875"/>
                  <a:gd name="connsiteY155" fmla="*/ 106261 h 571500"/>
                  <a:gd name="connsiteX156" fmla="*/ 257813 w 523875"/>
                  <a:gd name="connsiteY156" fmla="*/ 103670 h 571500"/>
                  <a:gd name="connsiteX157" fmla="*/ 273368 w 523875"/>
                  <a:gd name="connsiteY157" fmla="*/ 89392 h 571500"/>
                  <a:gd name="connsiteX158" fmla="*/ 288084 w 523875"/>
                  <a:gd name="connsiteY158" fmla="*/ 81705 h 571500"/>
                  <a:gd name="connsiteX159" fmla="*/ 301371 w 523875"/>
                  <a:gd name="connsiteY159" fmla="*/ 72361 h 571500"/>
                  <a:gd name="connsiteX160" fmla="*/ 307572 w 523875"/>
                  <a:gd name="connsiteY160" fmla="*/ 69723 h 571500"/>
                  <a:gd name="connsiteX161" fmla="*/ 342510 w 523875"/>
                  <a:gd name="connsiteY161" fmla="*/ 59769 h 571500"/>
                  <a:gd name="connsiteX162" fmla="*/ 344014 w 523875"/>
                  <a:gd name="connsiteY162" fmla="*/ 58398 h 571500"/>
                  <a:gd name="connsiteX163" fmla="*/ 344815 w 523875"/>
                  <a:gd name="connsiteY163" fmla="*/ 56445 h 571500"/>
                  <a:gd name="connsiteX164" fmla="*/ 345920 w 523875"/>
                  <a:gd name="connsiteY164" fmla="*/ 54626 h 571500"/>
                  <a:gd name="connsiteX165" fmla="*/ 348187 w 523875"/>
                  <a:gd name="connsiteY165" fmla="*/ 53654 h 571500"/>
                  <a:gd name="connsiteX166" fmla="*/ 349377 w 523875"/>
                  <a:gd name="connsiteY166" fmla="*/ 54159 h 571500"/>
                  <a:gd name="connsiteX167" fmla="*/ 352558 w 523875"/>
                  <a:gd name="connsiteY167" fmla="*/ 56588 h 571500"/>
                  <a:gd name="connsiteX168" fmla="*/ 353911 w 523875"/>
                  <a:gd name="connsiteY168" fmla="*/ 57112 h 571500"/>
                  <a:gd name="connsiteX169" fmla="*/ 357197 w 523875"/>
                  <a:gd name="connsiteY169" fmla="*/ 57902 h 571500"/>
                  <a:gd name="connsiteX170" fmla="*/ 359702 w 523875"/>
                  <a:gd name="connsiteY170" fmla="*/ 59465 h 571500"/>
                  <a:gd name="connsiteX171" fmla="*/ 362769 w 523875"/>
                  <a:gd name="connsiteY171" fmla="*/ 60503 h 571500"/>
                  <a:gd name="connsiteX172" fmla="*/ 367627 w 523875"/>
                  <a:gd name="connsiteY172" fmla="*/ 59655 h 571500"/>
                  <a:gd name="connsiteX173" fmla="*/ 374780 w 523875"/>
                  <a:gd name="connsiteY173" fmla="*/ 54350 h 571500"/>
                  <a:gd name="connsiteX174" fmla="*/ 377504 w 523875"/>
                  <a:gd name="connsiteY174" fmla="*/ 46701 h 571500"/>
                  <a:gd name="connsiteX175" fmla="*/ 379124 w 523875"/>
                  <a:gd name="connsiteY175" fmla="*/ 37843 h 571500"/>
                  <a:gd name="connsiteX176" fmla="*/ 382676 w 523875"/>
                  <a:gd name="connsiteY176" fmla="*/ 28889 h 571500"/>
                  <a:gd name="connsiteX177" fmla="*/ 386810 w 523875"/>
                  <a:gd name="connsiteY177" fmla="*/ 24032 h 571500"/>
                  <a:gd name="connsiteX178" fmla="*/ 401641 w 523875"/>
                  <a:gd name="connsiteY178" fmla="*/ 10659 h 571500"/>
                  <a:gd name="connsiteX179" fmla="*/ 407480 w 523875"/>
                  <a:gd name="connsiteY179" fmla="*/ 7144 h 571500"/>
                  <a:gd name="connsiteX180" fmla="*/ 415423 w 523875"/>
                  <a:gd name="connsiteY180" fmla="*/ 7363 h 571500"/>
                  <a:gd name="connsiteX181" fmla="*/ 418814 w 523875"/>
                  <a:gd name="connsiteY181" fmla="*/ 12735 h 571500"/>
                  <a:gd name="connsiteX182" fmla="*/ 420662 w 523875"/>
                  <a:gd name="connsiteY182" fmla="*/ 20965 h 571500"/>
                  <a:gd name="connsiteX183" fmla="*/ 424053 w 523875"/>
                  <a:gd name="connsiteY183" fmla="*/ 29747 h 571500"/>
                  <a:gd name="connsiteX184" fmla="*/ 429111 w 523875"/>
                  <a:gd name="connsiteY184" fmla="*/ 36195 h 571500"/>
                  <a:gd name="connsiteX185" fmla="*/ 435816 w 523875"/>
                  <a:gd name="connsiteY185" fmla="*/ 42091 h 571500"/>
                  <a:gd name="connsiteX186" fmla="*/ 442713 w 523875"/>
                  <a:gd name="connsiteY186" fmla="*/ 46806 h 571500"/>
                  <a:gd name="connsiteX187" fmla="*/ 448637 w 523875"/>
                  <a:gd name="connsiteY187" fmla="*/ 4963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23875" h="571500">
                    <a:moveTo>
                      <a:pt x="452781" y="49892"/>
                    </a:moveTo>
                    <a:lnTo>
                      <a:pt x="456019" y="48682"/>
                    </a:lnTo>
                    <a:lnTo>
                      <a:pt x="459362" y="48216"/>
                    </a:lnTo>
                    <a:lnTo>
                      <a:pt x="464277" y="50683"/>
                    </a:lnTo>
                    <a:lnTo>
                      <a:pt x="466401" y="53197"/>
                    </a:lnTo>
                    <a:lnTo>
                      <a:pt x="472040" y="63760"/>
                    </a:lnTo>
                    <a:lnTo>
                      <a:pt x="472040" y="63770"/>
                    </a:lnTo>
                    <a:lnTo>
                      <a:pt x="472040" y="63798"/>
                    </a:lnTo>
                    <a:lnTo>
                      <a:pt x="480784" y="82096"/>
                    </a:lnTo>
                    <a:lnTo>
                      <a:pt x="484880" y="87468"/>
                    </a:lnTo>
                    <a:lnTo>
                      <a:pt x="503463" y="99974"/>
                    </a:lnTo>
                    <a:lnTo>
                      <a:pt x="505263" y="102118"/>
                    </a:lnTo>
                    <a:lnTo>
                      <a:pt x="508245" y="105680"/>
                    </a:lnTo>
                    <a:lnTo>
                      <a:pt x="511055" y="114671"/>
                    </a:lnTo>
                    <a:lnTo>
                      <a:pt x="511235" y="132064"/>
                    </a:lnTo>
                    <a:lnTo>
                      <a:pt x="511226" y="132064"/>
                    </a:lnTo>
                    <a:lnTo>
                      <a:pt x="505368" y="133264"/>
                    </a:lnTo>
                    <a:lnTo>
                      <a:pt x="503530" y="134245"/>
                    </a:lnTo>
                    <a:lnTo>
                      <a:pt x="501901" y="135712"/>
                    </a:lnTo>
                    <a:lnTo>
                      <a:pt x="500434" y="137779"/>
                    </a:lnTo>
                    <a:lnTo>
                      <a:pt x="495081" y="166926"/>
                    </a:lnTo>
                    <a:lnTo>
                      <a:pt x="491166" y="174374"/>
                    </a:lnTo>
                    <a:lnTo>
                      <a:pt x="486689" y="177756"/>
                    </a:lnTo>
                    <a:lnTo>
                      <a:pt x="481603" y="176994"/>
                    </a:lnTo>
                    <a:lnTo>
                      <a:pt x="476650" y="175727"/>
                    </a:lnTo>
                    <a:lnTo>
                      <a:pt x="471697" y="175936"/>
                    </a:lnTo>
                    <a:lnTo>
                      <a:pt x="467287" y="177937"/>
                    </a:lnTo>
                    <a:lnTo>
                      <a:pt x="463096" y="181804"/>
                    </a:lnTo>
                    <a:lnTo>
                      <a:pt x="459038" y="186861"/>
                    </a:lnTo>
                    <a:lnTo>
                      <a:pt x="450094" y="201349"/>
                    </a:lnTo>
                    <a:lnTo>
                      <a:pt x="443427" y="209883"/>
                    </a:lnTo>
                    <a:lnTo>
                      <a:pt x="435569" y="218361"/>
                    </a:lnTo>
                    <a:lnTo>
                      <a:pt x="410975" y="236010"/>
                    </a:lnTo>
                    <a:lnTo>
                      <a:pt x="408442" y="240944"/>
                    </a:lnTo>
                    <a:lnTo>
                      <a:pt x="411375" y="246097"/>
                    </a:lnTo>
                    <a:lnTo>
                      <a:pt x="475440" y="283283"/>
                    </a:lnTo>
                    <a:lnTo>
                      <a:pt x="485165" y="294046"/>
                    </a:lnTo>
                    <a:lnTo>
                      <a:pt x="491538" y="304000"/>
                    </a:lnTo>
                    <a:lnTo>
                      <a:pt x="504568" y="335328"/>
                    </a:lnTo>
                    <a:lnTo>
                      <a:pt x="525142" y="368275"/>
                    </a:lnTo>
                    <a:lnTo>
                      <a:pt x="496291" y="373561"/>
                    </a:lnTo>
                    <a:lnTo>
                      <a:pt x="456047" y="366217"/>
                    </a:lnTo>
                    <a:lnTo>
                      <a:pt x="428911" y="364188"/>
                    </a:lnTo>
                    <a:lnTo>
                      <a:pt x="382296" y="346567"/>
                    </a:lnTo>
                    <a:lnTo>
                      <a:pt x="365789" y="342433"/>
                    </a:lnTo>
                    <a:lnTo>
                      <a:pt x="358464" y="343567"/>
                    </a:lnTo>
                    <a:lnTo>
                      <a:pt x="354511" y="347567"/>
                    </a:lnTo>
                    <a:lnTo>
                      <a:pt x="352054" y="362369"/>
                    </a:lnTo>
                    <a:lnTo>
                      <a:pt x="349977" y="370294"/>
                    </a:lnTo>
                    <a:lnTo>
                      <a:pt x="339471" y="399231"/>
                    </a:lnTo>
                    <a:lnTo>
                      <a:pt x="334937" y="406918"/>
                    </a:lnTo>
                    <a:lnTo>
                      <a:pt x="322459" y="421357"/>
                    </a:lnTo>
                    <a:lnTo>
                      <a:pt x="316868" y="429863"/>
                    </a:lnTo>
                    <a:lnTo>
                      <a:pt x="312744" y="438388"/>
                    </a:lnTo>
                    <a:lnTo>
                      <a:pt x="309667" y="447142"/>
                    </a:lnTo>
                    <a:lnTo>
                      <a:pt x="302333" y="477603"/>
                    </a:lnTo>
                    <a:lnTo>
                      <a:pt x="298866" y="482717"/>
                    </a:lnTo>
                    <a:lnTo>
                      <a:pt x="295065" y="484480"/>
                    </a:lnTo>
                    <a:lnTo>
                      <a:pt x="290322" y="484299"/>
                    </a:lnTo>
                    <a:lnTo>
                      <a:pt x="277930" y="479431"/>
                    </a:lnTo>
                    <a:lnTo>
                      <a:pt x="271082" y="478222"/>
                    </a:lnTo>
                    <a:lnTo>
                      <a:pt x="263023" y="479222"/>
                    </a:lnTo>
                    <a:lnTo>
                      <a:pt x="258013" y="483356"/>
                    </a:lnTo>
                    <a:lnTo>
                      <a:pt x="255613" y="489023"/>
                    </a:lnTo>
                    <a:lnTo>
                      <a:pt x="255013" y="495652"/>
                    </a:lnTo>
                    <a:lnTo>
                      <a:pt x="255118" y="501996"/>
                    </a:lnTo>
                    <a:lnTo>
                      <a:pt x="254813" y="507873"/>
                    </a:lnTo>
                    <a:lnTo>
                      <a:pt x="253203" y="513398"/>
                    </a:lnTo>
                    <a:lnTo>
                      <a:pt x="250946" y="518922"/>
                    </a:lnTo>
                    <a:lnTo>
                      <a:pt x="233629" y="545954"/>
                    </a:lnTo>
                    <a:lnTo>
                      <a:pt x="216160" y="564299"/>
                    </a:lnTo>
                    <a:lnTo>
                      <a:pt x="203892" y="565452"/>
                    </a:lnTo>
                    <a:lnTo>
                      <a:pt x="193910" y="563547"/>
                    </a:lnTo>
                    <a:lnTo>
                      <a:pt x="182623" y="559127"/>
                    </a:lnTo>
                    <a:lnTo>
                      <a:pt x="173441" y="550259"/>
                    </a:lnTo>
                    <a:lnTo>
                      <a:pt x="162554" y="532600"/>
                    </a:lnTo>
                    <a:lnTo>
                      <a:pt x="155896" y="525494"/>
                    </a:lnTo>
                    <a:lnTo>
                      <a:pt x="147981" y="520598"/>
                    </a:lnTo>
                    <a:lnTo>
                      <a:pt x="138846" y="518779"/>
                    </a:lnTo>
                    <a:lnTo>
                      <a:pt x="131378" y="518636"/>
                    </a:lnTo>
                    <a:lnTo>
                      <a:pt x="121758" y="523618"/>
                    </a:lnTo>
                    <a:lnTo>
                      <a:pt x="114538" y="533257"/>
                    </a:lnTo>
                    <a:lnTo>
                      <a:pt x="111509" y="535334"/>
                    </a:lnTo>
                    <a:lnTo>
                      <a:pt x="108909" y="534781"/>
                    </a:lnTo>
                    <a:lnTo>
                      <a:pt x="106918" y="531886"/>
                    </a:lnTo>
                    <a:lnTo>
                      <a:pt x="106051" y="525675"/>
                    </a:lnTo>
                    <a:lnTo>
                      <a:pt x="106718" y="519398"/>
                    </a:lnTo>
                    <a:lnTo>
                      <a:pt x="110176" y="504949"/>
                    </a:lnTo>
                    <a:lnTo>
                      <a:pt x="110090" y="497253"/>
                    </a:lnTo>
                    <a:lnTo>
                      <a:pt x="107242" y="489385"/>
                    </a:lnTo>
                    <a:lnTo>
                      <a:pt x="100851" y="480917"/>
                    </a:lnTo>
                    <a:lnTo>
                      <a:pt x="94660" y="475317"/>
                    </a:lnTo>
                    <a:lnTo>
                      <a:pt x="88202" y="471145"/>
                    </a:lnTo>
                    <a:lnTo>
                      <a:pt x="73800" y="464268"/>
                    </a:lnTo>
                    <a:lnTo>
                      <a:pt x="59065" y="455219"/>
                    </a:lnTo>
                    <a:lnTo>
                      <a:pt x="54064" y="448942"/>
                    </a:lnTo>
                    <a:lnTo>
                      <a:pt x="51864" y="440293"/>
                    </a:lnTo>
                    <a:lnTo>
                      <a:pt x="52007" y="426625"/>
                    </a:lnTo>
                    <a:lnTo>
                      <a:pt x="50997" y="419881"/>
                    </a:lnTo>
                    <a:lnTo>
                      <a:pt x="48654" y="411194"/>
                    </a:lnTo>
                    <a:lnTo>
                      <a:pt x="43186" y="399078"/>
                    </a:lnTo>
                    <a:lnTo>
                      <a:pt x="40882" y="386305"/>
                    </a:lnTo>
                    <a:lnTo>
                      <a:pt x="41681" y="380248"/>
                    </a:lnTo>
                    <a:lnTo>
                      <a:pt x="45053" y="377809"/>
                    </a:lnTo>
                    <a:lnTo>
                      <a:pt x="53130" y="377704"/>
                    </a:lnTo>
                    <a:lnTo>
                      <a:pt x="56064" y="377276"/>
                    </a:lnTo>
                    <a:lnTo>
                      <a:pt x="57731" y="375561"/>
                    </a:lnTo>
                    <a:lnTo>
                      <a:pt x="57436" y="372618"/>
                    </a:lnTo>
                    <a:lnTo>
                      <a:pt x="54778" y="367741"/>
                    </a:lnTo>
                    <a:lnTo>
                      <a:pt x="39062" y="348301"/>
                    </a:lnTo>
                    <a:lnTo>
                      <a:pt x="36395" y="344253"/>
                    </a:lnTo>
                    <a:lnTo>
                      <a:pt x="33204" y="340814"/>
                    </a:lnTo>
                    <a:lnTo>
                      <a:pt x="28670" y="338328"/>
                    </a:lnTo>
                    <a:lnTo>
                      <a:pt x="15459" y="335766"/>
                    </a:lnTo>
                    <a:lnTo>
                      <a:pt x="10744" y="332813"/>
                    </a:lnTo>
                    <a:lnTo>
                      <a:pt x="8411" y="330079"/>
                    </a:lnTo>
                    <a:lnTo>
                      <a:pt x="7144" y="324279"/>
                    </a:lnTo>
                    <a:lnTo>
                      <a:pt x="7268" y="321593"/>
                    </a:lnTo>
                    <a:lnTo>
                      <a:pt x="44672" y="297075"/>
                    </a:lnTo>
                    <a:lnTo>
                      <a:pt x="53112" y="287922"/>
                    </a:lnTo>
                    <a:lnTo>
                      <a:pt x="80906" y="264833"/>
                    </a:lnTo>
                    <a:lnTo>
                      <a:pt x="88573" y="256242"/>
                    </a:lnTo>
                    <a:lnTo>
                      <a:pt x="89573" y="254737"/>
                    </a:lnTo>
                    <a:lnTo>
                      <a:pt x="93364" y="255518"/>
                    </a:lnTo>
                    <a:lnTo>
                      <a:pt x="93516" y="257632"/>
                    </a:lnTo>
                    <a:lnTo>
                      <a:pt x="92888" y="260175"/>
                    </a:lnTo>
                    <a:lnTo>
                      <a:pt x="94345" y="262242"/>
                    </a:lnTo>
                    <a:lnTo>
                      <a:pt x="96869" y="263966"/>
                    </a:lnTo>
                    <a:lnTo>
                      <a:pt x="98574" y="265824"/>
                    </a:lnTo>
                    <a:lnTo>
                      <a:pt x="100613" y="267414"/>
                    </a:lnTo>
                    <a:lnTo>
                      <a:pt x="104565" y="268348"/>
                    </a:lnTo>
                    <a:lnTo>
                      <a:pt x="107061" y="267348"/>
                    </a:lnTo>
                    <a:lnTo>
                      <a:pt x="111433" y="262128"/>
                    </a:lnTo>
                    <a:lnTo>
                      <a:pt x="113757" y="260823"/>
                    </a:lnTo>
                    <a:lnTo>
                      <a:pt x="122006" y="261861"/>
                    </a:lnTo>
                    <a:lnTo>
                      <a:pt x="136474" y="266443"/>
                    </a:lnTo>
                    <a:lnTo>
                      <a:pt x="145275" y="265871"/>
                    </a:lnTo>
                    <a:lnTo>
                      <a:pt x="152810" y="263033"/>
                    </a:lnTo>
                    <a:lnTo>
                      <a:pt x="159077" y="258928"/>
                    </a:lnTo>
                    <a:lnTo>
                      <a:pt x="164602" y="253317"/>
                    </a:lnTo>
                    <a:lnTo>
                      <a:pt x="179489" y="232048"/>
                    </a:lnTo>
                    <a:lnTo>
                      <a:pt x="184356" y="226686"/>
                    </a:lnTo>
                    <a:lnTo>
                      <a:pt x="205578" y="213684"/>
                    </a:lnTo>
                    <a:lnTo>
                      <a:pt x="207445" y="209007"/>
                    </a:lnTo>
                    <a:lnTo>
                      <a:pt x="207045" y="199615"/>
                    </a:lnTo>
                    <a:lnTo>
                      <a:pt x="194539" y="138351"/>
                    </a:lnTo>
                    <a:lnTo>
                      <a:pt x="200358" y="133388"/>
                    </a:lnTo>
                    <a:lnTo>
                      <a:pt x="210864" y="131721"/>
                    </a:lnTo>
                    <a:lnTo>
                      <a:pt x="221752" y="122453"/>
                    </a:lnTo>
                    <a:lnTo>
                      <a:pt x="223571" y="115976"/>
                    </a:lnTo>
                    <a:lnTo>
                      <a:pt x="224104" y="108509"/>
                    </a:lnTo>
                    <a:lnTo>
                      <a:pt x="225523" y="101927"/>
                    </a:lnTo>
                    <a:lnTo>
                      <a:pt x="230172" y="98108"/>
                    </a:lnTo>
                    <a:lnTo>
                      <a:pt x="236134" y="98746"/>
                    </a:lnTo>
                    <a:lnTo>
                      <a:pt x="247412" y="105556"/>
                    </a:lnTo>
                    <a:lnTo>
                      <a:pt x="253451" y="106261"/>
                    </a:lnTo>
                    <a:lnTo>
                      <a:pt x="257813" y="103670"/>
                    </a:lnTo>
                    <a:lnTo>
                      <a:pt x="273368" y="89392"/>
                    </a:lnTo>
                    <a:lnTo>
                      <a:pt x="288084" y="81705"/>
                    </a:lnTo>
                    <a:lnTo>
                      <a:pt x="301371" y="72361"/>
                    </a:lnTo>
                    <a:lnTo>
                      <a:pt x="307572" y="69723"/>
                    </a:lnTo>
                    <a:lnTo>
                      <a:pt x="342510" y="59769"/>
                    </a:lnTo>
                    <a:lnTo>
                      <a:pt x="344014" y="58398"/>
                    </a:lnTo>
                    <a:lnTo>
                      <a:pt x="344815" y="56445"/>
                    </a:lnTo>
                    <a:lnTo>
                      <a:pt x="345920" y="54626"/>
                    </a:lnTo>
                    <a:lnTo>
                      <a:pt x="348187" y="53654"/>
                    </a:lnTo>
                    <a:lnTo>
                      <a:pt x="349377" y="54159"/>
                    </a:lnTo>
                    <a:lnTo>
                      <a:pt x="352558" y="56588"/>
                    </a:lnTo>
                    <a:lnTo>
                      <a:pt x="353911" y="57112"/>
                    </a:lnTo>
                    <a:lnTo>
                      <a:pt x="357197" y="57902"/>
                    </a:lnTo>
                    <a:lnTo>
                      <a:pt x="359702" y="59465"/>
                    </a:lnTo>
                    <a:lnTo>
                      <a:pt x="362769" y="60503"/>
                    </a:lnTo>
                    <a:lnTo>
                      <a:pt x="367627" y="59655"/>
                    </a:lnTo>
                    <a:lnTo>
                      <a:pt x="374780" y="54350"/>
                    </a:lnTo>
                    <a:lnTo>
                      <a:pt x="377504" y="46701"/>
                    </a:lnTo>
                    <a:lnTo>
                      <a:pt x="379124" y="37843"/>
                    </a:lnTo>
                    <a:lnTo>
                      <a:pt x="382676" y="28889"/>
                    </a:lnTo>
                    <a:lnTo>
                      <a:pt x="386810" y="24032"/>
                    </a:lnTo>
                    <a:lnTo>
                      <a:pt x="401641" y="10659"/>
                    </a:lnTo>
                    <a:lnTo>
                      <a:pt x="407480" y="7144"/>
                    </a:lnTo>
                    <a:lnTo>
                      <a:pt x="415423" y="7363"/>
                    </a:lnTo>
                    <a:lnTo>
                      <a:pt x="418814" y="12735"/>
                    </a:lnTo>
                    <a:lnTo>
                      <a:pt x="420662" y="20965"/>
                    </a:lnTo>
                    <a:lnTo>
                      <a:pt x="424053" y="29747"/>
                    </a:lnTo>
                    <a:lnTo>
                      <a:pt x="429111" y="36195"/>
                    </a:lnTo>
                    <a:lnTo>
                      <a:pt x="435816" y="42091"/>
                    </a:lnTo>
                    <a:lnTo>
                      <a:pt x="442713" y="46806"/>
                    </a:lnTo>
                    <a:lnTo>
                      <a:pt x="448637" y="49635"/>
                    </a:lnTo>
                    <a:close/>
                  </a:path>
                </a:pathLst>
              </a:custGeom>
              <a:solidFill>
                <a:schemeClr val="bg1">
                  <a:lumMod val="85000"/>
                </a:schemeClr>
              </a:solidFill>
              <a:ln w="9525" cap="flat">
                <a:noFill/>
                <a:prstDash val="solid"/>
                <a:miter/>
              </a:ln>
            </p:spPr>
            <p:txBody>
              <a:bodyPr rtlCol="0" anchor="ctr"/>
              <a:lstStyle/>
              <a:p>
                <a:endParaRPr lang="en-US" sz="600"/>
              </a:p>
            </p:txBody>
          </p:sp>
          <p:sp>
            <p:nvSpPr>
              <p:cNvPr id="76" name="Freeform: Shape 75">
                <a:extLst>
                  <a:ext uri="{FF2B5EF4-FFF2-40B4-BE49-F238E27FC236}">
                    <a16:creationId xmlns="" xmlns:a16="http://schemas.microsoft.com/office/drawing/2014/main" id="{70EABCC9-439E-4B51-9A08-ED884ED12002}"/>
                  </a:ext>
                </a:extLst>
              </p:cNvPr>
              <p:cNvSpPr/>
              <p:nvPr/>
            </p:nvSpPr>
            <p:spPr>
              <a:xfrm>
                <a:off x="5999602" y="4066451"/>
                <a:ext cx="619125" cy="514350"/>
              </a:xfrm>
              <a:custGeom>
                <a:avLst/>
                <a:gdLst>
                  <a:gd name="connsiteX0" fmla="*/ 301047 w 619125"/>
                  <a:gd name="connsiteY0" fmla="*/ 80476 h 514350"/>
                  <a:gd name="connsiteX1" fmla="*/ 310706 w 619125"/>
                  <a:gd name="connsiteY1" fmla="*/ 78391 h 514350"/>
                  <a:gd name="connsiteX2" fmla="*/ 315078 w 619125"/>
                  <a:gd name="connsiteY2" fmla="*/ 73685 h 514350"/>
                  <a:gd name="connsiteX3" fmla="*/ 319326 w 619125"/>
                  <a:gd name="connsiteY3" fmla="*/ 66275 h 514350"/>
                  <a:gd name="connsiteX4" fmla="*/ 324107 w 619125"/>
                  <a:gd name="connsiteY4" fmla="*/ 59607 h 514350"/>
                  <a:gd name="connsiteX5" fmla="*/ 331804 w 619125"/>
                  <a:gd name="connsiteY5" fmla="*/ 53854 h 514350"/>
                  <a:gd name="connsiteX6" fmla="*/ 347244 w 619125"/>
                  <a:gd name="connsiteY6" fmla="*/ 51378 h 514350"/>
                  <a:gd name="connsiteX7" fmla="*/ 381962 w 619125"/>
                  <a:gd name="connsiteY7" fmla="*/ 54645 h 514350"/>
                  <a:gd name="connsiteX8" fmla="*/ 400545 w 619125"/>
                  <a:gd name="connsiteY8" fmla="*/ 58921 h 514350"/>
                  <a:gd name="connsiteX9" fmla="*/ 404184 w 619125"/>
                  <a:gd name="connsiteY9" fmla="*/ 58531 h 514350"/>
                  <a:gd name="connsiteX10" fmla="*/ 406851 w 619125"/>
                  <a:gd name="connsiteY10" fmla="*/ 61874 h 514350"/>
                  <a:gd name="connsiteX11" fmla="*/ 406851 w 619125"/>
                  <a:gd name="connsiteY11" fmla="*/ 64665 h 514350"/>
                  <a:gd name="connsiteX12" fmla="*/ 397974 w 619125"/>
                  <a:gd name="connsiteY12" fmla="*/ 70437 h 514350"/>
                  <a:gd name="connsiteX13" fmla="*/ 389497 w 619125"/>
                  <a:gd name="connsiteY13" fmla="*/ 77286 h 514350"/>
                  <a:gd name="connsiteX14" fmla="*/ 385172 w 619125"/>
                  <a:gd name="connsiteY14" fmla="*/ 82972 h 514350"/>
                  <a:gd name="connsiteX15" fmla="*/ 381638 w 619125"/>
                  <a:gd name="connsiteY15" fmla="*/ 88687 h 514350"/>
                  <a:gd name="connsiteX16" fmla="*/ 376933 w 619125"/>
                  <a:gd name="connsiteY16" fmla="*/ 92478 h 514350"/>
                  <a:gd name="connsiteX17" fmla="*/ 368761 w 619125"/>
                  <a:gd name="connsiteY17" fmla="*/ 92402 h 514350"/>
                  <a:gd name="connsiteX18" fmla="*/ 368761 w 619125"/>
                  <a:gd name="connsiteY18" fmla="*/ 95774 h 514350"/>
                  <a:gd name="connsiteX19" fmla="*/ 373466 w 619125"/>
                  <a:gd name="connsiteY19" fmla="*/ 96850 h 514350"/>
                  <a:gd name="connsiteX20" fmla="*/ 375180 w 619125"/>
                  <a:gd name="connsiteY20" fmla="*/ 99755 h 514350"/>
                  <a:gd name="connsiteX21" fmla="*/ 374523 w 619125"/>
                  <a:gd name="connsiteY21" fmla="*/ 103841 h 514350"/>
                  <a:gd name="connsiteX22" fmla="*/ 371675 w 619125"/>
                  <a:gd name="connsiteY22" fmla="*/ 108385 h 514350"/>
                  <a:gd name="connsiteX23" fmla="*/ 375523 w 619125"/>
                  <a:gd name="connsiteY23" fmla="*/ 116681 h 514350"/>
                  <a:gd name="connsiteX24" fmla="*/ 379333 w 619125"/>
                  <a:gd name="connsiteY24" fmla="*/ 129683 h 514350"/>
                  <a:gd name="connsiteX25" fmla="*/ 383362 w 619125"/>
                  <a:gd name="connsiteY25" fmla="*/ 152762 h 514350"/>
                  <a:gd name="connsiteX26" fmla="*/ 385515 w 619125"/>
                  <a:gd name="connsiteY26" fmla="*/ 157810 h 514350"/>
                  <a:gd name="connsiteX27" fmla="*/ 394230 w 619125"/>
                  <a:gd name="connsiteY27" fmla="*/ 166402 h 514350"/>
                  <a:gd name="connsiteX28" fmla="*/ 395373 w 619125"/>
                  <a:gd name="connsiteY28" fmla="*/ 169697 h 514350"/>
                  <a:gd name="connsiteX29" fmla="*/ 391706 w 619125"/>
                  <a:gd name="connsiteY29" fmla="*/ 173336 h 514350"/>
                  <a:gd name="connsiteX30" fmla="*/ 387001 w 619125"/>
                  <a:gd name="connsiteY30" fmla="*/ 172907 h 514350"/>
                  <a:gd name="connsiteX31" fmla="*/ 374199 w 619125"/>
                  <a:gd name="connsiteY31" fmla="*/ 167278 h 514350"/>
                  <a:gd name="connsiteX32" fmla="*/ 368541 w 619125"/>
                  <a:gd name="connsiteY32" fmla="*/ 156715 h 514350"/>
                  <a:gd name="connsiteX33" fmla="*/ 364341 w 619125"/>
                  <a:gd name="connsiteY33" fmla="*/ 154314 h 514350"/>
                  <a:gd name="connsiteX34" fmla="*/ 357845 w 619125"/>
                  <a:gd name="connsiteY34" fmla="*/ 153295 h 514350"/>
                  <a:gd name="connsiteX35" fmla="*/ 342310 w 619125"/>
                  <a:gd name="connsiteY35" fmla="*/ 145047 h 514350"/>
                  <a:gd name="connsiteX36" fmla="*/ 313163 w 619125"/>
                  <a:gd name="connsiteY36" fmla="*/ 142065 h 514350"/>
                  <a:gd name="connsiteX37" fmla="*/ 306867 w 619125"/>
                  <a:gd name="connsiteY37" fmla="*/ 139198 h 514350"/>
                  <a:gd name="connsiteX38" fmla="*/ 303943 w 619125"/>
                  <a:gd name="connsiteY38" fmla="*/ 141970 h 514350"/>
                  <a:gd name="connsiteX39" fmla="*/ 310096 w 619125"/>
                  <a:gd name="connsiteY39" fmla="*/ 146409 h 514350"/>
                  <a:gd name="connsiteX40" fmla="*/ 320088 w 619125"/>
                  <a:gd name="connsiteY40" fmla="*/ 150381 h 514350"/>
                  <a:gd name="connsiteX41" fmla="*/ 330470 w 619125"/>
                  <a:gd name="connsiteY41" fmla="*/ 153210 h 514350"/>
                  <a:gd name="connsiteX42" fmla="*/ 344939 w 619125"/>
                  <a:gd name="connsiteY42" fmla="*/ 154924 h 514350"/>
                  <a:gd name="connsiteX43" fmla="*/ 365808 w 619125"/>
                  <a:gd name="connsiteY43" fmla="*/ 160458 h 514350"/>
                  <a:gd name="connsiteX44" fmla="*/ 365808 w 619125"/>
                  <a:gd name="connsiteY44" fmla="*/ 163820 h 514350"/>
                  <a:gd name="connsiteX45" fmla="*/ 362874 w 619125"/>
                  <a:gd name="connsiteY45" fmla="*/ 163820 h 514350"/>
                  <a:gd name="connsiteX46" fmla="*/ 354378 w 619125"/>
                  <a:gd name="connsiteY46" fmla="*/ 160287 h 514350"/>
                  <a:gd name="connsiteX47" fmla="*/ 345996 w 619125"/>
                  <a:gd name="connsiteY47" fmla="*/ 165849 h 514350"/>
                  <a:gd name="connsiteX48" fmla="*/ 344519 w 619125"/>
                  <a:gd name="connsiteY48" fmla="*/ 175041 h 514350"/>
                  <a:gd name="connsiteX49" fmla="*/ 357007 w 619125"/>
                  <a:gd name="connsiteY49" fmla="*/ 182261 h 514350"/>
                  <a:gd name="connsiteX50" fmla="*/ 354549 w 619125"/>
                  <a:gd name="connsiteY50" fmla="*/ 176841 h 514350"/>
                  <a:gd name="connsiteX51" fmla="*/ 353368 w 619125"/>
                  <a:gd name="connsiteY51" fmla="*/ 174879 h 514350"/>
                  <a:gd name="connsiteX52" fmla="*/ 351139 w 619125"/>
                  <a:gd name="connsiteY52" fmla="*/ 173060 h 514350"/>
                  <a:gd name="connsiteX53" fmla="*/ 360788 w 619125"/>
                  <a:gd name="connsiteY53" fmla="*/ 168659 h 514350"/>
                  <a:gd name="connsiteX54" fmla="*/ 374733 w 619125"/>
                  <a:gd name="connsiteY54" fmla="*/ 170593 h 514350"/>
                  <a:gd name="connsiteX55" fmla="*/ 388601 w 619125"/>
                  <a:gd name="connsiteY55" fmla="*/ 176108 h 514350"/>
                  <a:gd name="connsiteX56" fmla="*/ 398117 w 619125"/>
                  <a:gd name="connsiteY56" fmla="*/ 182261 h 514350"/>
                  <a:gd name="connsiteX57" fmla="*/ 402612 w 619125"/>
                  <a:gd name="connsiteY57" fmla="*/ 188071 h 514350"/>
                  <a:gd name="connsiteX58" fmla="*/ 412985 w 619125"/>
                  <a:gd name="connsiteY58" fmla="*/ 207169 h 514350"/>
                  <a:gd name="connsiteX59" fmla="*/ 424539 w 619125"/>
                  <a:gd name="connsiteY59" fmla="*/ 220446 h 514350"/>
                  <a:gd name="connsiteX60" fmla="*/ 445513 w 619125"/>
                  <a:gd name="connsiteY60" fmla="*/ 256194 h 514350"/>
                  <a:gd name="connsiteX61" fmla="*/ 450323 w 619125"/>
                  <a:gd name="connsiteY61" fmla="*/ 270634 h 514350"/>
                  <a:gd name="connsiteX62" fmla="*/ 454038 w 619125"/>
                  <a:gd name="connsiteY62" fmla="*/ 277939 h 514350"/>
                  <a:gd name="connsiteX63" fmla="*/ 455686 w 619125"/>
                  <a:gd name="connsiteY63" fmla="*/ 278625 h 514350"/>
                  <a:gd name="connsiteX64" fmla="*/ 464163 w 619125"/>
                  <a:gd name="connsiteY64" fmla="*/ 285445 h 514350"/>
                  <a:gd name="connsiteX65" fmla="*/ 464591 w 619125"/>
                  <a:gd name="connsiteY65" fmla="*/ 287160 h 514350"/>
                  <a:gd name="connsiteX66" fmla="*/ 466468 w 619125"/>
                  <a:gd name="connsiteY66" fmla="*/ 288369 h 514350"/>
                  <a:gd name="connsiteX67" fmla="*/ 471926 w 619125"/>
                  <a:gd name="connsiteY67" fmla="*/ 296361 h 514350"/>
                  <a:gd name="connsiteX68" fmla="*/ 509569 w 619125"/>
                  <a:gd name="connsiteY68" fmla="*/ 338661 h 514350"/>
                  <a:gd name="connsiteX69" fmla="*/ 588055 w 619125"/>
                  <a:gd name="connsiteY69" fmla="*/ 397192 h 514350"/>
                  <a:gd name="connsiteX70" fmla="*/ 614191 w 619125"/>
                  <a:gd name="connsiteY70" fmla="*/ 416604 h 514350"/>
                  <a:gd name="connsiteX71" fmla="*/ 614220 w 619125"/>
                  <a:gd name="connsiteY71" fmla="*/ 416614 h 514350"/>
                  <a:gd name="connsiteX72" fmla="*/ 611505 w 619125"/>
                  <a:gd name="connsiteY72" fmla="*/ 418567 h 514350"/>
                  <a:gd name="connsiteX73" fmla="*/ 569128 w 619125"/>
                  <a:gd name="connsiteY73" fmla="*/ 444360 h 514350"/>
                  <a:gd name="connsiteX74" fmla="*/ 560718 w 619125"/>
                  <a:gd name="connsiteY74" fmla="*/ 453580 h 514350"/>
                  <a:gd name="connsiteX75" fmla="*/ 549440 w 619125"/>
                  <a:gd name="connsiteY75" fmla="*/ 469221 h 514350"/>
                  <a:gd name="connsiteX76" fmla="*/ 543449 w 619125"/>
                  <a:gd name="connsiteY76" fmla="*/ 482355 h 514350"/>
                  <a:gd name="connsiteX77" fmla="*/ 537867 w 619125"/>
                  <a:gd name="connsiteY77" fmla="*/ 491614 h 514350"/>
                  <a:gd name="connsiteX78" fmla="*/ 532324 w 619125"/>
                  <a:gd name="connsiteY78" fmla="*/ 499034 h 514350"/>
                  <a:gd name="connsiteX79" fmla="*/ 519065 w 619125"/>
                  <a:gd name="connsiteY79" fmla="*/ 504663 h 514350"/>
                  <a:gd name="connsiteX80" fmla="*/ 503196 w 619125"/>
                  <a:gd name="connsiteY80" fmla="*/ 506854 h 514350"/>
                  <a:gd name="connsiteX81" fmla="*/ 434092 w 619125"/>
                  <a:gd name="connsiteY81" fmla="*/ 501996 h 514350"/>
                  <a:gd name="connsiteX82" fmla="*/ 421091 w 619125"/>
                  <a:gd name="connsiteY82" fmla="*/ 507768 h 514350"/>
                  <a:gd name="connsiteX83" fmla="*/ 410613 w 619125"/>
                  <a:gd name="connsiteY83" fmla="*/ 511664 h 514350"/>
                  <a:gd name="connsiteX84" fmla="*/ 410566 w 619125"/>
                  <a:gd name="connsiteY84" fmla="*/ 501777 h 514350"/>
                  <a:gd name="connsiteX85" fmla="*/ 406756 w 619125"/>
                  <a:gd name="connsiteY85" fmla="*/ 494319 h 514350"/>
                  <a:gd name="connsiteX86" fmla="*/ 394859 w 619125"/>
                  <a:gd name="connsiteY86" fmla="*/ 505692 h 514350"/>
                  <a:gd name="connsiteX87" fmla="*/ 384934 w 619125"/>
                  <a:gd name="connsiteY87" fmla="*/ 502653 h 514350"/>
                  <a:gd name="connsiteX88" fmla="*/ 377552 w 619125"/>
                  <a:gd name="connsiteY88" fmla="*/ 501358 h 514350"/>
                  <a:gd name="connsiteX89" fmla="*/ 369227 w 619125"/>
                  <a:gd name="connsiteY89" fmla="*/ 498272 h 514350"/>
                  <a:gd name="connsiteX90" fmla="*/ 361960 w 619125"/>
                  <a:gd name="connsiteY90" fmla="*/ 494586 h 514350"/>
                  <a:gd name="connsiteX91" fmla="*/ 358150 w 619125"/>
                  <a:gd name="connsiteY91" fmla="*/ 491423 h 514350"/>
                  <a:gd name="connsiteX92" fmla="*/ 358150 w 619125"/>
                  <a:gd name="connsiteY92" fmla="*/ 491385 h 514350"/>
                  <a:gd name="connsiteX93" fmla="*/ 357064 w 619125"/>
                  <a:gd name="connsiteY93" fmla="*/ 487080 h 514350"/>
                  <a:gd name="connsiteX94" fmla="*/ 354997 w 619125"/>
                  <a:gd name="connsiteY94" fmla="*/ 482917 h 514350"/>
                  <a:gd name="connsiteX95" fmla="*/ 347748 w 619125"/>
                  <a:gd name="connsiteY95" fmla="*/ 468306 h 514350"/>
                  <a:gd name="connsiteX96" fmla="*/ 348072 w 619125"/>
                  <a:gd name="connsiteY96" fmla="*/ 466287 h 514350"/>
                  <a:gd name="connsiteX97" fmla="*/ 350844 w 619125"/>
                  <a:gd name="connsiteY97" fmla="*/ 461553 h 514350"/>
                  <a:gd name="connsiteX98" fmla="*/ 351082 w 619125"/>
                  <a:gd name="connsiteY98" fmla="*/ 458943 h 514350"/>
                  <a:gd name="connsiteX99" fmla="*/ 346663 w 619125"/>
                  <a:gd name="connsiteY99" fmla="*/ 451152 h 514350"/>
                  <a:gd name="connsiteX100" fmla="*/ 326003 w 619125"/>
                  <a:gd name="connsiteY100" fmla="*/ 431730 h 514350"/>
                  <a:gd name="connsiteX101" fmla="*/ 313049 w 619125"/>
                  <a:gd name="connsiteY101" fmla="*/ 410175 h 514350"/>
                  <a:gd name="connsiteX102" fmla="*/ 310677 w 619125"/>
                  <a:gd name="connsiteY102" fmla="*/ 403412 h 514350"/>
                  <a:gd name="connsiteX103" fmla="*/ 311020 w 619125"/>
                  <a:gd name="connsiteY103" fmla="*/ 398716 h 514350"/>
                  <a:gd name="connsiteX104" fmla="*/ 314516 w 619125"/>
                  <a:gd name="connsiteY104" fmla="*/ 391573 h 514350"/>
                  <a:gd name="connsiteX105" fmla="*/ 314840 w 619125"/>
                  <a:gd name="connsiteY105" fmla="*/ 387420 h 514350"/>
                  <a:gd name="connsiteX106" fmla="*/ 313306 w 619125"/>
                  <a:gd name="connsiteY106" fmla="*/ 384800 h 514350"/>
                  <a:gd name="connsiteX107" fmla="*/ 307362 w 619125"/>
                  <a:gd name="connsiteY107" fmla="*/ 378533 h 514350"/>
                  <a:gd name="connsiteX108" fmla="*/ 305143 w 619125"/>
                  <a:gd name="connsiteY108" fmla="*/ 375437 h 514350"/>
                  <a:gd name="connsiteX109" fmla="*/ 304152 w 619125"/>
                  <a:gd name="connsiteY109" fmla="*/ 369951 h 514350"/>
                  <a:gd name="connsiteX110" fmla="*/ 304591 w 619125"/>
                  <a:gd name="connsiteY110" fmla="*/ 365188 h 514350"/>
                  <a:gd name="connsiteX111" fmla="*/ 303676 w 619125"/>
                  <a:gd name="connsiteY111" fmla="*/ 361483 h 514350"/>
                  <a:gd name="connsiteX112" fmla="*/ 298542 w 619125"/>
                  <a:gd name="connsiteY112" fmla="*/ 359207 h 514350"/>
                  <a:gd name="connsiteX113" fmla="*/ 293103 w 619125"/>
                  <a:gd name="connsiteY113" fmla="*/ 359492 h 514350"/>
                  <a:gd name="connsiteX114" fmla="*/ 290884 w 619125"/>
                  <a:gd name="connsiteY114" fmla="*/ 362217 h 514350"/>
                  <a:gd name="connsiteX115" fmla="*/ 289846 w 619125"/>
                  <a:gd name="connsiteY115" fmla="*/ 366093 h 514350"/>
                  <a:gd name="connsiteX116" fmla="*/ 287931 w 619125"/>
                  <a:gd name="connsiteY116" fmla="*/ 369827 h 514350"/>
                  <a:gd name="connsiteX117" fmla="*/ 281712 w 619125"/>
                  <a:gd name="connsiteY117" fmla="*/ 376247 h 514350"/>
                  <a:gd name="connsiteX118" fmla="*/ 276730 w 619125"/>
                  <a:gd name="connsiteY118" fmla="*/ 379428 h 514350"/>
                  <a:gd name="connsiteX119" fmla="*/ 270491 w 619125"/>
                  <a:gd name="connsiteY119" fmla="*/ 378809 h 514350"/>
                  <a:gd name="connsiteX120" fmla="*/ 261109 w 619125"/>
                  <a:gd name="connsiteY120" fmla="*/ 373809 h 514350"/>
                  <a:gd name="connsiteX121" fmla="*/ 189748 w 619125"/>
                  <a:gd name="connsiteY121" fmla="*/ 312125 h 514350"/>
                  <a:gd name="connsiteX122" fmla="*/ 152400 w 619125"/>
                  <a:gd name="connsiteY122" fmla="*/ 266547 h 514350"/>
                  <a:gd name="connsiteX123" fmla="*/ 152324 w 619125"/>
                  <a:gd name="connsiteY123" fmla="*/ 266547 h 514350"/>
                  <a:gd name="connsiteX124" fmla="*/ 143285 w 619125"/>
                  <a:gd name="connsiteY124" fmla="*/ 257051 h 514350"/>
                  <a:gd name="connsiteX125" fmla="*/ 115319 w 619125"/>
                  <a:gd name="connsiteY125" fmla="*/ 220475 h 514350"/>
                  <a:gd name="connsiteX126" fmla="*/ 104089 w 619125"/>
                  <a:gd name="connsiteY126" fmla="*/ 209864 h 514350"/>
                  <a:gd name="connsiteX127" fmla="*/ 90154 w 619125"/>
                  <a:gd name="connsiteY127" fmla="*/ 200606 h 514350"/>
                  <a:gd name="connsiteX128" fmla="*/ 67751 w 619125"/>
                  <a:gd name="connsiteY128" fmla="*/ 190710 h 514350"/>
                  <a:gd name="connsiteX129" fmla="*/ 62522 w 619125"/>
                  <a:gd name="connsiteY129" fmla="*/ 186452 h 514350"/>
                  <a:gd name="connsiteX130" fmla="*/ 58531 w 619125"/>
                  <a:gd name="connsiteY130" fmla="*/ 179251 h 514350"/>
                  <a:gd name="connsiteX131" fmla="*/ 53140 w 619125"/>
                  <a:gd name="connsiteY131" fmla="*/ 162058 h 514350"/>
                  <a:gd name="connsiteX132" fmla="*/ 49187 w 619125"/>
                  <a:gd name="connsiteY132" fmla="*/ 154610 h 514350"/>
                  <a:gd name="connsiteX133" fmla="*/ 39634 w 619125"/>
                  <a:gd name="connsiteY133" fmla="*/ 141551 h 514350"/>
                  <a:gd name="connsiteX134" fmla="*/ 28528 w 619125"/>
                  <a:gd name="connsiteY134" fmla="*/ 120329 h 514350"/>
                  <a:gd name="connsiteX135" fmla="*/ 11887 w 619125"/>
                  <a:gd name="connsiteY135" fmla="*/ 104918 h 514350"/>
                  <a:gd name="connsiteX136" fmla="*/ 7144 w 619125"/>
                  <a:gd name="connsiteY136" fmla="*/ 89640 h 514350"/>
                  <a:gd name="connsiteX137" fmla="*/ 12240 w 619125"/>
                  <a:gd name="connsiteY137" fmla="*/ 55321 h 514350"/>
                  <a:gd name="connsiteX138" fmla="*/ 11135 w 619125"/>
                  <a:gd name="connsiteY138" fmla="*/ 53045 h 514350"/>
                  <a:gd name="connsiteX139" fmla="*/ 11135 w 619125"/>
                  <a:gd name="connsiteY139" fmla="*/ 53035 h 514350"/>
                  <a:gd name="connsiteX140" fmla="*/ 23879 w 619125"/>
                  <a:gd name="connsiteY140" fmla="*/ 51054 h 514350"/>
                  <a:gd name="connsiteX141" fmla="*/ 44968 w 619125"/>
                  <a:gd name="connsiteY141" fmla="*/ 47558 h 514350"/>
                  <a:gd name="connsiteX142" fmla="*/ 57122 w 619125"/>
                  <a:gd name="connsiteY142" fmla="*/ 39052 h 514350"/>
                  <a:gd name="connsiteX143" fmla="*/ 68323 w 619125"/>
                  <a:gd name="connsiteY143" fmla="*/ 28803 h 514350"/>
                  <a:gd name="connsiteX144" fmla="*/ 76591 w 619125"/>
                  <a:gd name="connsiteY144" fmla="*/ 25441 h 514350"/>
                  <a:gd name="connsiteX145" fmla="*/ 104508 w 619125"/>
                  <a:gd name="connsiteY145" fmla="*/ 17221 h 514350"/>
                  <a:gd name="connsiteX146" fmla="*/ 121320 w 619125"/>
                  <a:gd name="connsiteY146" fmla="*/ 10258 h 514350"/>
                  <a:gd name="connsiteX147" fmla="*/ 134893 w 619125"/>
                  <a:gd name="connsiteY147" fmla="*/ 7706 h 514350"/>
                  <a:gd name="connsiteX148" fmla="*/ 150171 w 619125"/>
                  <a:gd name="connsiteY148" fmla="*/ 7144 h 514350"/>
                  <a:gd name="connsiteX149" fmla="*/ 175765 w 619125"/>
                  <a:gd name="connsiteY149" fmla="*/ 11706 h 514350"/>
                  <a:gd name="connsiteX150" fmla="*/ 185699 w 619125"/>
                  <a:gd name="connsiteY150" fmla="*/ 16145 h 514350"/>
                  <a:gd name="connsiteX151" fmla="*/ 193691 w 619125"/>
                  <a:gd name="connsiteY151" fmla="*/ 21669 h 514350"/>
                  <a:gd name="connsiteX152" fmla="*/ 199958 w 619125"/>
                  <a:gd name="connsiteY152" fmla="*/ 28270 h 514350"/>
                  <a:gd name="connsiteX153" fmla="*/ 204473 w 619125"/>
                  <a:gd name="connsiteY153" fmla="*/ 35280 h 514350"/>
                  <a:gd name="connsiteX154" fmla="*/ 206940 w 619125"/>
                  <a:gd name="connsiteY154" fmla="*/ 41548 h 514350"/>
                  <a:gd name="connsiteX155" fmla="*/ 207340 w 619125"/>
                  <a:gd name="connsiteY155" fmla="*/ 47387 h 514350"/>
                  <a:gd name="connsiteX156" fmla="*/ 206540 w 619125"/>
                  <a:gd name="connsiteY156" fmla="*/ 51863 h 514350"/>
                  <a:gd name="connsiteX157" fmla="*/ 206464 w 619125"/>
                  <a:gd name="connsiteY157" fmla="*/ 55712 h 514350"/>
                  <a:gd name="connsiteX158" fmla="*/ 208350 w 619125"/>
                  <a:gd name="connsiteY158" fmla="*/ 59150 h 514350"/>
                  <a:gd name="connsiteX159" fmla="*/ 214417 w 619125"/>
                  <a:gd name="connsiteY159" fmla="*/ 63217 h 514350"/>
                  <a:gd name="connsiteX160" fmla="*/ 241011 w 619125"/>
                  <a:gd name="connsiteY160" fmla="*/ 71228 h 514350"/>
                  <a:gd name="connsiteX161" fmla="*/ 287474 w 619125"/>
                  <a:gd name="connsiteY161" fmla="*/ 79772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19125" h="514350">
                    <a:moveTo>
                      <a:pt x="301047" y="80476"/>
                    </a:moveTo>
                    <a:lnTo>
                      <a:pt x="310706" y="78391"/>
                    </a:lnTo>
                    <a:lnTo>
                      <a:pt x="315078" y="73685"/>
                    </a:lnTo>
                    <a:lnTo>
                      <a:pt x="319326" y="66275"/>
                    </a:lnTo>
                    <a:lnTo>
                      <a:pt x="324107" y="59607"/>
                    </a:lnTo>
                    <a:lnTo>
                      <a:pt x="331804" y="53854"/>
                    </a:lnTo>
                    <a:lnTo>
                      <a:pt x="347244" y="51378"/>
                    </a:lnTo>
                    <a:lnTo>
                      <a:pt x="381962" y="54645"/>
                    </a:lnTo>
                    <a:lnTo>
                      <a:pt x="400545" y="58921"/>
                    </a:lnTo>
                    <a:lnTo>
                      <a:pt x="404184" y="58531"/>
                    </a:lnTo>
                    <a:lnTo>
                      <a:pt x="406851" y="61874"/>
                    </a:lnTo>
                    <a:lnTo>
                      <a:pt x="406851" y="64665"/>
                    </a:lnTo>
                    <a:lnTo>
                      <a:pt x="397974" y="70437"/>
                    </a:lnTo>
                    <a:lnTo>
                      <a:pt x="389497" y="77286"/>
                    </a:lnTo>
                    <a:lnTo>
                      <a:pt x="385172" y="82972"/>
                    </a:lnTo>
                    <a:lnTo>
                      <a:pt x="381638" y="88687"/>
                    </a:lnTo>
                    <a:lnTo>
                      <a:pt x="376933" y="92478"/>
                    </a:lnTo>
                    <a:lnTo>
                      <a:pt x="368761" y="92402"/>
                    </a:lnTo>
                    <a:lnTo>
                      <a:pt x="368761" y="95774"/>
                    </a:lnTo>
                    <a:lnTo>
                      <a:pt x="373466" y="96850"/>
                    </a:lnTo>
                    <a:lnTo>
                      <a:pt x="375180" y="99755"/>
                    </a:lnTo>
                    <a:lnTo>
                      <a:pt x="374523" y="103841"/>
                    </a:lnTo>
                    <a:lnTo>
                      <a:pt x="371675" y="108385"/>
                    </a:lnTo>
                    <a:lnTo>
                      <a:pt x="375523" y="116681"/>
                    </a:lnTo>
                    <a:lnTo>
                      <a:pt x="379333" y="129683"/>
                    </a:lnTo>
                    <a:lnTo>
                      <a:pt x="383362" y="152762"/>
                    </a:lnTo>
                    <a:lnTo>
                      <a:pt x="385515" y="157810"/>
                    </a:lnTo>
                    <a:lnTo>
                      <a:pt x="394230" y="166402"/>
                    </a:lnTo>
                    <a:lnTo>
                      <a:pt x="395373" y="169697"/>
                    </a:lnTo>
                    <a:lnTo>
                      <a:pt x="391706" y="173336"/>
                    </a:lnTo>
                    <a:lnTo>
                      <a:pt x="387001" y="172907"/>
                    </a:lnTo>
                    <a:lnTo>
                      <a:pt x="374199" y="167278"/>
                    </a:lnTo>
                    <a:lnTo>
                      <a:pt x="368541" y="156715"/>
                    </a:lnTo>
                    <a:lnTo>
                      <a:pt x="364341" y="154314"/>
                    </a:lnTo>
                    <a:lnTo>
                      <a:pt x="357845" y="153295"/>
                    </a:lnTo>
                    <a:lnTo>
                      <a:pt x="342310" y="145047"/>
                    </a:lnTo>
                    <a:lnTo>
                      <a:pt x="313163" y="142065"/>
                    </a:lnTo>
                    <a:lnTo>
                      <a:pt x="306867" y="139198"/>
                    </a:lnTo>
                    <a:lnTo>
                      <a:pt x="303943" y="141970"/>
                    </a:lnTo>
                    <a:lnTo>
                      <a:pt x="310096" y="146409"/>
                    </a:lnTo>
                    <a:lnTo>
                      <a:pt x="320088" y="150381"/>
                    </a:lnTo>
                    <a:lnTo>
                      <a:pt x="330470" y="153210"/>
                    </a:lnTo>
                    <a:lnTo>
                      <a:pt x="344939" y="154924"/>
                    </a:lnTo>
                    <a:lnTo>
                      <a:pt x="365808" y="160458"/>
                    </a:lnTo>
                    <a:lnTo>
                      <a:pt x="365808" y="163820"/>
                    </a:lnTo>
                    <a:lnTo>
                      <a:pt x="362874" y="163820"/>
                    </a:lnTo>
                    <a:lnTo>
                      <a:pt x="354378" y="160287"/>
                    </a:lnTo>
                    <a:lnTo>
                      <a:pt x="345996" y="165849"/>
                    </a:lnTo>
                    <a:lnTo>
                      <a:pt x="344519" y="175041"/>
                    </a:lnTo>
                    <a:lnTo>
                      <a:pt x="357007" y="182261"/>
                    </a:lnTo>
                    <a:lnTo>
                      <a:pt x="354549" y="176841"/>
                    </a:lnTo>
                    <a:lnTo>
                      <a:pt x="353368" y="174879"/>
                    </a:lnTo>
                    <a:lnTo>
                      <a:pt x="351139" y="173060"/>
                    </a:lnTo>
                    <a:lnTo>
                      <a:pt x="360788" y="168659"/>
                    </a:lnTo>
                    <a:lnTo>
                      <a:pt x="374733" y="170593"/>
                    </a:lnTo>
                    <a:lnTo>
                      <a:pt x="388601" y="176108"/>
                    </a:lnTo>
                    <a:lnTo>
                      <a:pt x="398117" y="182261"/>
                    </a:lnTo>
                    <a:lnTo>
                      <a:pt x="402612" y="188071"/>
                    </a:lnTo>
                    <a:lnTo>
                      <a:pt x="412985" y="207169"/>
                    </a:lnTo>
                    <a:lnTo>
                      <a:pt x="424539" y="220446"/>
                    </a:lnTo>
                    <a:lnTo>
                      <a:pt x="445513" y="256194"/>
                    </a:lnTo>
                    <a:lnTo>
                      <a:pt x="450323" y="270634"/>
                    </a:lnTo>
                    <a:lnTo>
                      <a:pt x="454038" y="277939"/>
                    </a:lnTo>
                    <a:lnTo>
                      <a:pt x="455686" y="278625"/>
                    </a:lnTo>
                    <a:lnTo>
                      <a:pt x="464163" y="285445"/>
                    </a:lnTo>
                    <a:lnTo>
                      <a:pt x="464591" y="287160"/>
                    </a:lnTo>
                    <a:lnTo>
                      <a:pt x="466468" y="288369"/>
                    </a:lnTo>
                    <a:lnTo>
                      <a:pt x="471926" y="296361"/>
                    </a:lnTo>
                    <a:lnTo>
                      <a:pt x="509569" y="338661"/>
                    </a:lnTo>
                    <a:lnTo>
                      <a:pt x="588055" y="397192"/>
                    </a:lnTo>
                    <a:lnTo>
                      <a:pt x="614191" y="416604"/>
                    </a:lnTo>
                    <a:lnTo>
                      <a:pt x="614220" y="416614"/>
                    </a:lnTo>
                    <a:lnTo>
                      <a:pt x="611505" y="418567"/>
                    </a:lnTo>
                    <a:lnTo>
                      <a:pt x="569128" y="444360"/>
                    </a:lnTo>
                    <a:lnTo>
                      <a:pt x="560718" y="453580"/>
                    </a:lnTo>
                    <a:lnTo>
                      <a:pt x="549440" y="469221"/>
                    </a:lnTo>
                    <a:lnTo>
                      <a:pt x="543449" y="482355"/>
                    </a:lnTo>
                    <a:lnTo>
                      <a:pt x="537867" y="491614"/>
                    </a:lnTo>
                    <a:lnTo>
                      <a:pt x="532324" y="499034"/>
                    </a:lnTo>
                    <a:lnTo>
                      <a:pt x="519065" y="504663"/>
                    </a:lnTo>
                    <a:lnTo>
                      <a:pt x="503196" y="506854"/>
                    </a:lnTo>
                    <a:lnTo>
                      <a:pt x="434092" y="501996"/>
                    </a:lnTo>
                    <a:lnTo>
                      <a:pt x="421091" y="507768"/>
                    </a:lnTo>
                    <a:lnTo>
                      <a:pt x="410613" y="511664"/>
                    </a:lnTo>
                    <a:lnTo>
                      <a:pt x="410566" y="501777"/>
                    </a:lnTo>
                    <a:lnTo>
                      <a:pt x="406756" y="494319"/>
                    </a:lnTo>
                    <a:lnTo>
                      <a:pt x="394859" y="505692"/>
                    </a:lnTo>
                    <a:lnTo>
                      <a:pt x="384934" y="502653"/>
                    </a:lnTo>
                    <a:lnTo>
                      <a:pt x="377552" y="501358"/>
                    </a:lnTo>
                    <a:lnTo>
                      <a:pt x="369227" y="498272"/>
                    </a:lnTo>
                    <a:lnTo>
                      <a:pt x="361960" y="494586"/>
                    </a:lnTo>
                    <a:lnTo>
                      <a:pt x="358150" y="491423"/>
                    </a:lnTo>
                    <a:lnTo>
                      <a:pt x="358150" y="491385"/>
                    </a:lnTo>
                    <a:lnTo>
                      <a:pt x="357064" y="487080"/>
                    </a:lnTo>
                    <a:lnTo>
                      <a:pt x="354997" y="482917"/>
                    </a:lnTo>
                    <a:lnTo>
                      <a:pt x="347748" y="468306"/>
                    </a:lnTo>
                    <a:lnTo>
                      <a:pt x="348072" y="466287"/>
                    </a:lnTo>
                    <a:lnTo>
                      <a:pt x="350844" y="461553"/>
                    </a:lnTo>
                    <a:lnTo>
                      <a:pt x="351082" y="458943"/>
                    </a:lnTo>
                    <a:lnTo>
                      <a:pt x="346663" y="451152"/>
                    </a:lnTo>
                    <a:lnTo>
                      <a:pt x="326003" y="431730"/>
                    </a:lnTo>
                    <a:lnTo>
                      <a:pt x="313049" y="410175"/>
                    </a:lnTo>
                    <a:lnTo>
                      <a:pt x="310677" y="403412"/>
                    </a:lnTo>
                    <a:lnTo>
                      <a:pt x="311020" y="398716"/>
                    </a:lnTo>
                    <a:lnTo>
                      <a:pt x="314516" y="391573"/>
                    </a:lnTo>
                    <a:lnTo>
                      <a:pt x="314840" y="387420"/>
                    </a:lnTo>
                    <a:lnTo>
                      <a:pt x="313306" y="384800"/>
                    </a:lnTo>
                    <a:lnTo>
                      <a:pt x="307362" y="378533"/>
                    </a:lnTo>
                    <a:lnTo>
                      <a:pt x="305143" y="375437"/>
                    </a:lnTo>
                    <a:lnTo>
                      <a:pt x="304152" y="369951"/>
                    </a:lnTo>
                    <a:lnTo>
                      <a:pt x="304591" y="365188"/>
                    </a:lnTo>
                    <a:lnTo>
                      <a:pt x="303676" y="361483"/>
                    </a:lnTo>
                    <a:lnTo>
                      <a:pt x="298542" y="359207"/>
                    </a:lnTo>
                    <a:lnTo>
                      <a:pt x="293103" y="359492"/>
                    </a:lnTo>
                    <a:lnTo>
                      <a:pt x="290884" y="362217"/>
                    </a:lnTo>
                    <a:lnTo>
                      <a:pt x="289846" y="366093"/>
                    </a:lnTo>
                    <a:lnTo>
                      <a:pt x="287931" y="369827"/>
                    </a:lnTo>
                    <a:lnTo>
                      <a:pt x="281712" y="376247"/>
                    </a:lnTo>
                    <a:lnTo>
                      <a:pt x="276730" y="379428"/>
                    </a:lnTo>
                    <a:lnTo>
                      <a:pt x="270491" y="378809"/>
                    </a:lnTo>
                    <a:lnTo>
                      <a:pt x="261109" y="373809"/>
                    </a:lnTo>
                    <a:lnTo>
                      <a:pt x="189748" y="312125"/>
                    </a:lnTo>
                    <a:lnTo>
                      <a:pt x="152400" y="266547"/>
                    </a:lnTo>
                    <a:lnTo>
                      <a:pt x="152324" y="266547"/>
                    </a:lnTo>
                    <a:lnTo>
                      <a:pt x="143285" y="257051"/>
                    </a:lnTo>
                    <a:lnTo>
                      <a:pt x="115319" y="220475"/>
                    </a:lnTo>
                    <a:lnTo>
                      <a:pt x="104089" y="209864"/>
                    </a:lnTo>
                    <a:lnTo>
                      <a:pt x="90154" y="200606"/>
                    </a:lnTo>
                    <a:lnTo>
                      <a:pt x="67751" y="190710"/>
                    </a:lnTo>
                    <a:lnTo>
                      <a:pt x="62522" y="186452"/>
                    </a:lnTo>
                    <a:lnTo>
                      <a:pt x="58531" y="179251"/>
                    </a:lnTo>
                    <a:lnTo>
                      <a:pt x="53140" y="162058"/>
                    </a:lnTo>
                    <a:lnTo>
                      <a:pt x="49187" y="154610"/>
                    </a:lnTo>
                    <a:lnTo>
                      <a:pt x="39634" y="141551"/>
                    </a:lnTo>
                    <a:lnTo>
                      <a:pt x="28528" y="120329"/>
                    </a:lnTo>
                    <a:lnTo>
                      <a:pt x="11887" y="104918"/>
                    </a:lnTo>
                    <a:lnTo>
                      <a:pt x="7144" y="89640"/>
                    </a:lnTo>
                    <a:lnTo>
                      <a:pt x="12240" y="55321"/>
                    </a:lnTo>
                    <a:lnTo>
                      <a:pt x="11135" y="53045"/>
                    </a:lnTo>
                    <a:lnTo>
                      <a:pt x="11135" y="53035"/>
                    </a:lnTo>
                    <a:lnTo>
                      <a:pt x="23879" y="51054"/>
                    </a:lnTo>
                    <a:lnTo>
                      <a:pt x="44968" y="47558"/>
                    </a:lnTo>
                    <a:lnTo>
                      <a:pt x="57122" y="39052"/>
                    </a:lnTo>
                    <a:lnTo>
                      <a:pt x="68323" y="28803"/>
                    </a:lnTo>
                    <a:lnTo>
                      <a:pt x="76591" y="25441"/>
                    </a:lnTo>
                    <a:lnTo>
                      <a:pt x="104508" y="17221"/>
                    </a:lnTo>
                    <a:lnTo>
                      <a:pt x="121320" y="10258"/>
                    </a:lnTo>
                    <a:lnTo>
                      <a:pt x="134893" y="7706"/>
                    </a:lnTo>
                    <a:lnTo>
                      <a:pt x="150171" y="7144"/>
                    </a:lnTo>
                    <a:lnTo>
                      <a:pt x="175765" y="11706"/>
                    </a:lnTo>
                    <a:lnTo>
                      <a:pt x="185699" y="16145"/>
                    </a:lnTo>
                    <a:lnTo>
                      <a:pt x="193691" y="21669"/>
                    </a:lnTo>
                    <a:lnTo>
                      <a:pt x="199958" y="28270"/>
                    </a:lnTo>
                    <a:lnTo>
                      <a:pt x="204473" y="35280"/>
                    </a:lnTo>
                    <a:lnTo>
                      <a:pt x="206940" y="41548"/>
                    </a:lnTo>
                    <a:lnTo>
                      <a:pt x="207340" y="47387"/>
                    </a:lnTo>
                    <a:lnTo>
                      <a:pt x="206540" y="51863"/>
                    </a:lnTo>
                    <a:lnTo>
                      <a:pt x="206464" y="55712"/>
                    </a:lnTo>
                    <a:lnTo>
                      <a:pt x="208350" y="59150"/>
                    </a:lnTo>
                    <a:lnTo>
                      <a:pt x="214417" y="63217"/>
                    </a:lnTo>
                    <a:lnTo>
                      <a:pt x="241011" y="71228"/>
                    </a:lnTo>
                    <a:lnTo>
                      <a:pt x="287474" y="79772"/>
                    </a:lnTo>
                    <a:close/>
                  </a:path>
                </a:pathLst>
              </a:custGeom>
              <a:solidFill>
                <a:srgbClr val="B9E902"/>
              </a:solidFill>
              <a:ln w="9525" cap="flat">
                <a:noFill/>
                <a:prstDash val="solid"/>
                <a:miter/>
              </a:ln>
            </p:spPr>
            <p:txBody>
              <a:bodyPr rtlCol="0" anchor="ctr"/>
              <a:lstStyle/>
              <a:p>
                <a:endParaRPr lang="en-US" sz="600"/>
              </a:p>
            </p:txBody>
          </p:sp>
          <p:sp>
            <p:nvSpPr>
              <p:cNvPr id="77" name="Freeform: Shape 76">
                <a:extLst>
                  <a:ext uri="{FF2B5EF4-FFF2-40B4-BE49-F238E27FC236}">
                    <a16:creationId xmlns="" xmlns:a16="http://schemas.microsoft.com/office/drawing/2014/main" id="{F82E7D57-EEDF-48FD-A065-B2BBCBD79B0A}"/>
                  </a:ext>
                </a:extLst>
              </p:cNvPr>
              <p:cNvSpPr/>
              <p:nvPr/>
            </p:nvSpPr>
            <p:spPr>
              <a:xfrm>
                <a:off x="6110997" y="7384456"/>
                <a:ext cx="409575" cy="142875"/>
              </a:xfrm>
              <a:custGeom>
                <a:avLst/>
                <a:gdLst>
                  <a:gd name="connsiteX0" fmla="*/ 7153 w 409575"/>
                  <a:gd name="connsiteY0" fmla="*/ 130769 h 142875"/>
                  <a:gd name="connsiteX1" fmla="*/ 27994 w 409575"/>
                  <a:gd name="connsiteY1" fmla="*/ 134388 h 142875"/>
                  <a:gd name="connsiteX2" fmla="*/ 78591 w 409575"/>
                  <a:gd name="connsiteY2" fmla="*/ 141408 h 142875"/>
                  <a:gd name="connsiteX3" fmla="*/ 246469 w 409575"/>
                  <a:gd name="connsiteY3" fmla="*/ 119453 h 142875"/>
                  <a:gd name="connsiteX4" fmla="*/ 274453 w 409575"/>
                  <a:gd name="connsiteY4" fmla="*/ 124701 h 142875"/>
                  <a:gd name="connsiteX5" fmla="*/ 298266 w 409575"/>
                  <a:gd name="connsiteY5" fmla="*/ 128454 h 142875"/>
                  <a:gd name="connsiteX6" fmla="*/ 317316 w 409575"/>
                  <a:gd name="connsiteY6" fmla="*/ 134388 h 142875"/>
                  <a:gd name="connsiteX7" fmla="*/ 337556 w 409575"/>
                  <a:gd name="connsiteY7" fmla="*/ 137322 h 142875"/>
                  <a:gd name="connsiteX8" fmla="*/ 362560 w 409575"/>
                  <a:gd name="connsiteY8" fmla="*/ 134388 h 142875"/>
                  <a:gd name="connsiteX9" fmla="*/ 379829 w 409575"/>
                  <a:gd name="connsiteY9" fmla="*/ 134388 h 142875"/>
                  <a:gd name="connsiteX10" fmla="*/ 394716 w 409575"/>
                  <a:gd name="connsiteY10" fmla="*/ 141408 h 142875"/>
                  <a:gd name="connsiteX11" fmla="*/ 411718 w 409575"/>
                  <a:gd name="connsiteY11" fmla="*/ 131826 h 142875"/>
                  <a:gd name="connsiteX12" fmla="*/ 409385 w 409575"/>
                  <a:gd name="connsiteY12" fmla="*/ 103823 h 142875"/>
                  <a:gd name="connsiteX13" fmla="*/ 400412 w 409575"/>
                  <a:gd name="connsiteY13" fmla="*/ 81325 h 142875"/>
                  <a:gd name="connsiteX14" fmla="*/ 388382 w 409575"/>
                  <a:gd name="connsiteY14" fmla="*/ 61456 h 142875"/>
                  <a:gd name="connsiteX15" fmla="*/ 376590 w 409575"/>
                  <a:gd name="connsiteY15" fmla="*/ 61446 h 142875"/>
                  <a:gd name="connsiteX16" fmla="*/ 363169 w 409575"/>
                  <a:gd name="connsiteY16" fmla="*/ 79572 h 142875"/>
                  <a:gd name="connsiteX17" fmla="*/ 357311 w 409575"/>
                  <a:gd name="connsiteY17" fmla="*/ 85134 h 142875"/>
                  <a:gd name="connsiteX18" fmla="*/ 353854 w 409575"/>
                  <a:gd name="connsiteY18" fmla="*/ 64894 h 142875"/>
                  <a:gd name="connsiteX19" fmla="*/ 333413 w 409575"/>
                  <a:gd name="connsiteY19" fmla="*/ 70047 h 142875"/>
                  <a:gd name="connsiteX20" fmla="*/ 331061 w 409575"/>
                  <a:gd name="connsiteY20" fmla="*/ 80353 h 142875"/>
                  <a:gd name="connsiteX21" fmla="*/ 324421 w 409575"/>
                  <a:gd name="connsiteY21" fmla="*/ 61150 h 142875"/>
                  <a:gd name="connsiteX22" fmla="*/ 319459 w 409575"/>
                  <a:gd name="connsiteY22" fmla="*/ 80763 h 142875"/>
                  <a:gd name="connsiteX23" fmla="*/ 319459 w 409575"/>
                  <a:gd name="connsiteY23" fmla="*/ 91478 h 142875"/>
                  <a:gd name="connsiteX24" fmla="*/ 292941 w 409575"/>
                  <a:gd name="connsiteY24" fmla="*/ 85134 h 142875"/>
                  <a:gd name="connsiteX25" fmla="*/ 260423 w 409575"/>
                  <a:gd name="connsiteY25" fmla="*/ 81029 h 142875"/>
                  <a:gd name="connsiteX26" fmla="*/ 260747 w 409575"/>
                  <a:gd name="connsiteY26" fmla="*/ 64046 h 142875"/>
                  <a:gd name="connsiteX27" fmla="*/ 255156 w 409575"/>
                  <a:gd name="connsiteY27" fmla="*/ 56350 h 142875"/>
                  <a:gd name="connsiteX28" fmla="*/ 236411 w 409575"/>
                  <a:gd name="connsiteY28" fmla="*/ 51568 h 142875"/>
                  <a:gd name="connsiteX29" fmla="*/ 228895 w 409575"/>
                  <a:gd name="connsiteY29" fmla="*/ 48530 h 142875"/>
                  <a:gd name="connsiteX30" fmla="*/ 216761 w 409575"/>
                  <a:gd name="connsiteY30" fmla="*/ 35662 h 142875"/>
                  <a:gd name="connsiteX31" fmla="*/ 214827 w 409575"/>
                  <a:gd name="connsiteY31" fmla="*/ 32899 h 142875"/>
                  <a:gd name="connsiteX32" fmla="*/ 205045 w 409575"/>
                  <a:gd name="connsiteY32" fmla="*/ 18935 h 142875"/>
                  <a:gd name="connsiteX33" fmla="*/ 199492 w 409575"/>
                  <a:gd name="connsiteY33" fmla="*/ 14154 h 142875"/>
                  <a:gd name="connsiteX34" fmla="*/ 186519 w 409575"/>
                  <a:gd name="connsiteY34" fmla="*/ 9716 h 142875"/>
                  <a:gd name="connsiteX35" fmla="*/ 157220 w 409575"/>
                  <a:gd name="connsiteY35" fmla="*/ 9716 h 142875"/>
                  <a:gd name="connsiteX36" fmla="*/ 141580 w 409575"/>
                  <a:gd name="connsiteY36" fmla="*/ 7144 h 142875"/>
                  <a:gd name="connsiteX37" fmla="*/ 108356 w 409575"/>
                  <a:gd name="connsiteY37" fmla="*/ 15393 h 142875"/>
                  <a:gd name="connsiteX38" fmla="*/ 108356 w 409575"/>
                  <a:gd name="connsiteY38" fmla="*/ 32909 h 142875"/>
                  <a:gd name="connsiteX39" fmla="*/ 91888 w 409575"/>
                  <a:gd name="connsiteY39" fmla="*/ 28470 h 142875"/>
                  <a:gd name="connsiteX40" fmla="*/ 68590 w 409575"/>
                  <a:gd name="connsiteY40" fmla="*/ 24936 h 142875"/>
                  <a:gd name="connsiteX41" fmla="*/ 54150 w 409575"/>
                  <a:gd name="connsiteY41" fmla="*/ 32909 h 142875"/>
                  <a:gd name="connsiteX42" fmla="*/ 45244 w 409575"/>
                  <a:gd name="connsiteY42" fmla="*/ 53378 h 142875"/>
                  <a:gd name="connsiteX43" fmla="*/ 33404 w 409575"/>
                  <a:gd name="connsiteY43" fmla="*/ 74286 h 142875"/>
                  <a:gd name="connsiteX44" fmla="*/ 21698 w 409575"/>
                  <a:gd name="connsiteY44" fmla="*/ 89059 h 142875"/>
                  <a:gd name="connsiteX45" fmla="*/ 9039 w 409575"/>
                  <a:gd name="connsiteY45" fmla="*/ 105061 h 142875"/>
                  <a:gd name="connsiteX46" fmla="*/ 7144 w 409575"/>
                  <a:gd name="connsiteY46" fmla="*/ 12207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9575" h="142875">
                    <a:moveTo>
                      <a:pt x="7153" y="130769"/>
                    </a:moveTo>
                    <a:lnTo>
                      <a:pt x="27994" y="134388"/>
                    </a:lnTo>
                    <a:lnTo>
                      <a:pt x="78591" y="141408"/>
                    </a:lnTo>
                    <a:cubicBezTo>
                      <a:pt x="78591" y="141408"/>
                      <a:pt x="103003" y="103384"/>
                      <a:pt x="246469" y="119453"/>
                    </a:cubicBezTo>
                    <a:cubicBezTo>
                      <a:pt x="256594" y="118263"/>
                      <a:pt x="274453" y="124701"/>
                      <a:pt x="274453" y="124701"/>
                    </a:cubicBezTo>
                    <a:lnTo>
                      <a:pt x="298266" y="128454"/>
                    </a:lnTo>
                    <a:lnTo>
                      <a:pt x="317316" y="134388"/>
                    </a:lnTo>
                    <a:lnTo>
                      <a:pt x="337556" y="137322"/>
                    </a:lnTo>
                    <a:lnTo>
                      <a:pt x="362560" y="134388"/>
                    </a:lnTo>
                    <a:lnTo>
                      <a:pt x="379829" y="134388"/>
                    </a:lnTo>
                    <a:lnTo>
                      <a:pt x="394716" y="141408"/>
                    </a:lnTo>
                    <a:lnTo>
                      <a:pt x="411718" y="131826"/>
                    </a:lnTo>
                    <a:lnTo>
                      <a:pt x="409385" y="103823"/>
                    </a:lnTo>
                    <a:lnTo>
                      <a:pt x="400412" y="81325"/>
                    </a:lnTo>
                    <a:lnTo>
                      <a:pt x="388382" y="61456"/>
                    </a:lnTo>
                    <a:lnTo>
                      <a:pt x="376590" y="61446"/>
                    </a:lnTo>
                    <a:lnTo>
                      <a:pt x="363169" y="79572"/>
                    </a:lnTo>
                    <a:lnTo>
                      <a:pt x="357311" y="85134"/>
                    </a:lnTo>
                    <a:lnTo>
                      <a:pt x="353854" y="64894"/>
                    </a:lnTo>
                    <a:lnTo>
                      <a:pt x="333413" y="70047"/>
                    </a:lnTo>
                    <a:lnTo>
                      <a:pt x="331061" y="80353"/>
                    </a:lnTo>
                    <a:lnTo>
                      <a:pt x="324421" y="61150"/>
                    </a:lnTo>
                    <a:lnTo>
                      <a:pt x="319459" y="80763"/>
                    </a:lnTo>
                    <a:lnTo>
                      <a:pt x="319459" y="91478"/>
                    </a:lnTo>
                    <a:lnTo>
                      <a:pt x="292941" y="85134"/>
                    </a:lnTo>
                    <a:lnTo>
                      <a:pt x="260423" y="81029"/>
                    </a:lnTo>
                    <a:lnTo>
                      <a:pt x="260747" y="64046"/>
                    </a:lnTo>
                    <a:lnTo>
                      <a:pt x="255156" y="56350"/>
                    </a:lnTo>
                    <a:lnTo>
                      <a:pt x="236411" y="51568"/>
                    </a:lnTo>
                    <a:lnTo>
                      <a:pt x="228895" y="48530"/>
                    </a:lnTo>
                    <a:lnTo>
                      <a:pt x="216761" y="35662"/>
                    </a:lnTo>
                    <a:lnTo>
                      <a:pt x="214827" y="32899"/>
                    </a:lnTo>
                    <a:lnTo>
                      <a:pt x="205045" y="18935"/>
                    </a:lnTo>
                    <a:lnTo>
                      <a:pt x="199492" y="14154"/>
                    </a:lnTo>
                    <a:lnTo>
                      <a:pt x="186519" y="9716"/>
                    </a:lnTo>
                    <a:lnTo>
                      <a:pt x="157220" y="9716"/>
                    </a:lnTo>
                    <a:lnTo>
                      <a:pt x="141580" y="7144"/>
                    </a:lnTo>
                    <a:lnTo>
                      <a:pt x="108356" y="15393"/>
                    </a:lnTo>
                    <a:lnTo>
                      <a:pt x="108356" y="32909"/>
                    </a:lnTo>
                    <a:lnTo>
                      <a:pt x="91888" y="28470"/>
                    </a:lnTo>
                    <a:lnTo>
                      <a:pt x="68590" y="24936"/>
                    </a:lnTo>
                    <a:lnTo>
                      <a:pt x="54150" y="32909"/>
                    </a:lnTo>
                    <a:lnTo>
                      <a:pt x="45244" y="53378"/>
                    </a:lnTo>
                    <a:lnTo>
                      <a:pt x="33404" y="74286"/>
                    </a:lnTo>
                    <a:lnTo>
                      <a:pt x="21698" y="89059"/>
                    </a:lnTo>
                    <a:lnTo>
                      <a:pt x="9039" y="105061"/>
                    </a:lnTo>
                    <a:lnTo>
                      <a:pt x="7144" y="122072"/>
                    </a:lnTo>
                  </a:path>
                </a:pathLst>
              </a:custGeom>
              <a:solidFill>
                <a:schemeClr val="bg1">
                  <a:lumMod val="85000"/>
                </a:schemeClr>
              </a:solidFill>
              <a:ln w="9525" cap="flat">
                <a:noFill/>
                <a:prstDash val="solid"/>
                <a:miter/>
              </a:ln>
            </p:spPr>
            <p:txBody>
              <a:bodyPr rtlCol="0" anchor="ctr"/>
              <a:lstStyle/>
              <a:p>
                <a:endParaRPr lang="en-US" sz="600"/>
              </a:p>
            </p:txBody>
          </p:sp>
          <p:sp>
            <p:nvSpPr>
              <p:cNvPr id="78" name="Freeform: Shape 77">
                <a:extLst>
                  <a:ext uri="{FF2B5EF4-FFF2-40B4-BE49-F238E27FC236}">
                    <a16:creationId xmlns="" xmlns:a16="http://schemas.microsoft.com/office/drawing/2014/main" id="{E986D4E3-D661-4D5A-B0C8-BD13712CDA2D}"/>
                  </a:ext>
                </a:extLst>
              </p:cNvPr>
              <p:cNvSpPr/>
              <p:nvPr/>
            </p:nvSpPr>
            <p:spPr>
              <a:xfrm>
                <a:off x="6152935" y="2965113"/>
                <a:ext cx="276225" cy="247650"/>
              </a:xfrm>
              <a:custGeom>
                <a:avLst/>
                <a:gdLst>
                  <a:gd name="connsiteX0" fmla="*/ 128616 w 276225"/>
                  <a:gd name="connsiteY0" fmla="*/ 44339 h 247650"/>
                  <a:gd name="connsiteX1" fmla="*/ 140513 w 276225"/>
                  <a:gd name="connsiteY1" fmla="*/ 43758 h 247650"/>
                  <a:gd name="connsiteX2" fmla="*/ 145056 w 276225"/>
                  <a:gd name="connsiteY2" fmla="*/ 45968 h 247650"/>
                  <a:gd name="connsiteX3" fmla="*/ 148190 w 276225"/>
                  <a:gd name="connsiteY3" fmla="*/ 52178 h 247650"/>
                  <a:gd name="connsiteX4" fmla="*/ 148371 w 276225"/>
                  <a:gd name="connsiteY4" fmla="*/ 58636 h 247650"/>
                  <a:gd name="connsiteX5" fmla="*/ 146199 w 276225"/>
                  <a:gd name="connsiteY5" fmla="*/ 63684 h 247650"/>
                  <a:gd name="connsiteX6" fmla="*/ 143361 w 276225"/>
                  <a:gd name="connsiteY6" fmla="*/ 68551 h 247650"/>
                  <a:gd name="connsiteX7" fmla="*/ 141599 w 276225"/>
                  <a:gd name="connsiteY7" fmla="*/ 74400 h 247650"/>
                  <a:gd name="connsiteX8" fmla="*/ 143065 w 276225"/>
                  <a:gd name="connsiteY8" fmla="*/ 80143 h 247650"/>
                  <a:gd name="connsiteX9" fmla="*/ 147647 w 276225"/>
                  <a:gd name="connsiteY9" fmla="*/ 81048 h 247650"/>
                  <a:gd name="connsiteX10" fmla="*/ 153333 w 276225"/>
                  <a:gd name="connsiteY10" fmla="*/ 78915 h 247650"/>
                  <a:gd name="connsiteX11" fmla="*/ 157991 w 276225"/>
                  <a:gd name="connsiteY11" fmla="*/ 75600 h 247650"/>
                  <a:gd name="connsiteX12" fmla="*/ 166859 w 276225"/>
                  <a:gd name="connsiteY12" fmla="*/ 66751 h 247650"/>
                  <a:gd name="connsiteX13" fmla="*/ 171783 w 276225"/>
                  <a:gd name="connsiteY13" fmla="*/ 64503 h 247650"/>
                  <a:gd name="connsiteX14" fmla="*/ 178184 w 276225"/>
                  <a:gd name="connsiteY14" fmla="*/ 65037 h 247650"/>
                  <a:gd name="connsiteX15" fmla="*/ 180546 w 276225"/>
                  <a:gd name="connsiteY15" fmla="*/ 69123 h 247650"/>
                  <a:gd name="connsiteX16" fmla="*/ 194110 w 276225"/>
                  <a:gd name="connsiteY16" fmla="*/ 76029 h 247650"/>
                  <a:gd name="connsiteX17" fmla="*/ 197710 w 276225"/>
                  <a:gd name="connsiteY17" fmla="*/ 79477 h 247650"/>
                  <a:gd name="connsiteX18" fmla="*/ 204121 w 276225"/>
                  <a:gd name="connsiteY18" fmla="*/ 87097 h 247650"/>
                  <a:gd name="connsiteX19" fmla="*/ 221485 w 276225"/>
                  <a:gd name="connsiteY19" fmla="*/ 100422 h 247650"/>
                  <a:gd name="connsiteX20" fmla="*/ 223676 w 276225"/>
                  <a:gd name="connsiteY20" fmla="*/ 101679 h 247650"/>
                  <a:gd name="connsiteX21" fmla="*/ 226590 w 276225"/>
                  <a:gd name="connsiteY21" fmla="*/ 102251 h 247650"/>
                  <a:gd name="connsiteX22" fmla="*/ 232115 w 276225"/>
                  <a:gd name="connsiteY22" fmla="*/ 102298 h 247650"/>
                  <a:gd name="connsiteX23" fmla="*/ 234772 w 276225"/>
                  <a:gd name="connsiteY23" fmla="*/ 101860 h 247650"/>
                  <a:gd name="connsiteX24" fmla="*/ 237363 w 276225"/>
                  <a:gd name="connsiteY24" fmla="*/ 100803 h 247650"/>
                  <a:gd name="connsiteX25" fmla="*/ 239725 w 276225"/>
                  <a:gd name="connsiteY25" fmla="*/ 99031 h 247650"/>
                  <a:gd name="connsiteX26" fmla="*/ 243430 w 276225"/>
                  <a:gd name="connsiteY26" fmla="*/ 94793 h 247650"/>
                  <a:gd name="connsiteX27" fmla="*/ 244145 w 276225"/>
                  <a:gd name="connsiteY27" fmla="*/ 94374 h 247650"/>
                  <a:gd name="connsiteX28" fmla="*/ 244992 w 276225"/>
                  <a:gd name="connsiteY28" fmla="*/ 95783 h 247650"/>
                  <a:gd name="connsiteX29" fmla="*/ 248431 w 276225"/>
                  <a:gd name="connsiteY29" fmla="*/ 97164 h 247650"/>
                  <a:gd name="connsiteX30" fmla="*/ 251688 w 276225"/>
                  <a:gd name="connsiteY30" fmla="*/ 95345 h 247650"/>
                  <a:gd name="connsiteX31" fmla="*/ 253517 w 276225"/>
                  <a:gd name="connsiteY31" fmla="*/ 90821 h 247650"/>
                  <a:gd name="connsiteX32" fmla="*/ 263709 w 276225"/>
                  <a:gd name="connsiteY32" fmla="*/ 98517 h 247650"/>
                  <a:gd name="connsiteX33" fmla="*/ 265528 w 276225"/>
                  <a:gd name="connsiteY33" fmla="*/ 100775 h 247650"/>
                  <a:gd name="connsiteX34" fmla="*/ 266948 w 276225"/>
                  <a:gd name="connsiteY34" fmla="*/ 104794 h 247650"/>
                  <a:gd name="connsiteX35" fmla="*/ 271348 w 276225"/>
                  <a:gd name="connsiteY35" fmla="*/ 112424 h 247650"/>
                  <a:gd name="connsiteX36" fmla="*/ 273958 w 276225"/>
                  <a:gd name="connsiteY36" fmla="*/ 119015 h 247650"/>
                  <a:gd name="connsiteX37" fmla="*/ 272767 w 276225"/>
                  <a:gd name="connsiteY37" fmla="*/ 125749 h 247650"/>
                  <a:gd name="connsiteX38" fmla="*/ 266186 w 276225"/>
                  <a:gd name="connsiteY38" fmla="*/ 129102 h 247650"/>
                  <a:gd name="connsiteX39" fmla="*/ 260518 w 276225"/>
                  <a:gd name="connsiteY39" fmla="*/ 128454 h 247650"/>
                  <a:gd name="connsiteX40" fmla="*/ 255470 w 276225"/>
                  <a:gd name="connsiteY40" fmla="*/ 130140 h 247650"/>
                  <a:gd name="connsiteX41" fmla="*/ 244992 w 276225"/>
                  <a:gd name="connsiteY41" fmla="*/ 132588 h 247650"/>
                  <a:gd name="connsiteX42" fmla="*/ 231353 w 276225"/>
                  <a:gd name="connsiteY42" fmla="*/ 133455 h 247650"/>
                  <a:gd name="connsiteX43" fmla="*/ 225780 w 276225"/>
                  <a:gd name="connsiteY43" fmla="*/ 134903 h 247650"/>
                  <a:gd name="connsiteX44" fmla="*/ 197806 w 276225"/>
                  <a:gd name="connsiteY44" fmla="*/ 138284 h 247650"/>
                  <a:gd name="connsiteX45" fmla="*/ 197806 w 276225"/>
                  <a:gd name="connsiteY45" fmla="*/ 134903 h 247650"/>
                  <a:gd name="connsiteX46" fmla="*/ 200730 w 276225"/>
                  <a:gd name="connsiteY46" fmla="*/ 134903 h 247650"/>
                  <a:gd name="connsiteX47" fmla="*/ 200730 w 276225"/>
                  <a:gd name="connsiteY47" fmla="*/ 132055 h 247650"/>
                  <a:gd name="connsiteX48" fmla="*/ 197663 w 276225"/>
                  <a:gd name="connsiteY48" fmla="*/ 132369 h 247650"/>
                  <a:gd name="connsiteX49" fmla="*/ 195701 w 276225"/>
                  <a:gd name="connsiteY49" fmla="*/ 132931 h 247650"/>
                  <a:gd name="connsiteX50" fmla="*/ 191633 w 276225"/>
                  <a:gd name="connsiteY50" fmla="*/ 134903 h 247650"/>
                  <a:gd name="connsiteX51" fmla="*/ 191633 w 276225"/>
                  <a:gd name="connsiteY51" fmla="*/ 138284 h 247650"/>
                  <a:gd name="connsiteX52" fmla="*/ 194758 w 276225"/>
                  <a:gd name="connsiteY52" fmla="*/ 141532 h 247650"/>
                  <a:gd name="connsiteX53" fmla="*/ 191824 w 276225"/>
                  <a:gd name="connsiteY53" fmla="*/ 144009 h 247650"/>
                  <a:gd name="connsiteX54" fmla="*/ 182842 w 276225"/>
                  <a:gd name="connsiteY54" fmla="*/ 147676 h 247650"/>
                  <a:gd name="connsiteX55" fmla="*/ 179861 w 276225"/>
                  <a:gd name="connsiteY55" fmla="*/ 150990 h 247650"/>
                  <a:gd name="connsiteX56" fmla="*/ 174307 w 276225"/>
                  <a:gd name="connsiteY56" fmla="*/ 163278 h 247650"/>
                  <a:gd name="connsiteX57" fmla="*/ 159344 w 276225"/>
                  <a:gd name="connsiteY57" fmla="*/ 182213 h 247650"/>
                  <a:gd name="connsiteX58" fmla="*/ 149971 w 276225"/>
                  <a:gd name="connsiteY58" fmla="*/ 188595 h 247650"/>
                  <a:gd name="connsiteX59" fmla="*/ 139494 w 276225"/>
                  <a:gd name="connsiteY59" fmla="*/ 203854 h 247650"/>
                  <a:gd name="connsiteX60" fmla="*/ 129569 w 276225"/>
                  <a:gd name="connsiteY60" fmla="*/ 209912 h 247650"/>
                  <a:gd name="connsiteX61" fmla="*/ 119158 w 276225"/>
                  <a:gd name="connsiteY61" fmla="*/ 222180 h 247650"/>
                  <a:gd name="connsiteX62" fmla="*/ 112738 w 276225"/>
                  <a:gd name="connsiteY62" fmla="*/ 226028 h 247650"/>
                  <a:gd name="connsiteX63" fmla="*/ 116767 w 276225"/>
                  <a:gd name="connsiteY63" fmla="*/ 215865 h 247650"/>
                  <a:gd name="connsiteX64" fmla="*/ 118615 w 276225"/>
                  <a:gd name="connsiteY64" fmla="*/ 213531 h 247650"/>
                  <a:gd name="connsiteX65" fmla="*/ 115443 w 276225"/>
                  <a:gd name="connsiteY65" fmla="*/ 210141 h 247650"/>
                  <a:gd name="connsiteX66" fmla="*/ 112290 w 276225"/>
                  <a:gd name="connsiteY66" fmla="*/ 216579 h 247650"/>
                  <a:gd name="connsiteX67" fmla="*/ 107185 w 276225"/>
                  <a:gd name="connsiteY67" fmla="*/ 230210 h 247650"/>
                  <a:gd name="connsiteX68" fmla="*/ 103737 w 276225"/>
                  <a:gd name="connsiteY68" fmla="*/ 235372 h 247650"/>
                  <a:gd name="connsiteX69" fmla="*/ 97222 w 276225"/>
                  <a:gd name="connsiteY69" fmla="*/ 239144 h 247650"/>
                  <a:gd name="connsiteX70" fmla="*/ 81391 w 276225"/>
                  <a:gd name="connsiteY70" fmla="*/ 243287 h 247650"/>
                  <a:gd name="connsiteX71" fmla="*/ 74123 w 276225"/>
                  <a:gd name="connsiteY71" fmla="*/ 247860 h 247650"/>
                  <a:gd name="connsiteX72" fmla="*/ 71676 w 276225"/>
                  <a:gd name="connsiteY72" fmla="*/ 241021 h 247650"/>
                  <a:gd name="connsiteX73" fmla="*/ 73009 w 276225"/>
                  <a:gd name="connsiteY73" fmla="*/ 233724 h 247650"/>
                  <a:gd name="connsiteX74" fmla="*/ 75733 w 276225"/>
                  <a:gd name="connsiteY74" fmla="*/ 225733 h 247650"/>
                  <a:gd name="connsiteX75" fmla="*/ 77314 w 276225"/>
                  <a:gd name="connsiteY75" fmla="*/ 216656 h 247650"/>
                  <a:gd name="connsiteX76" fmla="*/ 77048 w 276225"/>
                  <a:gd name="connsiteY76" fmla="*/ 216656 h 247650"/>
                  <a:gd name="connsiteX77" fmla="*/ 77048 w 276225"/>
                  <a:gd name="connsiteY77" fmla="*/ 216637 h 247650"/>
                  <a:gd name="connsiteX78" fmla="*/ 93602 w 276225"/>
                  <a:gd name="connsiteY78" fmla="*/ 173926 h 247650"/>
                  <a:gd name="connsiteX79" fmla="*/ 97850 w 276225"/>
                  <a:gd name="connsiteY79" fmla="*/ 152409 h 247650"/>
                  <a:gd name="connsiteX80" fmla="*/ 97602 w 276225"/>
                  <a:gd name="connsiteY80" fmla="*/ 145009 h 247650"/>
                  <a:gd name="connsiteX81" fmla="*/ 96603 w 276225"/>
                  <a:gd name="connsiteY81" fmla="*/ 138303 h 247650"/>
                  <a:gd name="connsiteX82" fmla="*/ 94755 w 276225"/>
                  <a:gd name="connsiteY82" fmla="*/ 132331 h 247650"/>
                  <a:gd name="connsiteX83" fmla="*/ 92268 w 276225"/>
                  <a:gd name="connsiteY83" fmla="*/ 128740 h 247650"/>
                  <a:gd name="connsiteX84" fmla="*/ 89268 w 276225"/>
                  <a:gd name="connsiteY84" fmla="*/ 126825 h 247650"/>
                  <a:gd name="connsiteX85" fmla="*/ 85811 w 276225"/>
                  <a:gd name="connsiteY85" fmla="*/ 126159 h 247650"/>
                  <a:gd name="connsiteX86" fmla="*/ 79067 w 276225"/>
                  <a:gd name="connsiteY86" fmla="*/ 125511 h 247650"/>
                  <a:gd name="connsiteX87" fmla="*/ 76476 w 276225"/>
                  <a:gd name="connsiteY87" fmla="*/ 124425 h 247650"/>
                  <a:gd name="connsiteX88" fmla="*/ 74276 w 276225"/>
                  <a:gd name="connsiteY88" fmla="*/ 122530 h 247650"/>
                  <a:gd name="connsiteX89" fmla="*/ 71999 w 276225"/>
                  <a:gd name="connsiteY89" fmla="*/ 119367 h 247650"/>
                  <a:gd name="connsiteX90" fmla="*/ 70152 w 276225"/>
                  <a:gd name="connsiteY90" fmla="*/ 117424 h 247650"/>
                  <a:gd name="connsiteX91" fmla="*/ 68494 w 276225"/>
                  <a:gd name="connsiteY91" fmla="*/ 116396 h 247650"/>
                  <a:gd name="connsiteX92" fmla="*/ 66218 w 276225"/>
                  <a:gd name="connsiteY92" fmla="*/ 116386 h 247650"/>
                  <a:gd name="connsiteX93" fmla="*/ 63475 w 276225"/>
                  <a:gd name="connsiteY93" fmla="*/ 117129 h 247650"/>
                  <a:gd name="connsiteX94" fmla="*/ 60293 w 276225"/>
                  <a:gd name="connsiteY94" fmla="*/ 118691 h 247650"/>
                  <a:gd name="connsiteX95" fmla="*/ 56740 w 276225"/>
                  <a:gd name="connsiteY95" fmla="*/ 120987 h 247650"/>
                  <a:gd name="connsiteX96" fmla="*/ 52740 w 276225"/>
                  <a:gd name="connsiteY96" fmla="*/ 122234 h 247650"/>
                  <a:gd name="connsiteX97" fmla="*/ 48873 w 276225"/>
                  <a:gd name="connsiteY97" fmla="*/ 121568 h 247650"/>
                  <a:gd name="connsiteX98" fmla="*/ 40634 w 276225"/>
                  <a:gd name="connsiteY98" fmla="*/ 113224 h 247650"/>
                  <a:gd name="connsiteX99" fmla="*/ 36681 w 276225"/>
                  <a:gd name="connsiteY99" fmla="*/ 111081 h 247650"/>
                  <a:gd name="connsiteX100" fmla="*/ 24489 w 276225"/>
                  <a:gd name="connsiteY100" fmla="*/ 109795 h 247650"/>
                  <a:gd name="connsiteX101" fmla="*/ 18297 w 276225"/>
                  <a:gd name="connsiteY101" fmla="*/ 107699 h 247650"/>
                  <a:gd name="connsiteX102" fmla="*/ 12573 w 276225"/>
                  <a:gd name="connsiteY102" fmla="*/ 102565 h 247650"/>
                  <a:gd name="connsiteX103" fmla="*/ 8449 w 276225"/>
                  <a:gd name="connsiteY103" fmla="*/ 90002 h 247650"/>
                  <a:gd name="connsiteX104" fmla="*/ 7144 w 276225"/>
                  <a:gd name="connsiteY104" fmla="*/ 77762 h 247650"/>
                  <a:gd name="connsiteX105" fmla="*/ 7687 w 276225"/>
                  <a:gd name="connsiteY105" fmla="*/ 52978 h 247650"/>
                  <a:gd name="connsiteX106" fmla="*/ 14764 w 276225"/>
                  <a:gd name="connsiteY106" fmla="*/ 40091 h 247650"/>
                  <a:gd name="connsiteX107" fmla="*/ 19098 w 276225"/>
                  <a:gd name="connsiteY107" fmla="*/ 36747 h 247650"/>
                  <a:gd name="connsiteX108" fmla="*/ 22565 w 276225"/>
                  <a:gd name="connsiteY108" fmla="*/ 36014 h 247650"/>
                  <a:gd name="connsiteX109" fmla="*/ 24955 w 276225"/>
                  <a:gd name="connsiteY109" fmla="*/ 37662 h 247650"/>
                  <a:gd name="connsiteX110" fmla="*/ 27756 w 276225"/>
                  <a:gd name="connsiteY110" fmla="*/ 44806 h 247650"/>
                  <a:gd name="connsiteX111" fmla="*/ 30223 w 276225"/>
                  <a:gd name="connsiteY111" fmla="*/ 46568 h 247650"/>
                  <a:gd name="connsiteX112" fmla="*/ 34137 w 276225"/>
                  <a:gd name="connsiteY112" fmla="*/ 46292 h 247650"/>
                  <a:gd name="connsiteX113" fmla="*/ 39414 w 276225"/>
                  <a:gd name="connsiteY113" fmla="*/ 42948 h 247650"/>
                  <a:gd name="connsiteX114" fmla="*/ 42481 w 276225"/>
                  <a:gd name="connsiteY114" fmla="*/ 36595 h 247650"/>
                  <a:gd name="connsiteX115" fmla="*/ 45291 w 276225"/>
                  <a:gd name="connsiteY115" fmla="*/ 27489 h 247650"/>
                  <a:gd name="connsiteX116" fmla="*/ 52206 w 276225"/>
                  <a:gd name="connsiteY116" fmla="*/ 14935 h 247650"/>
                  <a:gd name="connsiteX117" fmla="*/ 58560 w 276225"/>
                  <a:gd name="connsiteY117" fmla="*/ 10611 h 247650"/>
                  <a:gd name="connsiteX118" fmla="*/ 66075 w 276225"/>
                  <a:gd name="connsiteY118" fmla="*/ 9620 h 247650"/>
                  <a:gd name="connsiteX119" fmla="*/ 72342 w 276225"/>
                  <a:gd name="connsiteY119" fmla="*/ 10659 h 247650"/>
                  <a:gd name="connsiteX120" fmla="*/ 87992 w 276225"/>
                  <a:gd name="connsiteY120" fmla="*/ 7991 h 247650"/>
                  <a:gd name="connsiteX121" fmla="*/ 94469 w 276225"/>
                  <a:gd name="connsiteY121" fmla="*/ 8591 h 247650"/>
                  <a:gd name="connsiteX122" fmla="*/ 107337 w 276225"/>
                  <a:gd name="connsiteY122" fmla="*/ 7144 h 247650"/>
                  <a:gd name="connsiteX123" fmla="*/ 109556 w 276225"/>
                  <a:gd name="connsiteY123" fmla="*/ 9125 h 247650"/>
                  <a:gd name="connsiteX124" fmla="*/ 112138 w 276225"/>
                  <a:gd name="connsiteY124" fmla="*/ 10163 h 247650"/>
                  <a:gd name="connsiteX125" fmla="*/ 114843 w 276225"/>
                  <a:gd name="connsiteY125" fmla="*/ 10916 h 247650"/>
                  <a:gd name="connsiteX126" fmla="*/ 117595 w 276225"/>
                  <a:gd name="connsiteY126" fmla="*/ 12059 h 247650"/>
                  <a:gd name="connsiteX127" fmla="*/ 120348 w 276225"/>
                  <a:gd name="connsiteY127" fmla="*/ 14449 h 247650"/>
                  <a:gd name="connsiteX128" fmla="*/ 121672 w 276225"/>
                  <a:gd name="connsiteY128" fmla="*/ 17345 h 247650"/>
                  <a:gd name="connsiteX129" fmla="*/ 121815 w 276225"/>
                  <a:gd name="connsiteY129" fmla="*/ 20688 h 247650"/>
                  <a:gd name="connsiteX130" fmla="*/ 120129 w 276225"/>
                  <a:gd name="connsiteY130" fmla="*/ 31070 h 247650"/>
                  <a:gd name="connsiteX131" fmla="*/ 120091 w 276225"/>
                  <a:gd name="connsiteY131" fmla="*/ 37605 h 247650"/>
                  <a:gd name="connsiteX132" fmla="*/ 122463 w 276225"/>
                  <a:gd name="connsiteY132" fmla="*/ 4252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76225" h="247650">
                    <a:moveTo>
                      <a:pt x="128616" y="44339"/>
                    </a:moveTo>
                    <a:lnTo>
                      <a:pt x="140513" y="43758"/>
                    </a:lnTo>
                    <a:lnTo>
                      <a:pt x="145056" y="45968"/>
                    </a:lnTo>
                    <a:lnTo>
                      <a:pt x="148190" y="52178"/>
                    </a:lnTo>
                    <a:lnTo>
                      <a:pt x="148371" y="58636"/>
                    </a:lnTo>
                    <a:lnTo>
                      <a:pt x="146199" y="63684"/>
                    </a:lnTo>
                    <a:lnTo>
                      <a:pt x="143361" y="68551"/>
                    </a:lnTo>
                    <a:lnTo>
                      <a:pt x="141599" y="74400"/>
                    </a:lnTo>
                    <a:lnTo>
                      <a:pt x="143065" y="80143"/>
                    </a:lnTo>
                    <a:lnTo>
                      <a:pt x="147647" y="81048"/>
                    </a:lnTo>
                    <a:lnTo>
                      <a:pt x="153333" y="78915"/>
                    </a:lnTo>
                    <a:lnTo>
                      <a:pt x="157991" y="75600"/>
                    </a:lnTo>
                    <a:lnTo>
                      <a:pt x="166859" y="66751"/>
                    </a:lnTo>
                    <a:lnTo>
                      <a:pt x="171783" y="64503"/>
                    </a:lnTo>
                    <a:lnTo>
                      <a:pt x="178184" y="65037"/>
                    </a:lnTo>
                    <a:lnTo>
                      <a:pt x="180546" y="69123"/>
                    </a:lnTo>
                    <a:lnTo>
                      <a:pt x="194110" y="76029"/>
                    </a:lnTo>
                    <a:lnTo>
                      <a:pt x="197710" y="79477"/>
                    </a:lnTo>
                    <a:lnTo>
                      <a:pt x="204121" y="87097"/>
                    </a:lnTo>
                    <a:lnTo>
                      <a:pt x="221485" y="100422"/>
                    </a:lnTo>
                    <a:lnTo>
                      <a:pt x="223676" y="101679"/>
                    </a:lnTo>
                    <a:lnTo>
                      <a:pt x="226590" y="102251"/>
                    </a:lnTo>
                    <a:lnTo>
                      <a:pt x="232115" y="102298"/>
                    </a:lnTo>
                    <a:lnTo>
                      <a:pt x="234772" y="101860"/>
                    </a:lnTo>
                    <a:lnTo>
                      <a:pt x="237363" y="100803"/>
                    </a:lnTo>
                    <a:lnTo>
                      <a:pt x="239725" y="99031"/>
                    </a:lnTo>
                    <a:lnTo>
                      <a:pt x="243430" y="94793"/>
                    </a:lnTo>
                    <a:lnTo>
                      <a:pt x="244145" y="94374"/>
                    </a:lnTo>
                    <a:lnTo>
                      <a:pt x="244992" y="95783"/>
                    </a:lnTo>
                    <a:lnTo>
                      <a:pt x="248431" y="97164"/>
                    </a:lnTo>
                    <a:lnTo>
                      <a:pt x="251688" y="95345"/>
                    </a:lnTo>
                    <a:lnTo>
                      <a:pt x="253517" y="90821"/>
                    </a:lnTo>
                    <a:lnTo>
                      <a:pt x="263709" y="98517"/>
                    </a:lnTo>
                    <a:lnTo>
                      <a:pt x="265528" y="100775"/>
                    </a:lnTo>
                    <a:lnTo>
                      <a:pt x="266948" y="104794"/>
                    </a:lnTo>
                    <a:lnTo>
                      <a:pt x="271348" y="112424"/>
                    </a:lnTo>
                    <a:lnTo>
                      <a:pt x="273958" y="119015"/>
                    </a:lnTo>
                    <a:lnTo>
                      <a:pt x="272767" y="125749"/>
                    </a:lnTo>
                    <a:lnTo>
                      <a:pt x="266186" y="129102"/>
                    </a:lnTo>
                    <a:lnTo>
                      <a:pt x="260518" y="128454"/>
                    </a:lnTo>
                    <a:lnTo>
                      <a:pt x="255470" y="130140"/>
                    </a:lnTo>
                    <a:lnTo>
                      <a:pt x="244992" y="132588"/>
                    </a:lnTo>
                    <a:lnTo>
                      <a:pt x="231353" y="133455"/>
                    </a:lnTo>
                    <a:lnTo>
                      <a:pt x="225780" y="134903"/>
                    </a:lnTo>
                    <a:lnTo>
                      <a:pt x="197806" y="138284"/>
                    </a:lnTo>
                    <a:lnTo>
                      <a:pt x="197806" y="134903"/>
                    </a:lnTo>
                    <a:lnTo>
                      <a:pt x="200730" y="134903"/>
                    </a:lnTo>
                    <a:lnTo>
                      <a:pt x="200730" y="132055"/>
                    </a:lnTo>
                    <a:lnTo>
                      <a:pt x="197663" y="132369"/>
                    </a:lnTo>
                    <a:lnTo>
                      <a:pt x="195701" y="132931"/>
                    </a:lnTo>
                    <a:lnTo>
                      <a:pt x="191633" y="134903"/>
                    </a:lnTo>
                    <a:lnTo>
                      <a:pt x="191633" y="138284"/>
                    </a:lnTo>
                    <a:lnTo>
                      <a:pt x="194758" y="141532"/>
                    </a:lnTo>
                    <a:lnTo>
                      <a:pt x="191824" y="144009"/>
                    </a:lnTo>
                    <a:lnTo>
                      <a:pt x="182842" y="147676"/>
                    </a:lnTo>
                    <a:lnTo>
                      <a:pt x="179861" y="150990"/>
                    </a:lnTo>
                    <a:lnTo>
                      <a:pt x="174307" y="163278"/>
                    </a:lnTo>
                    <a:lnTo>
                      <a:pt x="159344" y="182213"/>
                    </a:lnTo>
                    <a:lnTo>
                      <a:pt x="149971" y="188595"/>
                    </a:lnTo>
                    <a:lnTo>
                      <a:pt x="139494" y="203854"/>
                    </a:lnTo>
                    <a:lnTo>
                      <a:pt x="129569" y="209912"/>
                    </a:lnTo>
                    <a:lnTo>
                      <a:pt x="119158" y="222180"/>
                    </a:lnTo>
                    <a:lnTo>
                      <a:pt x="112738" y="226028"/>
                    </a:lnTo>
                    <a:lnTo>
                      <a:pt x="116767" y="215865"/>
                    </a:lnTo>
                    <a:lnTo>
                      <a:pt x="118615" y="213531"/>
                    </a:lnTo>
                    <a:lnTo>
                      <a:pt x="115443" y="210141"/>
                    </a:lnTo>
                    <a:lnTo>
                      <a:pt x="112290" y="216579"/>
                    </a:lnTo>
                    <a:lnTo>
                      <a:pt x="107185" y="230210"/>
                    </a:lnTo>
                    <a:lnTo>
                      <a:pt x="103737" y="235372"/>
                    </a:lnTo>
                    <a:lnTo>
                      <a:pt x="97222" y="239144"/>
                    </a:lnTo>
                    <a:lnTo>
                      <a:pt x="81391" y="243287"/>
                    </a:lnTo>
                    <a:lnTo>
                      <a:pt x="74123" y="247860"/>
                    </a:lnTo>
                    <a:lnTo>
                      <a:pt x="71676" y="241021"/>
                    </a:lnTo>
                    <a:lnTo>
                      <a:pt x="73009" y="233724"/>
                    </a:lnTo>
                    <a:lnTo>
                      <a:pt x="75733" y="225733"/>
                    </a:lnTo>
                    <a:lnTo>
                      <a:pt x="77314" y="216656"/>
                    </a:lnTo>
                    <a:lnTo>
                      <a:pt x="77048" y="216656"/>
                    </a:lnTo>
                    <a:lnTo>
                      <a:pt x="77048" y="216637"/>
                    </a:lnTo>
                    <a:lnTo>
                      <a:pt x="93602" y="173926"/>
                    </a:lnTo>
                    <a:lnTo>
                      <a:pt x="97850" y="152409"/>
                    </a:lnTo>
                    <a:lnTo>
                      <a:pt x="97602" y="145009"/>
                    </a:lnTo>
                    <a:lnTo>
                      <a:pt x="96603" y="138303"/>
                    </a:lnTo>
                    <a:lnTo>
                      <a:pt x="94755" y="132331"/>
                    </a:lnTo>
                    <a:lnTo>
                      <a:pt x="92268" y="128740"/>
                    </a:lnTo>
                    <a:lnTo>
                      <a:pt x="89268" y="126825"/>
                    </a:lnTo>
                    <a:lnTo>
                      <a:pt x="85811" y="126159"/>
                    </a:lnTo>
                    <a:lnTo>
                      <a:pt x="79067" y="125511"/>
                    </a:lnTo>
                    <a:lnTo>
                      <a:pt x="76476" y="124425"/>
                    </a:lnTo>
                    <a:lnTo>
                      <a:pt x="74276" y="122530"/>
                    </a:lnTo>
                    <a:lnTo>
                      <a:pt x="71999" y="119367"/>
                    </a:lnTo>
                    <a:lnTo>
                      <a:pt x="70152" y="117424"/>
                    </a:lnTo>
                    <a:lnTo>
                      <a:pt x="68494" y="116396"/>
                    </a:lnTo>
                    <a:lnTo>
                      <a:pt x="66218" y="116386"/>
                    </a:lnTo>
                    <a:lnTo>
                      <a:pt x="63475" y="117129"/>
                    </a:lnTo>
                    <a:lnTo>
                      <a:pt x="60293" y="118691"/>
                    </a:lnTo>
                    <a:lnTo>
                      <a:pt x="56740" y="120987"/>
                    </a:lnTo>
                    <a:lnTo>
                      <a:pt x="52740" y="122234"/>
                    </a:lnTo>
                    <a:lnTo>
                      <a:pt x="48873" y="121568"/>
                    </a:lnTo>
                    <a:lnTo>
                      <a:pt x="40634" y="113224"/>
                    </a:lnTo>
                    <a:lnTo>
                      <a:pt x="36681" y="111081"/>
                    </a:lnTo>
                    <a:lnTo>
                      <a:pt x="24489" y="109795"/>
                    </a:lnTo>
                    <a:lnTo>
                      <a:pt x="18297" y="107699"/>
                    </a:lnTo>
                    <a:lnTo>
                      <a:pt x="12573" y="102565"/>
                    </a:lnTo>
                    <a:lnTo>
                      <a:pt x="8449" y="90002"/>
                    </a:lnTo>
                    <a:lnTo>
                      <a:pt x="7144" y="77762"/>
                    </a:lnTo>
                    <a:lnTo>
                      <a:pt x="7687" y="52978"/>
                    </a:lnTo>
                    <a:lnTo>
                      <a:pt x="14764" y="40091"/>
                    </a:lnTo>
                    <a:lnTo>
                      <a:pt x="19098" y="36747"/>
                    </a:lnTo>
                    <a:lnTo>
                      <a:pt x="22565" y="36014"/>
                    </a:lnTo>
                    <a:lnTo>
                      <a:pt x="24955" y="37662"/>
                    </a:lnTo>
                    <a:lnTo>
                      <a:pt x="27756" y="44806"/>
                    </a:lnTo>
                    <a:lnTo>
                      <a:pt x="30223" y="46568"/>
                    </a:lnTo>
                    <a:lnTo>
                      <a:pt x="34137" y="46292"/>
                    </a:lnTo>
                    <a:lnTo>
                      <a:pt x="39414" y="42948"/>
                    </a:lnTo>
                    <a:lnTo>
                      <a:pt x="42481" y="36595"/>
                    </a:lnTo>
                    <a:lnTo>
                      <a:pt x="45291" y="27489"/>
                    </a:lnTo>
                    <a:lnTo>
                      <a:pt x="52206" y="14935"/>
                    </a:lnTo>
                    <a:lnTo>
                      <a:pt x="58560" y="10611"/>
                    </a:lnTo>
                    <a:lnTo>
                      <a:pt x="66075" y="9620"/>
                    </a:lnTo>
                    <a:lnTo>
                      <a:pt x="72342" y="10659"/>
                    </a:lnTo>
                    <a:lnTo>
                      <a:pt x="87992" y="7991"/>
                    </a:lnTo>
                    <a:lnTo>
                      <a:pt x="94469" y="8591"/>
                    </a:lnTo>
                    <a:lnTo>
                      <a:pt x="107337" y="7144"/>
                    </a:lnTo>
                    <a:lnTo>
                      <a:pt x="109556" y="9125"/>
                    </a:lnTo>
                    <a:lnTo>
                      <a:pt x="112138" y="10163"/>
                    </a:lnTo>
                    <a:lnTo>
                      <a:pt x="114843" y="10916"/>
                    </a:lnTo>
                    <a:lnTo>
                      <a:pt x="117595" y="12059"/>
                    </a:lnTo>
                    <a:lnTo>
                      <a:pt x="120348" y="14449"/>
                    </a:lnTo>
                    <a:lnTo>
                      <a:pt x="121672" y="17345"/>
                    </a:lnTo>
                    <a:lnTo>
                      <a:pt x="121815" y="20688"/>
                    </a:lnTo>
                    <a:lnTo>
                      <a:pt x="120129" y="31070"/>
                    </a:lnTo>
                    <a:lnTo>
                      <a:pt x="120091" y="37605"/>
                    </a:lnTo>
                    <a:lnTo>
                      <a:pt x="122463" y="42529"/>
                    </a:lnTo>
                    <a:close/>
                  </a:path>
                </a:pathLst>
              </a:custGeom>
              <a:solidFill>
                <a:schemeClr val="bg1">
                  <a:lumMod val="85000"/>
                </a:schemeClr>
              </a:solidFill>
              <a:ln w="9525" cap="flat">
                <a:noFill/>
                <a:prstDash val="solid"/>
                <a:miter/>
              </a:ln>
            </p:spPr>
            <p:txBody>
              <a:bodyPr rtlCol="0" anchor="ctr"/>
              <a:lstStyle/>
              <a:p>
                <a:endParaRPr lang="en-US" sz="600"/>
              </a:p>
            </p:txBody>
          </p:sp>
          <p:sp>
            <p:nvSpPr>
              <p:cNvPr id="79" name="Freeform: Shape 78">
                <a:extLst>
                  <a:ext uri="{FF2B5EF4-FFF2-40B4-BE49-F238E27FC236}">
                    <a16:creationId xmlns="" xmlns:a16="http://schemas.microsoft.com/office/drawing/2014/main" id="{33310790-C783-4C1A-98CD-8F55CD37F850}"/>
                  </a:ext>
                </a:extLst>
              </p:cNvPr>
              <p:cNvSpPr/>
              <p:nvPr/>
            </p:nvSpPr>
            <p:spPr>
              <a:xfrm>
                <a:off x="6630328" y="4661021"/>
                <a:ext cx="495300" cy="342900"/>
              </a:xfrm>
              <a:custGeom>
                <a:avLst/>
                <a:gdLst>
                  <a:gd name="connsiteX0" fmla="*/ 495738 w 495300"/>
                  <a:gd name="connsiteY0" fmla="*/ 248307 h 342900"/>
                  <a:gd name="connsiteX1" fmla="*/ 495348 w 495300"/>
                  <a:gd name="connsiteY1" fmla="*/ 248421 h 342900"/>
                  <a:gd name="connsiteX2" fmla="*/ 466801 w 495300"/>
                  <a:gd name="connsiteY2" fmla="*/ 252784 h 342900"/>
                  <a:gd name="connsiteX3" fmla="*/ 445941 w 495300"/>
                  <a:gd name="connsiteY3" fmla="*/ 250107 h 342900"/>
                  <a:gd name="connsiteX4" fmla="*/ 427749 w 495300"/>
                  <a:gd name="connsiteY4" fmla="*/ 244126 h 342900"/>
                  <a:gd name="connsiteX5" fmla="*/ 419348 w 495300"/>
                  <a:gd name="connsiteY5" fmla="*/ 243135 h 342900"/>
                  <a:gd name="connsiteX6" fmla="*/ 398031 w 495300"/>
                  <a:gd name="connsiteY6" fmla="*/ 244259 h 342900"/>
                  <a:gd name="connsiteX7" fmla="*/ 389620 w 495300"/>
                  <a:gd name="connsiteY7" fmla="*/ 246374 h 342900"/>
                  <a:gd name="connsiteX8" fmla="*/ 382371 w 495300"/>
                  <a:gd name="connsiteY8" fmla="*/ 252460 h 342900"/>
                  <a:gd name="connsiteX9" fmla="*/ 375752 w 495300"/>
                  <a:gd name="connsiteY9" fmla="*/ 262642 h 342900"/>
                  <a:gd name="connsiteX10" fmla="*/ 360750 w 495300"/>
                  <a:gd name="connsiteY10" fmla="*/ 292608 h 342900"/>
                  <a:gd name="connsiteX11" fmla="*/ 348034 w 495300"/>
                  <a:gd name="connsiteY11" fmla="*/ 303724 h 342900"/>
                  <a:gd name="connsiteX12" fmla="*/ 339033 w 495300"/>
                  <a:gd name="connsiteY12" fmla="*/ 301152 h 342900"/>
                  <a:gd name="connsiteX13" fmla="*/ 333175 w 495300"/>
                  <a:gd name="connsiteY13" fmla="*/ 301571 h 342900"/>
                  <a:gd name="connsiteX14" fmla="*/ 324964 w 495300"/>
                  <a:gd name="connsiteY14" fmla="*/ 305238 h 342900"/>
                  <a:gd name="connsiteX15" fmla="*/ 317173 w 495300"/>
                  <a:gd name="connsiteY15" fmla="*/ 311163 h 342900"/>
                  <a:gd name="connsiteX16" fmla="*/ 305695 w 495300"/>
                  <a:gd name="connsiteY16" fmla="*/ 323793 h 342900"/>
                  <a:gd name="connsiteX17" fmla="*/ 297304 w 495300"/>
                  <a:gd name="connsiteY17" fmla="*/ 335004 h 342900"/>
                  <a:gd name="connsiteX18" fmla="*/ 293779 w 495300"/>
                  <a:gd name="connsiteY18" fmla="*/ 336632 h 342900"/>
                  <a:gd name="connsiteX19" fmla="*/ 290246 w 495300"/>
                  <a:gd name="connsiteY19" fmla="*/ 335385 h 342900"/>
                  <a:gd name="connsiteX20" fmla="*/ 284788 w 495300"/>
                  <a:gd name="connsiteY20" fmla="*/ 327527 h 342900"/>
                  <a:gd name="connsiteX21" fmla="*/ 275711 w 495300"/>
                  <a:gd name="connsiteY21" fmla="*/ 308343 h 342900"/>
                  <a:gd name="connsiteX22" fmla="*/ 271053 w 495300"/>
                  <a:gd name="connsiteY22" fmla="*/ 303466 h 342900"/>
                  <a:gd name="connsiteX23" fmla="*/ 264719 w 495300"/>
                  <a:gd name="connsiteY23" fmla="*/ 302057 h 342900"/>
                  <a:gd name="connsiteX24" fmla="*/ 255441 w 495300"/>
                  <a:gd name="connsiteY24" fmla="*/ 305629 h 342900"/>
                  <a:gd name="connsiteX25" fmla="*/ 243383 w 495300"/>
                  <a:gd name="connsiteY25" fmla="*/ 314420 h 342900"/>
                  <a:gd name="connsiteX26" fmla="*/ 236734 w 495300"/>
                  <a:gd name="connsiteY26" fmla="*/ 317773 h 342900"/>
                  <a:gd name="connsiteX27" fmla="*/ 227800 w 495300"/>
                  <a:gd name="connsiteY27" fmla="*/ 318630 h 342900"/>
                  <a:gd name="connsiteX28" fmla="*/ 197929 w 495300"/>
                  <a:gd name="connsiteY28" fmla="*/ 316116 h 342900"/>
                  <a:gd name="connsiteX29" fmla="*/ 178013 w 495300"/>
                  <a:gd name="connsiteY29" fmla="*/ 316421 h 342900"/>
                  <a:gd name="connsiteX30" fmla="*/ 166364 w 495300"/>
                  <a:gd name="connsiteY30" fmla="*/ 318125 h 342900"/>
                  <a:gd name="connsiteX31" fmla="*/ 166421 w 495300"/>
                  <a:gd name="connsiteY31" fmla="*/ 317259 h 342900"/>
                  <a:gd name="connsiteX32" fmla="*/ 167373 w 495300"/>
                  <a:gd name="connsiteY32" fmla="*/ 312134 h 342900"/>
                  <a:gd name="connsiteX33" fmla="*/ 165392 w 495300"/>
                  <a:gd name="connsiteY33" fmla="*/ 309972 h 342900"/>
                  <a:gd name="connsiteX34" fmla="*/ 157010 w 495300"/>
                  <a:gd name="connsiteY34" fmla="*/ 310239 h 342900"/>
                  <a:gd name="connsiteX35" fmla="*/ 133131 w 495300"/>
                  <a:gd name="connsiteY35" fmla="*/ 316401 h 342900"/>
                  <a:gd name="connsiteX36" fmla="*/ 120653 w 495300"/>
                  <a:gd name="connsiteY36" fmla="*/ 317849 h 342900"/>
                  <a:gd name="connsiteX37" fmla="*/ 108661 w 495300"/>
                  <a:gd name="connsiteY37" fmla="*/ 314211 h 342900"/>
                  <a:gd name="connsiteX38" fmla="*/ 98755 w 495300"/>
                  <a:gd name="connsiteY38" fmla="*/ 305343 h 342900"/>
                  <a:gd name="connsiteX39" fmla="*/ 82829 w 495300"/>
                  <a:gd name="connsiteY39" fmla="*/ 284883 h 342900"/>
                  <a:gd name="connsiteX40" fmla="*/ 71666 w 495300"/>
                  <a:gd name="connsiteY40" fmla="*/ 277349 h 342900"/>
                  <a:gd name="connsiteX41" fmla="*/ 64941 w 495300"/>
                  <a:gd name="connsiteY41" fmla="*/ 275406 h 342900"/>
                  <a:gd name="connsiteX42" fmla="*/ 58941 w 495300"/>
                  <a:gd name="connsiteY42" fmla="*/ 274415 h 342900"/>
                  <a:gd name="connsiteX43" fmla="*/ 53130 w 495300"/>
                  <a:gd name="connsiteY43" fmla="*/ 272767 h 342900"/>
                  <a:gd name="connsiteX44" fmla="*/ 46558 w 495300"/>
                  <a:gd name="connsiteY44" fmla="*/ 268681 h 342900"/>
                  <a:gd name="connsiteX45" fmla="*/ 41243 w 495300"/>
                  <a:gd name="connsiteY45" fmla="*/ 263785 h 342900"/>
                  <a:gd name="connsiteX46" fmla="*/ 38662 w 495300"/>
                  <a:gd name="connsiteY46" fmla="*/ 260299 h 342900"/>
                  <a:gd name="connsiteX47" fmla="*/ 37529 w 495300"/>
                  <a:gd name="connsiteY47" fmla="*/ 258775 h 342900"/>
                  <a:gd name="connsiteX48" fmla="*/ 35004 w 495300"/>
                  <a:gd name="connsiteY48" fmla="*/ 253051 h 342900"/>
                  <a:gd name="connsiteX49" fmla="*/ 30432 w 495300"/>
                  <a:gd name="connsiteY49" fmla="*/ 229067 h 342900"/>
                  <a:gd name="connsiteX50" fmla="*/ 26756 w 495300"/>
                  <a:gd name="connsiteY50" fmla="*/ 223304 h 342900"/>
                  <a:gd name="connsiteX51" fmla="*/ 18517 w 495300"/>
                  <a:gd name="connsiteY51" fmla="*/ 217218 h 342900"/>
                  <a:gd name="connsiteX52" fmla="*/ 10582 w 495300"/>
                  <a:gd name="connsiteY52" fmla="*/ 213217 h 342900"/>
                  <a:gd name="connsiteX53" fmla="*/ 9458 w 495300"/>
                  <a:gd name="connsiteY53" fmla="*/ 212855 h 342900"/>
                  <a:gd name="connsiteX54" fmla="*/ 9439 w 495300"/>
                  <a:gd name="connsiteY54" fmla="*/ 212741 h 342900"/>
                  <a:gd name="connsiteX55" fmla="*/ 9315 w 495300"/>
                  <a:gd name="connsiteY55" fmla="*/ 209845 h 342900"/>
                  <a:gd name="connsiteX56" fmla="*/ 7144 w 495300"/>
                  <a:gd name="connsiteY56" fmla="*/ 189100 h 342900"/>
                  <a:gd name="connsiteX57" fmla="*/ 9839 w 495300"/>
                  <a:gd name="connsiteY57" fmla="*/ 183223 h 342900"/>
                  <a:gd name="connsiteX58" fmla="*/ 15249 w 495300"/>
                  <a:gd name="connsiteY58" fmla="*/ 175384 h 342900"/>
                  <a:gd name="connsiteX59" fmla="*/ 34223 w 495300"/>
                  <a:gd name="connsiteY59" fmla="*/ 158391 h 342900"/>
                  <a:gd name="connsiteX60" fmla="*/ 49768 w 495300"/>
                  <a:gd name="connsiteY60" fmla="*/ 139837 h 342900"/>
                  <a:gd name="connsiteX61" fmla="*/ 51968 w 495300"/>
                  <a:gd name="connsiteY61" fmla="*/ 135303 h 342900"/>
                  <a:gd name="connsiteX62" fmla="*/ 51892 w 495300"/>
                  <a:gd name="connsiteY62" fmla="*/ 132083 h 342900"/>
                  <a:gd name="connsiteX63" fmla="*/ 49359 w 495300"/>
                  <a:gd name="connsiteY63" fmla="*/ 129769 h 342900"/>
                  <a:gd name="connsiteX64" fmla="*/ 41129 w 495300"/>
                  <a:gd name="connsiteY64" fmla="*/ 124006 h 342900"/>
                  <a:gd name="connsiteX65" fmla="*/ 36328 w 495300"/>
                  <a:gd name="connsiteY65" fmla="*/ 119196 h 342900"/>
                  <a:gd name="connsiteX66" fmla="*/ 31366 w 495300"/>
                  <a:gd name="connsiteY66" fmla="*/ 112014 h 342900"/>
                  <a:gd name="connsiteX67" fmla="*/ 27784 w 495300"/>
                  <a:gd name="connsiteY67" fmla="*/ 103661 h 342900"/>
                  <a:gd name="connsiteX68" fmla="*/ 26784 w 495300"/>
                  <a:gd name="connsiteY68" fmla="*/ 95307 h 342900"/>
                  <a:gd name="connsiteX69" fmla="*/ 29480 w 495300"/>
                  <a:gd name="connsiteY69" fmla="*/ 90392 h 342900"/>
                  <a:gd name="connsiteX70" fmla="*/ 35909 w 495300"/>
                  <a:gd name="connsiteY70" fmla="*/ 85992 h 342900"/>
                  <a:gd name="connsiteX71" fmla="*/ 55035 w 495300"/>
                  <a:gd name="connsiteY71" fmla="*/ 79991 h 342900"/>
                  <a:gd name="connsiteX72" fmla="*/ 95688 w 495300"/>
                  <a:gd name="connsiteY72" fmla="*/ 74343 h 342900"/>
                  <a:gd name="connsiteX73" fmla="*/ 103880 w 495300"/>
                  <a:gd name="connsiteY73" fmla="*/ 71561 h 342900"/>
                  <a:gd name="connsiteX74" fmla="*/ 113033 w 495300"/>
                  <a:gd name="connsiteY74" fmla="*/ 65637 h 342900"/>
                  <a:gd name="connsiteX75" fmla="*/ 125616 w 495300"/>
                  <a:gd name="connsiteY75" fmla="*/ 53464 h 342900"/>
                  <a:gd name="connsiteX76" fmla="*/ 155153 w 495300"/>
                  <a:gd name="connsiteY76" fmla="*/ 11220 h 342900"/>
                  <a:gd name="connsiteX77" fmla="*/ 157067 w 495300"/>
                  <a:gd name="connsiteY77" fmla="*/ 7144 h 342900"/>
                  <a:gd name="connsiteX78" fmla="*/ 194062 w 495300"/>
                  <a:gd name="connsiteY78" fmla="*/ 34480 h 342900"/>
                  <a:gd name="connsiteX79" fmla="*/ 239973 w 495300"/>
                  <a:gd name="connsiteY79" fmla="*/ 76333 h 342900"/>
                  <a:gd name="connsiteX80" fmla="*/ 253127 w 495300"/>
                  <a:gd name="connsiteY80" fmla="*/ 80115 h 342900"/>
                  <a:gd name="connsiteX81" fmla="*/ 253127 w 495300"/>
                  <a:gd name="connsiteY81" fmla="*/ 83458 h 342900"/>
                  <a:gd name="connsiteX82" fmla="*/ 236268 w 495300"/>
                  <a:gd name="connsiteY82" fmla="*/ 78648 h 342900"/>
                  <a:gd name="connsiteX83" fmla="*/ 183699 w 495300"/>
                  <a:gd name="connsiteY83" fmla="*/ 50578 h 342900"/>
                  <a:gd name="connsiteX84" fmla="*/ 170697 w 495300"/>
                  <a:gd name="connsiteY84" fmla="*/ 52864 h 342900"/>
                  <a:gd name="connsiteX85" fmla="*/ 203511 w 495300"/>
                  <a:gd name="connsiteY85" fmla="*/ 71514 h 342900"/>
                  <a:gd name="connsiteX86" fmla="*/ 213903 w 495300"/>
                  <a:gd name="connsiteY86" fmla="*/ 74143 h 342900"/>
                  <a:gd name="connsiteX87" fmla="*/ 218618 w 495300"/>
                  <a:gd name="connsiteY87" fmla="*/ 75905 h 342900"/>
                  <a:gd name="connsiteX88" fmla="*/ 222485 w 495300"/>
                  <a:gd name="connsiteY88" fmla="*/ 82144 h 342900"/>
                  <a:gd name="connsiteX89" fmla="*/ 227028 w 495300"/>
                  <a:gd name="connsiteY89" fmla="*/ 83353 h 342900"/>
                  <a:gd name="connsiteX90" fmla="*/ 232048 w 495300"/>
                  <a:gd name="connsiteY90" fmla="*/ 82601 h 342900"/>
                  <a:gd name="connsiteX91" fmla="*/ 235496 w 495300"/>
                  <a:gd name="connsiteY91" fmla="*/ 80115 h 342900"/>
                  <a:gd name="connsiteX92" fmla="*/ 238639 w 495300"/>
                  <a:gd name="connsiteY92" fmla="*/ 84906 h 342900"/>
                  <a:gd name="connsiteX93" fmla="*/ 242716 w 495300"/>
                  <a:gd name="connsiteY93" fmla="*/ 88173 h 342900"/>
                  <a:gd name="connsiteX94" fmla="*/ 253127 w 495300"/>
                  <a:gd name="connsiteY94" fmla="*/ 92650 h 342900"/>
                  <a:gd name="connsiteX95" fmla="*/ 253127 w 495300"/>
                  <a:gd name="connsiteY95" fmla="*/ 95993 h 342900"/>
                  <a:gd name="connsiteX96" fmla="*/ 248488 w 495300"/>
                  <a:gd name="connsiteY96" fmla="*/ 93612 h 342900"/>
                  <a:gd name="connsiteX97" fmla="*/ 247240 w 495300"/>
                  <a:gd name="connsiteY97" fmla="*/ 92650 h 342900"/>
                  <a:gd name="connsiteX98" fmla="*/ 244230 w 495300"/>
                  <a:gd name="connsiteY98" fmla="*/ 92650 h 342900"/>
                  <a:gd name="connsiteX99" fmla="*/ 243326 w 495300"/>
                  <a:gd name="connsiteY99" fmla="*/ 94174 h 342900"/>
                  <a:gd name="connsiteX100" fmla="*/ 242611 w 495300"/>
                  <a:gd name="connsiteY100" fmla="*/ 95621 h 342900"/>
                  <a:gd name="connsiteX101" fmla="*/ 241583 w 495300"/>
                  <a:gd name="connsiteY101" fmla="*/ 99050 h 342900"/>
                  <a:gd name="connsiteX102" fmla="*/ 247869 w 495300"/>
                  <a:gd name="connsiteY102" fmla="*/ 99308 h 342900"/>
                  <a:gd name="connsiteX103" fmla="*/ 253746 w 495300"/>
                  <a:gd name="connsiteY103" fmla="*/ 98641 h 342900"/>
                  <a:gd name="connsiteX104" fmla="*/ 265081 w 495300"/>
                  <a:gd name="connsiteY104" fmla="*/ 95993 h 342900"/>
                  <a:gd name="connsiteX105" fmla="*/ 262442 w 495300"/>
                  <a:gd name="connsiteY105" fmla="*/ 98822 h 342900"/>
                  <a:gd name="connsiteX106" fmla="*/ 260547 w 495300"/>
                  <a:gd name="connsiteY106" fmla="*/ 101860 h 342900"/>
                  <a:gd name="connsiteX107" fmla="*/ 259337 w 495300"/>
                  <a:gd name="connsiteY107" fmla="*/ 105356 h 342900"/>
                  <a:gd name="connsiteX108" fmla="*/ 258985 w 495300"/>
                  <a:gd name="connsiteY108" fmla="*/ 109604 h 342900"/>
                  <a:gd name="connsiteX109" fmla="*/ 260547 w 495300"/>
                  <a:gd name="connsiteY109" fmla="*/ 109147 h 342900"/>
                  <a:gd name="connsiteX110" fmla="*/ 263662 w 495300"/>
                  <a:gd name="connsiteY110" fmla="*/ 113328 h 342900"/>
                  <a:gd name="connsiteX111" fmla="*/ 265995 w 495300"/>
                  <a:gd name="connsiteY111" fmla="*/ 118376 h 342900"/>
                  <a:gd name="connsiteX112" fmla="*/ 265081 w 495300"/>
                  <a:gd name="connsiteY112" fmla="*/ 120463 h 342900"/>
                  <a:gd name="connsiteX113" fmla="*/ 269262 w 495300"/>
                  <a:gd name="connsiteY113" fmla="*/ 120434 h 342900"/>
                  <a:gd name="connsiteX114" fmla="*/ 271453 w 495300"/>
                  <a:gd name="connsiteY114" fmla="*/ 118596 h 342900"/>
                  <a:gd name="connsiteX115" fmla="*/ 273044 w 495300"/>
                  <a:gd name="connsiteY115" fmla="*/ 115757 h 342900"/>
                  <a:gd name="connsiteX116" fmla="*/ 275206 w 495300"/>
                  <a:gd name="connsiteY116" fmla="*/ 112671 h 342900"/>
                  <a:gd name="connsiteX117" fmla="*/ 279673 w 495300"/>
                  <a:gd name="connsiteY117" fmla="*/ 110214 h 342900"/>
                  <a:gd name="connsiteX118" fmla="*/ 282254 w 495300"/>
                  <a:gd name="connsiteY118" fmla="*/ 112757 h 342900"/>
                  <a:gd name="connsiteX119" fmla="*/ 284007 w 495300"/>
                  <a:gd name="connsiteY119" fmla="*/ 117167 h 342900"/>
                  <a:gd name="connsiteX120" fmla="*/ 285826 w 495300"/>
                  <a:gd name="connsiteY120" fmla="*/ 120463 h 342900"/>
                  <a:gd name="connsiteX121" fmla="*/ 302200 w 495300"/>
                  <a:gd name="connsiteY121" fmla="*/ 131645 h 342900"/>
                  <a:gd name="connsiteX122" fmla="*/ 306171 w 495300"/>
                  <a:gd name="connsiteY122" fmla="*/ 135741 h 342900"/>
                  <a:gd name="connsiteX123" fmla="*/ 316030 w 495300"/>
                  <a:gd name="connsiteY123" fmla="*/ 151657 h 342900"/>
                  <a:gd name="connsiteX124" fmla="*/ 323860 w 495300"/>
                  <a:gd name="connsiteY124" fmla="*/ 156953 h 342900"/>
                  <a:gd name="connsiteX125" fmla="*/ 333146 w 495300"/>
                  <a:gd name="connsiteY125" fmla="*/ 169583 h 342900"/>
                  <a:gd name="connsiteX126" fmla="*/ 341557 w 495300"/>
                  <a:gd name="connsiteY126" fmla="*/ 173041 h 342900"/>
                  <a:gd name="connsiteX127" fmla="*/ 340557 w 495300"/>
                  <a:gd name="connsiteY127" fmla="*/ 174345 h 342900"/>
                  <a:gd name="connsiteX128" fmla="*/ 338252 w 495300"/>
                  <a:gd name="connsiteY128" fmla="*/ 175536 h 342900"/>
                  <a:gd name="connsiteX129" fmla="*/ 335442 w 495300"/>
                  <a:gd name="connsiteY129" fmla="*/ 175774 h 342900"/>
                  <a:gd name="connsiteX130" fmla="*/ 332661 w 495300"/>
                  <a:gd name="connsiteY130" fmla="*/ 174507 h 342900"/>
                  <a:gd name="connsiteX131" fmla="*/ 329975 w 495300"/>
                  <a:gd name="connsiteY131" fmla="*/ 172421 h 342900"/>
                  <a:gd name="connsiteX132" fmla="*/ 326822 w 495300"/>
                  <a:gd name="connsiteY132" fmla="*/ 170507 h 342900"/>
                  <a:gd name="connsiteX133" fmla="*/ 322393 w 495300"/>
                  <a:gd name="connsiteY133" fmla="*/ 169650 h 342900"/>
                  <a:gd name="connsiteX134" fmla="*/ 321478 w 495300"/>
                  <a:gd name="connsiteY134" fmla="*/ 173298 h 342900"/>
                  <a:gd name="connsiteX135" fmla="*/ 326927 w 495300"/>
                  <a:gd name="connsiteY135" fmla="*/ 198577 h 342900"/>
                  <a:gd name="connsiteX136" fmla="*/ 329127 w 495300"/>
                  <a:gd name="connsiteY136" fmla="*/ 202854 h 342900"/>
                  <a:gd name="connsiteX137" fmla="*/ 334194 w 495300"/>
                  <a:gd name="connsiteY137" fmla="*/ 206588 h 342900"/>
                  <a:gd name="connsiteX138" fmla="*/ 344548 w 495300"/>
                  <a:gd name="connsiteY138" fmla="*/ 212474 h 342900"/>
                  <a:gd name="connsiteX139" fmla="*/ 347501 w 495300"/>
                  <a:gd name="connsiteY139" fmla="*/ 212474 h 342900"/>
                  <a:gd name="connsiteX140" fmla="*/ 351368 w 495300"/>
                  <a:gd name="connsiteY140" fmla="*/ 209740 h 342900"/>
                  <a:gd name="connsiteX141" fmla="*/ 355044 w 495300"/>
                  <a:gd name="connsiteY141" fmla="*/ 210598 h 342900"/>
                  <a:gd name="connsiteX142" fmla="*/ 357769 w 495300"/>
                  <a:gd name="connsiteY142" fmla="*/ 213874 h 342900"/>
                  <a:gd name="connsiteX143" fmla="*/ 359159 w 495300"/>
                  <a:gd name="connsiteY143" fmla="*/ 218570 h 342900"/>
                  <a:gd name="connsiteX144" fmla="*/ 363121 w 495300"/>
                  <a:gd name="connsiteY144" fmla="*/ 215846 h 342900"/>
                  <a:gd name="connsiteX145" fmla="*/ 365322 w 495300"/>
                  <a:gd name="connsiteY145" fmla="*/ 218570 h 342900"/>
                  <a:gd name="connsiteX146" fmla="*/ 381048 w 495300"/>
                  <a:gd name="connsiteY146" fmla="*/ 206330 h 342900"/>
                  <a:gd name="connsiteX147" fmla="*/ 382934 w 495300"/>
                  <a:gd name="connsiteY147" fmla="*/ 203340 h 342900"/>
                  <a:gd name="connsiteX148" fmla="*/ 380105 w 495300"/>
                  <a:gd name="connsiteY148" fmla="*/ 189328 h 342900"/>
                  <a:gd name="connsiteX149" fmla="*/ 379686 w 495300"/>
                  <a:gd name="connsiteY149" fmla="*/ 184937 h 342900"/>
                  <a:gd name="connsiteX150" fmla="*/ 386210 w 495300"/>
                  <a:gd name="connsiteY150" fmla="*/ 183309 h 342900"/>
                  <a:gd name="connsiteX151" fmla="*/ 405651 w 495300"/>
                  <a:gd name="connsiteY151" fmla="*/ 197663 h 342900"/>
                  <a:gd name="connsiteX152" fmla="*/ 414919 w 495300"/>
                  <a:gd name="connsiteY152" fmla="*/ 200235 h 342900"/>
                  <a:gd name="connsiteX153" fmla="*/ 418586 w 495300"/>
                  <a:gd name="connsiteY153" fmla="*/ 197482 h 342900"/>
                  <a:gd name="connsiteX154" fmla="*/ 420576 w 495300"/>
                  <a:gd name="connsiteY154" fmla="*/ 193367 h 342900"/>
                  <a:gd name="connsiteX155" fmla="*/ 423091 w 495300"/>
                  <a:gd name="connsiteY155" fmla="*/ 189633 h 342900"/>
                  <a:gd name="connsiteX156" fmla="*/ 428225 w 495300"/>
                  <a:gd name="connsiteY156" fmla="*/ 187995 h 342900"/>
                  <a:gd name="connsiteX157" fmla="*/ 428587 w 495300"/>
                  <a:gd name="connsiteY157" fmla="*/ 190890 h 342900"/>
                  <a:gd name="connsiteX158" fmla="*/ 432740 w 495300"/>
                  <a:gd name="connsiteY158" fmla="*/ 206330 h 342900"/>
                  <a:gd name="connsiteX159" fmla="*/ 436312 w 495300"/>
                  <a:gd name="connsiteY159" fmla="*/ 214008 h 342900"/>
                  <a:gd name="connsiteX160" fmla="*/ 450352 w 495300"/>
                  <a:gd name="connsiteY160" fmla="*/ 237163 h 342900"/>
                  <a:gd name="connsiteX161" fmla="*/ 438102 w 495300"/>
                  <a:gd name="connsiteY161" fmla="*/ 227886 h 342900"/>
                  <a:gd name="connsiteX162" fmla="*/ 432111 w 495300"/>
                  <a:gd name="connsiteY162" fmla="*/ 225704 h 342900"/>
                  <a:gd name="connsiteX163" fmla="*/ 429568 w 495300"/>
                  <a:gd name="connsiteY163" fmla="*/ 232296 h 342900"/>
                  <a:gd name="connsiteX164" fmla="*/ 432949 w 495300"/>
                  <a:gd name="connsiteY164" fmla="*/ 237392 h 342900"/>
                  <a:gd name="connsiteX165" fmla="*/ 440674 w 495300"/>
                  <a:gd name="connsiteY165" fmla="*/ 240554 h 342900"/>
                  <a:gd name="connsiteX166" fmla="*/ 448704 w 495300"/>
                  <a:gd name="connsiteY166" fmla="*/ 241478 h 342900"/>
                  <a:gd name="connsiteX167" fmla="*/ 453295 w 495300"/>
                  <a:gd name="connsiteY167" fmla="*/ 239944 h 342900"/>
                  <a:gd name="connsiteX168" fmla="*/ 456229 w 495300"/>
                  <a:gd name="connsiteY168" fmla="*/ 239944 h 342900"/>
                  <a:gd name="connsiteX169" fmla="*/ 464020 w 495300"/>
                  <a:gd name="connsiteY169" fmla="*/ 243430 h 342900"/>
                  <a:gd name="connsiteX170" fmla="*/ 474726 w 495300"/>
                  <a:gd name="connsiteY170" fmla="*/ 245897 h 342900"/>
                  <a:gd name="connsiteX171" fmla="*/ 486537 w 495300"/>
                  <a:gd name="connsiteY171" fmla="*/ 246897 h 342900"/>
                  <a:gd name="connsiteX172" fmla="*/ 497538 w 495300"/>
                  <a:gd name="connsiteY172" fmla="*/ 246031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95300" h="342900">
                    <a:moveTo>
                      <a:pt x="495738" y="248307"/>
                    </a:moveTo>
                    <a:lnTo>
                      <a:pt x="495348" y="248421"/>
                    </a:lnTo>
                    <a:lnTo>
                      <a:pt x="466801" y="252784"/>
                    </a:lnTo>
                    <a:lnTo>
                      <a:pt x="445941" y="250107"/>
                    </a:lnTo>
                    <a:lnTo>
                      <a:pt x="427749" y="244126"/>
                    </a:lnTo>
                    <a:lnTo>
                      <a:pt x="419348" y="243135"/>
                    </a:lnTo>
                    <a:lnTo>
                      <a:pt x="398031" y="244259"/>
                    </a:lnTo>
                    <a:lnTo>
                      <a:pt x="389620" y="246374"/>
                    </a:lnTo>
                    <a:lnTo>
                      <a:pt x="382371" y="252460"/>
                    </a:lnTo>
                    <a:lnTo>
                      <a:pt x="375752" y="262642"/>
                    </a:lnTo>
                    <a:lnTo>
                      <a:pt x="360750" y="292608"/>
                    </a:lnTo>
                    <a:lnTo>
                      <a:pt x="348034" y="303724"/>
                    </a:lnTo>
                    <a:lnTo>
                      <a:pt x="339033" y="301152"/>
                    </a:lnTo>
                    <a:lnTo>
                      <a:pt x="333175" y="301571"/>
                    </a:lnTo>
                    <a:lnTo>
                      <a:pt x="324964" y="305238"/>
                    </a:lnTo>
                    <a:lnTo>
                      <a:pt x="317173" y="311163"/>
                    </a:lnTo>
                    <a:lnTo>
                      <a:pt x="305695" y="323793"/>
                    </a:lnTo>
                    <a:lnTo>
                      <a:pt x="297304" y="335004"/>
                    </a:lnTo>
                    <a:lnTo>
                      <a:pt x="293779" y="336632"/>
                    </a:lnTo>
                    <a:lnTo>
                      <a:pt x="290246" y="335385"/>
                    </a:lnTo>
                    <a:lnTo>
                      <a:pt x="284788" y="327527"/>
                    </a:lnTo>
                    <a:lnTo>
                      <a:pt x="275711" y="308343"/>
                    </a:lnTo>
                    <a:lnTo>
                      <a:pt x="271053" y="303466"/>
                    </a:lnTo>
                    <a:lnTo>
                      <a:pt x="264719" y="302057"/>
                    </a:lnTo>
                    <a:lnTo>
                      <a:pt x="255441" y="305629"/>
                    </a:lnTo>
                    <a:lnTo>
                      <a:pt x="243383" y="314420"/>
                    </a:lnTo>
                    <a:lnTo>
                      <a:pt x="236734" y="317773"/>
                    </a:lnTo>
                    <a:lnTo>
                      <a:pt x="227800" y="318630"/>
                    </a:lnTo>
                    <a:lnTo>
                      <a:pt x="197929" y="316116"/>
                    </a:lnTo>
                    <a:lnTo>
                      <a:pt x="178013" y="316421"/>
                    </a:lnTo>
                    <a:lnTo>
                      <a:pt x="166364" y="318125"/>
                    </a:lnTo>
                    <a:lnTo>
                      <a:pt x="166421" y="317259"/>
                    </a:lnTo>
                    <a:lnTo>
                      <a:pt x="167373" y="312134"/>
                    </a:lnTo>
                    <a:lnTo>
                      <a:pt x="165392" y="309972"/>
                    </a:lnTo>
                    <a:lnTo>
                      <a:pt x="157010" y="310239"/>
                    </a:lnTo>
                    <a:lnTo>
                      <a:pt x="133131" y="316401"/>
                    </a:lnTo>
                    <a:lnTo>
                      <a:pt x="120653" y="317849"/>
                    </a:lnTo>
                    <a:lnTo>
                      <a:pt x="108661" y="314211"/>
                    </a:lnTo>
                    <a:lnTo>
                      <a:pt x="98755" y="305343"/>
                    </a:lnTo>
                    <a:lnTo>
                      <a:pt x="82829" y="284883"/>
                    </a:lnTo>
                    <a:lnTo>
                      <a:pt x="71666" y="277349"/>
                    </a:lnTo>
                    <a:lnTo>
                      <a:pt x="64941" y="275406"/>
                    </a:lnTo>
                    <a:lnTo>
                      <a:pt x="58941" y="274415"/>
                    </a:lnTo>
                    <a:lnTo>
                      <a:pt x="53130" y="272767"/>
                    </a:lnTo>
                    <a:lnTo>
                      <a:pt x="46558" y="268681"/>
                    </a:lnTo>
                    <a:lnTo>
                      <a:pt x="41243" y="263785"/>
                    </a:lnTo>
                    <a:lnTo>
                      <a:pt x="38662" y="260299"/>
                    </a:lnTo>
                    <a:lnTo>
                      <a:pt x="37529" y="258775"/>
                    </a:lnTo>
                    <a:lnTo>
                      <a:pt x="35004" y="253051"/>
                    </a:lnTo>
                    <a:lnTo>
                      <a:pt x="30432" y="229067"/>
                    </a:lnTo>
                    <a:lnTo>
                      <a:pt x="26756" y="223304"/>
                    </a:lnTo>
                    <a:lnTo>
                      <a:pt x="18517" y="217218"/>
                    </a:lnTo>
                    <a:lnTo>
                      <a:pt x="10582" y="213217"/>
                    </a:lnTo>
                    <a:lnTo>
                      <a:pt x="9458" y="212855"/>
                    </a:lnTo>
                    <a:lnTo>
                      <a:pt x="9439" y="212741"/>
                    </a:lnTo>
                    <a:lnTo>
                      <a:pt x="9315" y="209845"/>
                    </a:lnTo>
                    <a:lnTo>
                      <a:pt x="7144" y="189100"/>
                    </a:lnTo>
                    <a:lnTo>
                      <a:pt x="9839" y="183223"/>
                    </a:lnTo>
                    <a:lnTo>
                      <a:pt x="15249" y="175384"/>
                    </a:lnTo>
                    <a:lnTo>
                      <a:pt x="34223" y="158391"/>
                    </a:lnTo>
                    <a:lnTo>
                      <a:pt x="49768" y="139837"/>
                    </a:lnTo>
                    <a:lnTo>
                      <a:pt x="51968" y="135303"/>
                    </a:lnTo>
                    <a:lnTo>
                      <a:pt x="51892" y="132083"/>
                    </a:lnTo>
                    <a:lnTo>
                      <a:pt x="49359" y="129769"/>
                    </a:lnTo>
                    <a:lnTo>
                      <a:pt x="41129" y="124006"/>
                    </a:lnTo>
                    <a:lnTo>
                      <a:pt x="36328" y="119196"/>
                    </a:lnTo>
                    <a:lnTo>
                      <a:pt x="31366" y="112014"/>
                    </a:lnTo>
                    <a:lnTo>
                      <a:pt x="27784" y="103661"/>
                    </a:lnTo>
                    <a:lnTo>
                      <a:pt x="26784" y="95307"/>
                    </a:lnTo>
                    <a:lnTo>
                      <a:pt x="29480" y="90392"/>
                    </a:lnTo>
                    <a:lnTo>
                      <a:pt x="35909" y="85992"/>
                    </a:lnTo>
                    <a:lnTo>
                      <a:pt x="55035" y="79991"/>
                    </a:lnTo>
                    <a:lnTo>
                      <a:pt x="95688" y="74343"/>
                    </a:lnTo>
                    <a:lnTo>
                      <a:pt x="103880" y="71561"/>
                    </a:lnTo>
                    <a:lnTo>
                      <a:pt x="113033" y="65637"/>
                    </a:lnTo>
                    <a:lnTo>
                      <a:pt x="125616" y="53464"/>
                    </a:lnTo>
                    <a:lnTo>
                      <a:pt x="155153" y="11220"/>
                    </a:lnTo>
                    <a:lnTo>
                      <a:pt x="157067" y="7144"/>
                    </a:lnTo>
                    <a:lnTo>
                      <a:pt x="194062" y="34480"/>
                    </a:lnTo>
                    <a:lnTo>
                      <a:pt x="239973" y="76333"/>
                    </a:lnTo>
                    <a:lnTo>
                      <a:pt x="253127" y="80115"/>
                    </a:lnTo>
                    <a:lnTo>
                      <a:pt x="253127" y="83458"/>
                    </a:lnTo>
                    <a:lnTo>
                      <a:pt x="236268" y="78648"/>
                    </a:lnTo>
                    <a:lnTo>
                      <a:pt x="183699" y="50578"/>
                    </a:lnTo>
                    <a:lnTo>
                      <a:pt x="170697" y="52864"/>
                    </a:lnTo>
                    <a:lnTo>
                      <a:pt x="203511" y="71514"/>
                    </a:lnTo>
                    <a:lnTo>
                      <a:pt x="213903" y="74143"/>
                    </a:lnTo>
                    <a:lnTo>
                      <a:pt x="218618" y="75905"/>
                    </a:lnTo>
                    <a:lnTo>
                      <a:pt x="222485" y="82144"/>
                    </a:lnTo>
                    <a:lnTo>
                      <a:pt x="227028" y="83353"/>
                    </a:lnTo>
                    <a:lnTo>
                      <a:pt x="232048" y="82601"/>
                    </a:lnTo>
                    <a:lnTo>
                      <a:pt x="235496" y="80115"/>
                    </a:lnTo>
                    <a:lnTo>
                      <a:pt x="238639" y="84906"/>
                    </a:lnTo>
                    <a:lnTo>
                      <a:pt x="242716" y="88173"/>
                    </a:lnTo>
                    <a:lnTo>
                      <a:pt x="253127" y="92650"/>
                    </a:lnTo>
                    <a:lnTo>
                      <a:pt x="253127" y="95993"/>
                    </a:lnTo>
                    <a:lnTo>
                      <a:pt x="248488" y="93612"/>
                    </a:lnTo>
                    <a:lnTo>
                      <a:pt x="247240" y="92650"/>
                    </a:lnTo>
                    <a:lnTo>
                      <a:pt x="244230" y="92650"/>
                    </a:lnTo>
                    <a:lnTo>
                      <a:pt x="243326" y="94174"/>
                    </a:lnTo>
                    <a:lnTo>
                      <a:pt x="242611" y="95621"/>
                    </a:lnTo>
                    <a:lnTo>
                      <a:pt x="241583" y="99050"/>
                    </a:lnTo>
                    <a:lnTo>
                      <a:pt x="247869" y="99308"/>
                    </a:lnTo>
                    <a:lnTo>
                      <a:pt x="253746" y="98641"/>
                    </a:lnTo>
                    <a:lnTo>
                      <a:pt x="265081" y="95993"/>
                    </a:lnTo>
                    <a:lnTo>
                      <a:pt x="262442" y="98822"/>
                    </a:lnTo>
                    <a:lnTo>
                      <a:pt x="260547" y="101860"/>
                    </a:lnTo>
                    <a:lnTo>
                      <a:pt x="259337" y="105356"/>
                    </a:lnTo>
                    <a:lnTo>
                      <a:pt x="258985" y="109604"/>
                    </a:lnTo>
                    <a:lnTo>
                      <a:pt x="260547" y="109147"/>
                    </a:lnTo>
                    <a:lnTo>
                      <a:pt x="263662" y="113328"/>
                    </a:lnTo>
                    <a:lnTo>
                      <a:pt x="265995" y="118376"/>
                    </a:lnTo>
                    <a:lnTo>
                      <a:pt x="265081" y="120463"/>
                    </a:lnTo>
                    <a:lnTo>
                      <a:pt x="269262" y="120434"/>
                    </a:lnTo>
                    <a:lnTo>
                      <a:pt x="271453" y="118596"/>
                    </a:lnTo>
                    <a:lnTo>
                      <a:pt x="273044" y="115757"/>
                    </a:lnTo>
                    <a:lnTo>
                      <a:pt x="275206" y="112671"/>
                    </a:lnTo>
                    <a:lnTo>
                      <a:pt x="279673" y="110214"/>
                    </a:lnTo>
                    <a:lnTo>
                      <a:pt x="282254" y="112757"/>
                    </a:lnTo>
                    <a:lnTo>
                      <a:pt x="284007" y="117167"/>
                    </a:lnTo>
                    <a:lnTo>
                      <a:pt x="285826" y="120463"/>
                    </a:lnTo>
                    <a:lnTo>
                      <a:pt x="302200" y="131645"/>
                    </a:lnTo>
                    <a:lnTo>
                      <a:pt x="306171" y="135741"/>
                    </a:lnTo>
                    <a:lnTo>
                      <a:pt x="316030" y="151657"/>
                    </a:lnTo>
                    <a:lnTo>
                      <a:pt x="323860" y="156953"/>
                    </a:lnTo>
                    <a:lnTo>
                      <a:pt x="333146" y="169583"/>
                    </a:lnTo>
                    <a:lnTo>
                      <a:pt x="341557" y="173041"/>
                    </a:lnTo>
                    <a:lnTo>
                      <a:pt x="340557" y="174345"/>
                    </a:lnTo>
                    <a:lnTo>
                      <a:pt x="338252" y="175536"/>
                    </a:lnTo>
                    <a:lnTo>
                      <a:pt x="335442" y="175774"/>
                    </a:lnTo>
                    <a:lnTo>
                      <a:pt x="332661" y="174507"/>
                    </a:lnTo>
                    <a:lnTo>
                      <a:pt x="329975" y="172421"/>
                    </a:lnTo>
                    <a:lnTo>
                      <a:pt x="326822" y="170507"/>
                    </a:lnTo>
                    <a:lnTo>
                      <a:pt x="322393" y="169650"/>
                    </a:lnTo>
                    <a:lnTo>
                      <a:pt x="321478" y="173298"/>
                    </a:lnTo>
                    <a:lnTo>
                      <a:pt x="326927" y="198577"/>
                    </a:lnTo>
                    <a:lnTo>
                      <a:pt x="329127" y="202854"/>
                    </a:lnTo>
                    <a:lnTo>
                      <a:pt x="334194" y="206588"/>
                    </a:lnTo>
                    <a:lnTo>
                      <a:pt x="344548" y="212474"/>
                    </a:lnTo>
                    <a:lnTo>
                      <a:pt x="347501" y="212474"/>
                    </a:lnTo>
                    <a:lnTo>
                      <a:pt x="351368" y="209740"/>
                    </a:lnTo>
                    <a:lnTo>
                      <a:pt x="355044" y="210598"/>
                    </a:lnTo>
                    <a:lnTo>
                      <a:pt x="357769" y="213874"/>
                    </a:lnTo>
                    <a:lnTo>
                      <a:pt x="359159" y="218570"/>
                    </a:lnTo>
                    <a:lnTo>
                      <a:pt x="363121" y="215846"/>
                    </a:lnTo>
                    <a:lnTo>
                      <a:pt x="365322" y="218570"/>
                    </a:lnTo>
                    <a:lnTo>
                      <a:pt x="381048" y="206330"/>
                    </a:lnTo>
                    <a:lnTo>
                      <a:pt x="382934" y="203340"/>
                    </a:lnTo>
                    <a:lnTo>
                      <a:pt x="380105" y="189328"/>
                    </a:lnTo>
                    <a:lnTo>
                      <a:pt x="379686" y="184937"/>
                    </a:lnTo>
                    <a:lnTo>
                      <a:pt x="386210" y="183309"/>
                    </a:lnTo>
                    <a:lnTo>
                      <a:pt x="405651" y="197663"/>
                    </a:lnTo>
                    <a:lnTo>
                      <a:pt x="414919" y="200235"/>
                    </a:lnTo>
                    <a:lnTo>
                      <a:pt x="418586" y="197482"/>
                    </a:lnTo>
                    <a:lnTo>
                      <a:pt x="420576" y="193367"/>
                    </a:lnTo>
                    <a:lnTo>
                      <a:pt x="423091" y="189633"/>
                    </a:lnTo>
                    <a:lnTo>
                      <a:pt x="428225" y="187995"/>
                    </a:lnTo>
                    <a:lnTo>
                      <a:pt x="428587" y="190890"/>
                    </a:lnTo>
                    <a:lnTo>
                      <a:pt x="432740" y="206330"/>
                    </a:lnTo>
                    <a:lnTo>
                      <a:pt x="436312" y="214008"/>
                    </a:lnTo>
                    <a:lnTo>
                      <a:pt x="450352" y="237163"/>
                    </a:lnTo>
                    <a:lnTo>
                      <a:pt x="438102" y="227886"/>
                    </a:lnTo>
                    <a:lnTo>
                      <a:pt x="432111" y="225704"/>
                    </a:lnTo>
                    <a:lnTo>
                      <a:pt x="429568" y="232296"/>
                    </a:lnTo>
                    <a:lnTo>
                      <a:pt x="432949" y="237392"/>
                    </a:lnTo>
                    <a:lnTo>
                      <a:pt x="440674" y="240554"/>
                    </a:lnTo>
                    <a:lnTo>
                      <a:pt x="448704" y="241478"/>
                    </a:lnTo>
                    <a:lnTo>
                      <a:pt x="453295" y="239944"/>
                    </a:lnTo>
                    <a:lnTo>
                      <a:pt x="456229" y="239944"/>
                    </a:lnTo>
                    <a:lnTo>
                      <a:pt x="464020" y="243430"/>
                    </a:lnTo>
                    <a:lnTo>
                      <a:pt x="474726" y="245897"/>
                    </a:lnTo>
                    <a:lnTo>
                      <a:pt x="486537" y="246897"/>
                    </a:lnTo>
                    <a:lnTo>
                      <a:pt x="497538" y="246031"/>
                    </a:lnTo>
                    <a:close/>
                  </a:path>
                </a:pathLst>
              </a:custGeom>
              <a:solidFill>
                <a:schemeClr val="bg1">
                  <a:lumMod val="85000"/>
                </a:schemeClr>
              </a:solidFill>
              <a:ln w="9525" cap="flat">
                <a:noFill/>
                <a:prstDash val="solid"/>
                <a:miter/>
              </a:ln>
            </p:spPr>
            <p:txBody>
              <a:bodyPr rtlCol="0" anchor="ctr"/>
              <a:lstStyle/>
              <a:p>
                <a:endParaRPr lang="en-US" sz="600"/>
              </a:p>
            </p:txBody>
          </p:sp>
          <p:sp>
            <p:nvSpPr>
              <p:cNvPr id="80" name="Freeform: Shape 79">
                <a:extLst>
                  <a:ext uri="{FF2B5EF4-FFF2-40B4-BE49-F238E27FC236}">
                    <a16:creationId xmlns="" xmlns:a16="http://schemas.microsoft.com/office/drawing/2014/main" id="{59AE228D-A39E-4F01-8CCD-55CC3F91E588}"/>
                  </a:ext>
                </a:extLst>
              </p:cNvPr>
              <p:cNvSpPr/>
              <p:nvPr/>
            </p:nvSpPr>
            <p:spPr>
              <a:xfrm>
                <a:off x="6403071" y="4475921"/>
                <a:ext cx="390525" cy="400050"/>
              </a:xfrm>
              <a:custGeom>
                <a:avLst/>
                <a:gdLst>
                  <a:gd name="connsiteX0" fmla="*/ 384324 w 390525"/>
                  <a:gd name="connsiteY0" fmla="*/ 192243 h 400050"/>
                  <a:gd name="connsiteX1" fmla="*/ 382410 w 390525"/>
                  <a:gd name="connsiteY1" fmla="*/ 196320 h 400050"/>
                  <a:gd name="connsiteX2" fmla="*/ 352873 w 390525"/>
                  <a:gd name="connsiteY2" fmla="*/ 238563 h 400050"/>
                  <a:gd name="connsiteX3" fmla="*/ 340290 w 390525"/>
                  <a:gd name="connsiteY3" fmla="*/ 250736 h 400050"/>
                  <a:gd name="connsiteX4" fmla="*/ 331137 w 390525"/>
                  <a:gd name="connsiteY4" fmla="*/ 256661 h 400050"/>
                  <a:gd name="connsiteX5" fmla="*/ 322945 w 390525"/>
                  <a:gd name="connsiteY5" fmla="*/ 259442 h 400050"/>
                  <a:gd name="connsiteX6" fmla="*/ 282292 w 390525"/>
                  <a:gd name="connsiteY6" fmla="*/ 265090 h 400050"/>
                  <a:gd name="connsiteX7" fmla="*/ 263166 w 390525"/>
                  <a:gd name="connsiteY7" fmla="*/ 271091 h 400050"/>
                  <a:gd name="connsiteX8" fmla="*/ 256737 w 390525"/>
                  <a:gd name="connsiteY8" fmla="*/ 275492 h 400050"/>
                  <a:gd name="connsiteX9" fmla="*/ 254041 w 390525"/>
                  <a:gd name="connsiteY9" fmla="*/ 280406 h 400050"/>
                  <a:gd name="connsiteX10" fmla="*/ 255041 w 390525"/>
                  <a:gd name="connsiteY10" fmla="*/ 288760 h 400050"/>
                  <a:gd name="connsiteX11" fmla="*/ 258623 w 390525"/>
                  <a:gd name="connsiteY11" fmla="*/ 297113 h 400050"/>
                  <a:gd name="connsiteX12" fmla="*/ 263585 w 390525"/>
                  <a:gd name="connsiteY12" fmla="*/ 304295 h 400050"/>
                  <a:gd name="connsiteX13" fmla="*/ 268386 w 390525"/>
                  <a:gd name="connsiteY13" fmla="*/ 309105 h 400050"/>
                  <a:gd name="connsiteX14" fmla="*/ 276616 w 390525"/>
                  <a:gd name="connsiteY14" fmla="*/ 314868 h 400050"/>
                  <a:gd name="connsiteX15" fmla="*/ 279149 w 390525"/>
                  <a:gd name="connsiteY15" fmla="*/ 317183 h 400050"/>
                  <a:gd name="connsiteX16" fmla="*/ 279225 w 390525"/>
                  <a:gd name="connsiteY16" fmla="*/ 320402 h 400050"/>
                  <a:gd name="connsiteX17" fmla="*/ 277025 w 390525"/>
                  <a:gd name="connsiteY17" fmla="*/ 324936 h 400050"/>
                  <a:gd name="connsiteX18" fmla="*/ 261480 w 390525"/>
                  <a:gd name="connsiteY18" fmla="*/ 343491 h 400050"/>
                  <a:gd name="connsiteX19" fmla="*/ 242506 w 390525"/>
                  <a:gd name="connsiteY19" fmla="*/ 360483 h 400050"/>
                  <a:gd name="connsiteX20" fmla="*/ 237096 w 390525"/>
                  <a:gd name="connsiteY20" fmla="*/ 368322 h 400050"/>
                  <a:gd name="connsiteX21" fmla="*/ 234401 w 390525"/>
                  <a:gd name="connsiteY21" fmla="*/ 374199 h 400050"/>
                  <a:gd name="connsiteX22" fmla="*/ 236572 w 390525"/>
                  <a:gd name="connsiteY22" fmla="*/ 394945 h 400050"/>
                  <a:gd name="connsiteX23" fmla="*/ 236696 w 390525"/>
                  <a:gd name="connsiteY23" fmla="*/ 397840 h 400050"/>
                  <a:gd name="connsiteX24" fmla="*/ 236716 w 390525"/>
                  <a:gd name="connsiteY24" fmla="*/ 397955 h 400050"/>
                  <a:gd name="connsiteX25" fmla="*/ 230438 w 390525"/>
                  <a:gd name="connsiteY25" fmla="*/ 395992 h 400050"/>
                  <a:gd name="connsiteX26" fmla="*/ 213655 w 390525"/>
                  <a:gd name="connsiteY26" fmla="*/ 394106 h 400050"/>
                  <a:gd name="connsiteX27" fmla="*/ 199025 w 390525"/>
                  <a:gd name="connsiteY27" fmla="*/ 394592 h 400050"/>
                  <a:gd name="connsiteX28" fmla="*/ 193472 w 390525"/>
                  <a:gd name="connsiteY28" fmla="*/ 393897 h 400050"/>
                  <a:gd name="connsiteX29" fmla="*/ 188843 w 390525"/>
                  <a:gd name="connsiteY29" fmla="*/ 390687 h 400050"/>
                  <a:gd name="connsiteX30" fmla="*/ 187785 w 390525"/>
                  <a:gd name="connsiteY30" fmla="*/ 387658 h 400050"/>
                  <a:gd name="connsiteX31" fmla="*/ 186328 w 390525"/>
                  <a:gd name="connsiteY31" fmla="*/ 377600 h 400050"/>
                  <a:gd name="connsiteX32" fmla="*/ 184318 w 390525"/>
                  <a:gd name="connsiteY32" fmla="*/ 373209 h 400050"/>
                  <a:gd name="connsiteX33" fmla="*/ 181528 w 390525"/>
                  <a:gd name="connsiteY33" fmla="*/ 370704 h 400050"/>
                  <a:gd name="connsiteX34" fmla="*/ 170993 w 390525"/>
                  <a:gd name="connsiteY34" fmla="*/ 364874 h 400050"/>
                  <a:gd name="connsiteX35" fmla="*/ 163601 w 390525"/>
                  <a:gd name="connsiteY35" fmla="*/ 358702 h 400050"/>
                  <a:gd name="connsiteX36" fmla="*/ 159601 w 390525"/>
                  <a:gd name="connsiteY36" fmla="*/ 353178 h 400050"/>
                  <a:gd name="connsiteX37" fmla="*/ 154381 w 390525"/>
                  <a:gd name="connsiteY37" fmla="*/ 341024 h 400050"/>
                  <a:gd name="connsiteX38" fmla="*/ 152886 w 390525"/>
                  <a:gd name="connsiteY38" fmla="*/ 341328 h 400050"/>
                  <a:gd name="connsiteX39" fmla="*/ 150190 w 390525"/>
                  <a:gd name="connsiteY39" fmla="*/ 342805 h 400050"/>
                  <a:gd name="connsiteX40" fmla="*/ 147304 w 390525"/>
                  <a:gd name="connsiteY40" fmla="*/ 343805 h 400050"/>
                  <a:gd name="connsiteX41" fmla="*/ 145609 w 390525"/>
                  <a:gd name="connsiteY41" fmla="*/ 342519 h 400050"/>
                  <a:gd name="connsiteX42" fmla="*/ 145609 w 390525"/>
                  <a:gd name="connsiteY42" fmla="*/ 339985 h 400050"/>
                  <a:gd name="connsiteX43" fmla="*/ 146609 w 390525"/>
                  <a:gd name="connsiteY43" fmla="*/ 338061 h 400050"/>
                  <a:gd name="connsiteX44" fmla="*/ 147952 w 390525"/>
                  <a:gd name="connsiteY44" fmla="*/ 336604 h 400050"/>
                  <a:gd name="connsiteX45" fmla="*/ 148495 w 390525"/>
                  <a:gd name="connsiteY45" fmla="*/ 335404 h 400050"/>
                  <a:gd name="connsiteX46" fmla="*/ 150304 w 390525"/>
                  <a:gd name="connsiteY46" fmla="*/ 320497 h 400050"/>
                  <a:gd name="connsiteX47" fmla="*/ 149114 w 390525"/>
                  <a:gd name="connsiteY47" fmla="*/ 302486 h 400050"/>
                  <a:gd name="connsiteX48" fmla="*/ 141656 w 390525"/>
                  <a:gd name="connsiteY48" fmla="*/ 290836 h 400050"/>
                  <a:gd name="connsiteX49" fmla="*/ 131426 w 390525"/>
                  <a:gd name="connsiteY49" fmla="*/ 290417 h 400050"/>
                  <a:gd name="connsiteX50" fmla="*/ 122206 w 390525"/>
                  <a:gd name="connsiteY50" fmla="*/ 306048 h 400050"/>
                  <a:gd name="connsiteX51" fmla="*/ 120472 w 390525"/>
                  <a:gd name="connsiteY51" fmla="*/ 313506 h 400050"/>
                  <a:gd name="connsiteX52" fmla="*/ 115643 w 390525"/>
                  <a:gd name="connsiteY52" fmla="*/ 318135 h 400050"/>
                  <a:gd name="connsiteX53" fmla="*/ 104051 w 390525"/>
                  <a:gd name="connsiteY53" fmla="*/ 325584 h 400050"/>
                  <a:gd name="connsiteX54" fmla="*/ 102098 w 390525"/>
                  <a:gd name="connsiteY54" fmla="*/ 329270 h 400050"/>
                  <a:gd name="connsiteX55" fmla="*/ 102003 w 390525"/>
                  <a:gd name="connsiteY55" fmla="*/ 332718 h 400050"/>
                  <a:gd name="connsiteX56" fmla="*/ 101213 w 390525"/>
                  <a:gd name="connsiteY56" fmla="*/ 336090 h 400050"/>
                  <a:gd name="connsiteX57" fmla="*/ 100784 w 390525"/>
                  <a:gd name="connsiteY57" fmla="*/ 336433 h 400050"/>
                  <a:gd name="connsiteX58" fmla="*/ 96869 w 390525"/>
                  <a:gd name="connsiteY58" fmla="*/ 339452 h 400050"/>
                  <a:gd name="connsiteX59" fmla="*/ 92612 w 390525"/>
                  <a:gd name="connsiteY59" fmla="*/ 341233 h 400050"/>
                  <a:gd name="connsiteX60" fmla="*/ 89697 w 390525"/>
                  <a:gd name="connsiteY60" fmla="*/ 341414 h 400050"/>
                  <a:gd name="connsiteX61" fmla="*/ 88344 w 390525"/>
                  <a:gd name="connsiteY61" fmla="*/ 339404 h 400050"/>
                  <a:gd name="connsiteX62" fmla="*/ 88382 w 390525"/>
                  <a:gd name="connsiteY62" fmla="*/ 334547 h 400050"/>
                  <a:gd name="connsiteX63" fmla="*/ 75600 w 390525"/>
                  <a:gd name="connsiteY63" fmla="*/ 336604 h 400050"/>
                  <a:gd name="connsiteX64" fmla="*/ 66056 w 390525"/>
                  <a:gd name="connsiteY64" fmla="*/ 329203 h 400050"/>
                  <a:gd name="connsiteX65" fmla="*/ 59389 w 390525"/>
                  <a:gd name="connsiteY65" fmla="*/ 317363 h 400050"/>
                  <a:gd name="connsiteX66" fmla="*/ 53388 w 390525"/>
                  <a:gd name="connsiteY66" fmla="*/ 299666 h 400050"/>
                  <a:gd name="connsiteX67" fmla="*/ 52740 w 390525"/>
                  <a:gd name="connsiteY67" fmla="*/ 294551 h 400050"/>
                  <a:gd name="connsiteX68" fmla="*/ 54740 w 390525"/>
                  <a:gd name="connsiteY68" fmla="*/ 270558 h 400050"/>
                  <a:gd name="connsiteX69" fmla="*/ 52959 w 390525"/>
                  <a:gd name="connsiteY69" fmla="*/ 265490 h 400050"/>
                  <a:gd name="connsiteX70" fmla="*/ 46406 w 390525"/>
                  <a:gd name="connsiteY70" fmla="*/ 262404 h 400050"/>
                  <a:gd name="connsiteX71" fmla="*/ 40653 w 390525"/>
                  <a:gd name="connsiteY71" fmla="*/ 261919 h 400050"/>
                  <a:gd name="connsiteX72" fmla="*/ 32004 w 390525"/>
                  <a:gd name="connsiteY72" fmla="*/ 258404 h 400050"/>
                  <a:gd name="connsiteX73" fmla="*/ 23870 w 390525"/>
                  <a:gd name="connsiteY73" fmla="*/ 253422 h 400050"/>
                  <a:gd name="connsiteX74" fmla="*/ 14126 w 390525"/>
                  <a:gd name="connsiteY74" fmla="*/ 242545 h 400050"/>
                  <a:gd name="connsiteX75" fmla="*/ 10220 w 390525"/>
                  <a:gd name="connsiteY75" fmla="*/ 232991 h 400050"/>
                  <a:gd name="connsiteX76" fmla="*/ 7811 w 390525"/>
                  <a:gd name="connsiteY76" fmla="*/ 222057 h 400050"/>
                  <a:gd name="connsiteX77" fmla="*/ 7144 w 390525"/>
                  <a:gd name="connsiteY77" fmla="*/ 102194 h 400050"/>
                  <a:gd name="connsiteX78" fmla="*/ 17621 w 390525"/>
                  <a:gd name="connsiteY78" fmla="*/ 98298 h 400050"/>
                  <a:gd name="connsiteX79" fmla="*/ 30623 w 390525"/>
                  <a:gd name="connsiteY79" fmla="*/ 92526 h 400050"/>
                  <a:gd name="connsiteX80" fmla="*/ 99727 w 390525"/>
                  <a:gd name="connsiteY80" fmla="*/ 97384 h 400050"/>
                  <a:gd name="connsiteX81" fmla="*/ 115596 w 390525"/>
                  <a:gd name="connsiteY81" fmla="*/ 95193 h 400050"/>
                  <a:gd name="connsiteX82" fmla="*/ 128854 w 390525"/>
                  <a:gd name="connsiteY82" fmla="*/ 89564 h 400050"/>
                  <a:gd name="connsiteX83" fmla="*/ 134398 w 390525"/>
                  <a:gd name="connsiteY83" fmla="*/ 82144 h 400050"/>
                  <a:gd name="connsiteX84" fmla="*/ 139980 w 390525"/>
                  <a:gd name="connsiteY84" fmla="*/ 72885 h 400050"/>
                  <a:gd name="connsiteX85" fmla="*/ 145971 w 390525"/>
                  <a:gd name="connsiteY85" fmla="*/ 59750 h 400050"/>
                  <a:gd name="connsiteX86" fmla="*/ 157248 w 390525"/>
                  <a:gd name="connsiteY86" fmla="*/ 44110 h 400050"/>
                  <a:gd name="connsiteX87" fmla="*/ 165659 w 390525"/>
                  <a:gd name="connsiteY87" fmla="*/ 34890 h 400050"/>
                  <a:gd name="connsiteX88" fmla="*/ 208036 w 390525"/>
                  <a:gd name="connsiteY88" fmla="*/ 9097 h 400050"/>
                  <a:gd name="connsiteX89" fmla="*/ 210750 w 390525"/>
                  <a:gd name="connsiteY89" fmla="*/ 7144 h 400050"/>
                  <a:gd name="connsiteX90" fmla="*/ 255537 w 390525"/>
                  <a:gd name="connsiteY90" fmla="*/ 40357 h 400050"/>
                  <a:gd name="connsiteX91" fmla="*/ 262157 w 390525"/>
                  <a:gd name="connsiteY91" fmla="*/ 53188 h 400050"/>
                  <a:gd name="connsiteX92" fmla="*/ 259594 w 390525"/>
                  <a:gd name="connsiteY92" fmla="*/ 71695 h 400050"/>
                  <a:gd name="connsiteX93" fmla="*/ 264443 w 390525"/>
                  <a:gd name="connsiteY93" fmla="*/ 75619 h 400050"/>
                  <a:gd name="connsiteX94" fmla="*/ 287617 w 390525"/>
                  <a:gd name="connsiteY94" fmla="*/ 109490 h 400050"/>
                  <a:gd name="connsiteX95" fmla="*/ 293703 w 390525"/>
                  <a:gd name="connsiteY95" fmla="*/ 113147 h 400050"/>
                  <a:gd name="connsiteX96" fmla="*/ 295085 w 390525"/>
                  <a:gd name="connsiteY96" fmla="*/ 116291 h 400050"/>
                  <a:gd name="connsiteX97" fmla="*/ 293703 w 390525"/>
                  <a:gd name="connsiteY97" fmla="*/ 118510 h 400050"/>
                  <a:gd name="connsiteX98" fmla="*/ 290674 w 390525"/>
                  <a:gd name="connsiteY98" fmla="*/ 119958 h 400050"/>
                  <a:gd name="connsiteX99" fmla="*/ 287617 w 390525"/>
                  <a:gd name="connsiteY99" fmla="*/ 121987 h 400050"/>
                  <a:gd name="connsiteX100" fmla="*/ 286255 w 390525"/>
                  <a:gd name="connsiteY100" fmla="*/ 125768 h 400050"/>
                  <a:gd name="connsiteX101" fmla="*/ 283712 w 390525"/>
                  <a:gd name="connsiteY101" fmla="*/ 127645 h 400050"/>
                  <a:gd name="connsiteX102" fmla="*/ 268396 w 390525"/>
                  <a:gd name="connsiteY102" fmla="*/ 136341 h 400050"/>
                  <a:gd name="connsiteX103" fmla="*/ 268396 w 390525"/>
                  <a:gd name="connsiteY103" fmla="*/ 139408 h 400050"/>
                  <a:gd name="connsiteX104" fmla="*/ 279340 w 390525"/>
                  <a:gd name="connsiteY104" fmla="*/ 139465 h 400050"/>
                  <a:gd name="connsiteX105" fmla="*/ 284388 w 390525"/>
                  <a:gd name="connsiteY105" fmla="*/ 138598 h 400050"/>
                  <a:gd name="connsiteX106" fmla="*/ 289198 w 390525"/>
                  <a:gd name="connsiteY106" fmla="*/ 136341 h 400050"/>
                  <a:gd name="connsiteX107" fmla="*/ 289722 w 390525"/>
                  <a:gd name="connsiteY107" fmla="*/ 134255 h 400050"/>
                  <a:gd name="connsiteX108" fmla="*/ 289093 w 390525"/>
                  <a:gd name="connsiteY108" fmla="*/ 131131 h 400050"/>
                  <a:gd name="connsiteX109" fmla="*/ 288884 w 390525"/>
                  <a:gd name="connsiteY109" fmla="*/ 128378 h 400050"/>
                  <a:gd name="connsiteX110" fmla="*/ 296656 w 390525"/>
                  <a:gd name="connsiteY110" fmla="*/ 122692 h 400050"/>
                  <a:gd name="connsiteX111" fmla="*/ 300504 w 390525"/>
                  <a:gd name="connsiteY111" fmla="*/ 121368 h 400050"/>
                  <a:gd name="connsiteX112" fmla="*/ 303457 w 390525"/>
                  <a:gd name="connsiteY112" fmla="*/ 124320 h 400050"/>
                  <a:gd name="connsiteX113" fmla="*/ 306029 w 390525"/>
                  <a:gd name="connsiteY113" fmla="*/ 128416 h 400050"/>
                  <a:gd name="connsiteX114" fmla="*/ 308248 w 390525"/>
                  <a:gd name="connsiteY114" fmla="*/ 130483 h 400050"/>
                  <a:gd name="connsiteX115" fmla="*/ 314573 w 390525"/>
                  <a:gd name="connsiteY115" fmla="*/ 133903 h 400050"/>
                  <a:gd name="connsiteX116" fmla="*/ 370142 w 390525"/>
                  <a:gd name="connsiteY116" fmla="*/ 181756 h 400050"/>
                  <a:gd name="connsiteX117" fmla="*/ 384305 w 390525"/>
                  <a:gd name="connsiteY117" fmla="*/ 19223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90525" h="400050">
                    <a:moveTo>
                      <a:pt x="384324" y="192243"/>
                    </a:moveTo>
                    <a:lnTo>
                      <a:pt x="382410" y="196320"/>
                    </a:lnTo>
                    <a:lnTo>
                      <a:pt x="352873" y="238563"/>
                    </a:lnTo>
                    <a:lnTo>
                      <a:pt x="340290" y="250736"/>
                    </a:lnTo>
                    <a:lnTo>
                      <a:pt x="331137" y="256661"/>
                    </a:lnTo>
                    <a:lnTo>
                      <a:pt x="322945" y="259442"/>
                    </a:lnTo>
                    <a:lnTo>
                      <a:pt x="282292" y="265090"/>
                    </a:lnTo>
                    <a:lnTo>
                      <a:pt x="263166" y="271091"/>
                    </a:lnTo>
                    <a:lnTo>
                      <a:pt x="256737" y="275492"/>
                    </a:lnTo>
                    <a:lnTo>
                      <a:pt x="254041" y="280406"/>
                    </a:lnTo>
                    <a:lnTo>
                      <a:pt x="255041" y="288760"/>
                    </a:lnTo>
                    <a:lnTo>
                      <a:pt x="258623" y="297113"/>
                    </a:lnTo>
                    <a:lnTo>
                      <a:pt x="263585" y="304295"/>
                    </a:lnTo>
                    <a:lnTo>
                      <a:pt x="268386" y="309105"/>
                    </a:lnTo>
                    <a:lnTo>
                      <a:pt x="276616" y="314868"/>
                    </a:lnTo>
                    <a:lnTo>
                      <a:pt x="279149" y="317183"/>
                    </a:lnTo>
                    <a:lnTo>
                      <a:pt x="279225" y="320402"/>
                    </a:lnTo>
                    <a:lnTo>
                      <a:pt x="277025" y="324936"/>
                    </a:lnTo>
                    <a:lnTo>
                      <a:pt x="261480" y="343491"/>
                    </a:lnTo>
                    <a:lnTo>
                      <a:pt x="242506" y="360483"/>
                    </a:lnTo>
                    <a:lnTo>
                      <a:pt x="237096" y="368322"/>
                    </a:lnTo>
                    <a:lnTo>
                      <a:pt x="234401" y="374199"/>
                    </a:lnTo>
                    <a:lnTo>
                      <a:pt x="236572" y="394945"/>
                    </a:lnTo>
                    <a:lnTo>
                      <a:pt x="236696" y="397840"/>
                    </a:lnTo>
                    <a:lnTo>
                      <a:pt x="236716" y="397955"/>
                    </a:lnTo>
                    <a:lnTo>
                      <a:pt x="230438" y="395992"/>
                    </a:lnTo>
                    <a:lnTo>
                      <a:pt x="213655" y="394106"/>
                    </a:lnTo>
                    <a:lnTo>
                      <a:pt x="199025" y="394592"/>
                    </a:lnTo>
                    <a:lnTo>
                      <a:pt x="193472" y="393897"/>
                    </a:lnTo>
                    <a:lnTo>
                      <a:pt x="188843" y="390687"/>
                    </a:lnTo>
                    <a:lnTo>
                      <a:pt x="187785" y="387658"/>
                    </a:lnTo>
                    <a:lnTo>
                      <a:pt x="186328" y="377600"/>
                    </a:lnTo>
                    <a:lnTo>
                      <a:pt x="184318" y="373209"/>
                    </a:lnTo>
                    <a:lnTo>
                      <a:pt x="181528" y="370704"/>
                    </a:lnTo>
                    <a:lnTo>
                      <a:pt x="170993" y="364874"/>
                    </a:lnTo>
                    <a:lnTo>
                      <a:pt x="163601" y="358702"/>
                    </a:lnTo>
                    <a:lnTo>
                      <a:pt x="159601" y="353178"/>
                    </a:lnTo>
                    <a:lnTo>
                      <a:pt x="154381" y="341024"/>
                    </a:lnTo>
                    <a:lnTo>
                      <a:pt x="152886" y="341328"/>
                    </a:lnTo>
                    <a:lnTo>
                      <a:pt x="150190" y="342805"/>
                    </a:lnTo>
                    <a:lnTo>
                      <a:pt x="147304" y="343805"/>
                    </a:lnTo>
                    <a:lnTo>
                      <a:pt x="145609" y="342519"/>
                    </a:lnTo>
                    <a:lnTo>
                      <a:pt x="145609" y="339985"/>
                    </a:lnTo>
                    <a:lnTo>
                      <a:pt x="146609" y="338061"/>
                    </a:lnTo>
                    <a:lnTo>
                      <a:pt x="147952" y="336604"/>
                    </a:lnTo>
                    <a:lnTo>
                      <a:pt x="148495" y="335404"/>
                    </a:lnTo>
                    <a:lnTo>
                      <a:pt x="150304" y="320497"/>
                    </a:lnTo>
                    <a:lnTo>
                      <a:pt x="149114" y="302486"/>
                    </a:lnTo>
                    <a:lnTo>
                      <a:pt x="141656" y="290836"/>
                    </a:lnTo>
                    <a:lnTo>
                      <a:pt x="131426" y="290417"/>
                    </a:lnTo>
                    <a:lnTo>
                      <a:pt x="122206" y="306048"/>
                    </a:lnTo>
                    <a:lnTo>
                      <a:pt x="120472" y="313506"/>
                    </a:lnTo>
                    <a:lnTo>
                      <a:pt x="115643" y="318135"/>
                    </a:lnTo>
                    <a:lnTo>
                      <a:pt x="104051" y="325584"/>
                    </a:lnTo>
                    <a:lnTo>
                      <a:pt x="102098" y="329270"/>
                    </a:lnTo>
                    <a:lnTo>
                      <a:pt x="102003" y="332718"/>
                    </a:lnTo>
                    <a:lnTo>
                      <a:pt x="101213" y="336090"/>
                    </a:lnTo>
                    <a:lnTo>
                      <a:pt x="100784" y="336433"/>
                    </a:lnTo>
                    <a:lnTo>
                      <a:pt x="96869" y="339452"/>
                    </a:lnTo>
                    <a:lnTo>
                      <a:pt x="92612" y="341233"/>
                    </a:lnTo>
                    <a:lnTo>
                      <a:pt x="89697" y="341414"/>
                    </a:lnTo>
                    <a:lnTo>
                      <a:pt x="88344" y="339404"/>
                    </a:lnTo>
                    <a:lnTo>
                      <a:pt x="88382" y="334547"/>
                    </a:lnTo>
                    <a:lnTo>
                      <a:pt x="75600" y="336604"/>
                    </a:lnTo>
                    <a:lnTo>
                      <a:pt x="66056" y="329203"/>
                    </a:lnTo>
                    <a:lnTo>
                      <a:pt x="59389" y="317363"/>
                    </a:lnTo>
                    <a:lnTo>
                      <a:pt x="53388" y="299666"/>
                    </a:lnTo>
                    <a:lnTo>
                      <a:pt x="52740" y="294551"/>
                    </a:lnTo>
                    <a:lnTo>
                      <a:pt x="54740" y="270558"/>
                    </a:lnTo>
                    <a:lnTo>
                      <a:pt x="52959" y="265490"/>
                    </a:lnTo>
                    <a:lnTo>
                      <a:pt x="46406" y="262404"/>
                    </a:lnTo>
                    <a:lnTo>
                      <a:pt x="40653" y="261919"/>
                    </a:lnTo>
                    <a:lnTo>
                      <a:pt x="32004" y="258404"/>
                    </a:lnTo>
                    <a:lnTo>
                      <a:pt x="23870" y="253422"/>
                    </a:lnTo>
                    <a:lnTo>
                      <a:pt x="14126" y="242545"/>
                    </a:lnTo>
                    <a:lnTo>
                      <a:pt x="10220" y="232991"/>
                    </a:lnTo>
                    <a:lnTo>
                      <a:pt x="7811" y="222057"/>
                    </a:lnTo>
                    <a:lnTo>
                      <a:pt x="7144" y="102194"/>
                    </a:lnTo>
                    <a:lnTo>
                      <a:pt x="17621" y="98298"/>
                    </a:lnTo>
                    <a:lnTo>
                      <a:pt x="30623" y="92526"/>
                    </a:lnTo>
                    <a:lnTo>
                      <a:pt x="99727" y="97384"/>
                    </a:lnTo>
                    <a:lnTo>
                      <a:pt x="115596" y="95193"/>
                    </a:lnTo>
                    <a:lnTo>
                      <a:pt x="128854" y="89564"/>
                    </a:lnTo>
                    <a:lnTo>
                      <a:pt x="134398" y="82144"/>
                    </a:lnTo>
                    <a:lnTo>
                      <a:pt x="139980" y="72885"/>
                    </a:lnTo>
                    <a:lnTo>
                      <a:pt x="145971" y="59750"/>
                    </a:lnTo>
                    <a:lnTo>
                      <a:pt x="157248" y="44110"/>
                    </a:lnTo>
                    <a:lnTo>
                      <a:pt x="165659" y="34890"/>
                    </a:lnTo>
                    <a:lnTo>
                      <a:pt x="208036" y="9097"/>
                    </a:lnTo>
                    <a:lnTo>
                      <a:pt x="210750" y="7144"/>
                    </a:lnTo>
                    <a:lnTo>
                      <a:pt x="255537" y="40357"/>
                    </a:lnTo>
                    <a:lnTo>
                      <a:pt x="262157" y="53188"/>
                    </a:lnTo>
                    <a:lnTo>
                      <a:pt x="259594" y="71695"/>
                    </a:lnTo>
                    <a:lnTo>
                      <a:pt x="264443" y="75619"/>
                    </a:lnTo>
                    <a:lnTo>
                      <a:pt x="287617" y="109490"/>
                    </a:lnTo>
                    <a:lnTo>
                      <a:pt x="293703" y="113147"/>
                    </a:lnTo>
                    <a:lnTo>
                      <a:pt x="295085" y="116291"/>
                    </a:lnTo>
                    <a:lnTo>
                      <a:pt x="293703" y="118510"/>
                    </a:lnTo>
                    <a:lnTo>
                      <a:pt x="290674" y="119958"/>
                    </a:lnTo>
                    <a:lnTo>
                      <a:pt x="287617" y="121987"/>
                    </a:lnTo>
                    <a:lnTo>
                      <a:pt x="286255" y="125768"/>
                    </a:lnTo>
                    <a:lnTo>
                      <a:pt x="283712" y="127645"/>
                    </a:lnTo>
                    <a:lnTo>
                      <a:pt x="268396" y="136341"/>
                    </a:lnTo>
                    <a:lnTo>
                      <a:pt x="268396" y="139408"/>
                    </a:lnTo>
                    <a:lnTo>
                      <a:pt x="279340" y="139465"/>
                    </a:lnTo>
                    <a:lnTo>
                      <a:pt x="284388" y="138598"/>
                    </a:lnTo>
                    <a:lnTo>
                      <a:pt x="289198" y="136341"/>
                    </a:lnTo>
                    <a:lnTo>
                      <a:pt x="289722" y="134255"/>
                    </a:lnTo>
                    <a:lnTo>
                      <a:pt x="289093" y="131131"/>
                    </a:lnTo>
                    <a:lnTo>
                      <a:pt x="288884" y="128378"/>
                    </a:lnTo>
                    <a:lnTo>
                      <a:pt x="296656" y="122692"/>
                    </a:lnTo>
                    <a:lnTo>
                      <a:pt x="300504" y="121368"/>
                    </a:lnTo>
                    <a:lnTo>
                      <a:pt x="303457" y="124320"/>
                    </a:lnTo>
                    <a:lnTo>
                      <a:pt x="306029" y="128416"/>
                    </a:lnTo>
                    <a:lnTo>
                      <a:pt x="308248" y="130483"/>
                    </a:lnTo>
                    <a:lnTo>
                      <a:pt x="314573" y="133903"/>
                    </a:lnTo>
                    <a:lnTo>
                      <a:pt x="370142" y="181756"/>
                    </a:lnTo>
                    <a:lnTo>
                      <a:pt x="384305" y="192234"/>
                    </a:lnTo>
                    <a:close/>
                  </a:path>
                </a:pathLst>
              </a:custGeom>
              <a:solidFill>
                <a:schemeClr val="bg1">
                  <a:lumMod val="85000"/>
                </a:schemeClr>
              </a:solidFill>
              <a:ln w="9525" cap="flat">
                <a:noFill/>
                <a:prstDash val="solid"/>
                <a:miter/>
              </a:ln>
            </p:spPr>
            <p:txBody>
              <a:bodyPr rtlCol="0" anchor="ctr"/>
              <a:lstStyle/>
              <a:p>
                <a:endParaRPr lang="en-US" sz="600"/>
              </a:p>
            </p:txBody>
          </p:sp>
          <p:sp>
            <p:nvSpPr>
              <p:cNvPr id="81" name="Freeform: Shape 80">
                <a:extLst>
                  <a:ext uri="{FF2B5EF4-FFF2-40B4-BE49-F238E27FC236}">
                    <a16:creationId xmlns="" xmlns:a16="http://schemas.microsoft.com/office/drawing/2014/main" id="{18C8D789-0A01-4A58-B690-E474E67FB2B0}"/>
                  </a:ext>
                </a:extLst>
              </p:cNvPr>
              <p:cNvSpPr/>
              <p:nvPr/>
            </p:nvSpPr>
            <p:spPr>
              <a:xfrm>
                <a:off x="5871491" y="1758467"/>
                <a:ext cx="657225" cy="342900"/>
              </a:xfrm>
              <a:custGeom>
                <a:avLst/>
                <a:gdLst>
                  <a:gd name="connsiteX0" fmla="*/ 165659 w 657225"/>
                  <a:gd name="connsiteY0" fmla="*/ 33128 h 342900"/>
                  <a:gd name="connsiteX1" fmla="*/ 176546 w 657225"/>
                  <a:gd name="connsiteY1" fmla="*/ 32842 h 342900"/>
                  <a:gd name="connsiteX2" fmla="*/ 181013 w 657225"/>
                  <a:gd name="connsiteY2" fmla="*/ 35719 h 342900"/>
                  <a:gd name="connsiteX3" fmla="*/ 189157 w 657225"/>
                  <a:gd name="connsiteY3" fmla="*/ 44225 h 342900"/>
                  <a:gd name="connsiteX4" fmla="*/ 194291 w 657225"/>
                  <a:gd name="connsiteY4" fmla="*/ 46730 h 342900"/>
                  <a:gd name="connsiteX5" fmla="*/ 199272 w 657225"/>
                  <a:gd name="connsiteY5" fmla="*/ 48330 h 342900"/>
                  <a:gd name="connsiteX6" fmla="*/ 204216 w 657225"/>
                  <a:gd name="connsiteY6" fmla="*/ 50721 h 342900"/>
                  <a:gd name="connsiteX7" fmla="*/ 208979 w 657225"/>
                  <a:gd name="connsiteY7" fmla="*/ 55483 h 342900"/>
                  <a:gd name="connsiteX8" fmla="*/ 208979 w 657225"/>
                  <a:gd name="connsiteY8" fmla="*/ 55550 h 342900"/>
                  <a:gd name="connsiteX9" fmla="*/ 209064 w 657225"/>
                  <a:gd name="connsiteY9" fmla="*/ 55626 h 342900"/>
                  <a:gd name="connsiteX10" fmla="*/ 209121 w 657225"/>
                  <a:gd name="connsiteY10" fmla="*/ 55626 h 342900"/>
                  <a:gd name="connsiteX11" fmla="*/ 214798 w 657225"/>
                  <a:gd name="connsiteY11" fmla="*/ 64503 h 342900"/>
                  <a:gd name="connsiteX12" fmla="*/ 239001 w 657225"/>
                  <a:gd name="connsiteY12" fmla="*/ 91973 h 342900"/>
                  <a:gd name="connsiteX13" fmla="*/ 246812 w 657225"/>
                  <a:gd name="connsiteY13" fmla="*/ 97841 h 342900"/>
                  <a:gd name="connsiteX14" fmla="*/ 250393 w 657225"/>
                  <a:gd name="connsiteY14" fmla="*/ 96393 h 342900"/>
                  <a:gd name="connsiteX15" fmla="*/ 252260 w 657225"/>
                  <a:gd name="connsiteY15" fmla="*/ 92983 h 342900"/>
                  <a:gd name="connsiteX16" fmla="*/ 253775 w 657225"/>
                  <a:gd name="connsiteY16" fmla="*/ 89249 h 342900"/>
                  <a:gd name="connsiteX17" fmla="*/ 256308 w 657225"/>
                  <a:gd name="connsiteY17" fmla="*/ 86830 h 342900"/>
                  <a:gd name="connsiteX18" fmla="*/ 260871 w 657225"/>
                  <a:gd name="connsiteY18" fmla="*/ 86135 h 342900"/>
                  <a:gd name="connsiteX19" fmla="*/ 268205 w 657225"/>
                  <a:gd name="connsiteY19" fmla="*/ 88125 h 342900"/>
                  <a:gd name="connsiteX20" fmla="*/ 272291 w 657225"/>
                  <a:gd name="connsiteY20" fmla="*/ 88640 h 342900"/>
                  <a:gd name="connsiteX21" fmla="*/ 285864 w 657225"/>
                  <a:gd name="connsiteY21" fmla="*/ 87097 h 342900"/>
                  <a:gd name="connsiteX22" fmla="*/ 292894 w 657225"/>
                  <a:gd name="connsiteY22" fmla="*/ 84906 h 342900"/>
                  <a:gd name="connsiteX23" fmla="*/ 298399 w 657225"/>
                  <a:gd name="connsiteY23" fmla="*/ 81410 h 342900"/>
                  <a:gd name="connsiteX24" fmla="*/ 305267 w 657225"/>
                  <a:gd name="connsiteY24" fmla="*/ 67075 h 342900"/>
                  <a:gd name="connsiteX25" fmla="*/ 309239 w 657225"/>
                  <a:gd name="connsiteY25" fmla="*/ 64865 h 342900"/>
                  <a:gd name="connsiteX26" fmla="*/ 342900 w 657225"/>
                  <a:gd name="connsiteY26" fmla="*/ 62217 h 342900"/>
                  <a:gd name="connsiteX27" fmla="*/ 366303 w 657225"/>
                  <a:gd name="connsiteY27" fmla="*/ 65027 h 342900"/>
                  <a:gd name="connsiteX28" fmla="*/ 382591 w 657225"/>
                  <a:gd name="connsiteY28" fmla="*/ 69228 h 342900"/>
                  <a:gd name="connsiteX29" fmla="*/ 396488 w 657225"/>
                  <a:gd name="connsiteY29" fmla="*/ 78096 h 342900"/>
                  <a:gd name="connsiteX30" fmla="*/ 405346 w 657225"/>
                  <a:gd name="connsiteY30" fmla="*/ 94240 h 342900"/>
                  <a:gd name="connsiteX31" fmla="*/ 407098 w 657225"/>
                  <a:gd name="connsiteY31" fmla="*/ 111404 h 342900"/>
                  <a:gd name="connsiteX32" fmla="*/ 410080 w 657225"/>
                  <a:gd name="connsiteY32" fmla="*/ 116862 h 342900"/>
                  <a:gd name="connsiteX33" fmla="*/ 419272 w 657225"/>
                  <a:gd name="connsiteY33" fmla="*/ 121148 h 342900"/>
                  <a:gd name="connsiteX34" fmla="*/ 428368 w 657225"/>
                  <a:gd name="connsiteY34" fmla="*/ 122844 h 342900"/>
                  <a:gd name="connsiteX35" fmla="*/ 436874 w 657225"/>
                  <a:gd name="connsiteY35" fmla="*/ 122806 h 342900"/>
                  <a:gd name="connsiteX36" fmla="*/ 445160 w 657225"/>
                  <a:gd name="connsiteY36" fmla="*/ 121549 h 342900"/>
                  <a:gd name="connsiteX37" fmla="*/ 506273 w 657225"/>
                  <a:gd name="connsiteY37" fmla="*/ 105156 h 342900"/>
                  <a:gd name="connsiteX38" fmla="*/ 513045 w 657225"/>
                  <a:gd name="connsiteY38" fmla="*/ 101365 h 342900"/>
                  <a:gd name="connsiteX39" fmla="*/ 514855 w 657225"/>
                  <a:gd name="connsiteY39" fmla="*/ 90869 h 342900"/>
                  <a:gd name="connsiteX40" fmla="*/ 519084 w 657225"/>
                  <a:gd name="connsiteY40" fmla="*/ 88163 h 342900"/>
                  <a:gd name="connsiteX41" fmla="*/ 524846 w 657225"/>
                  <a:gd name="connsiteY41" fmla="*/ 89887 h 342900"/>
                  <a:gd name="connsiteX42" fmla="*/ 531600 w 657225"/>
                  <a:gd name="connsiteY42" fmla="*/ 92821 h 342900"/>
                  <a:gd name="connsiteX43" fmla="*/ 553098 w 657225"/>
                  <a:gd name="connsiteY43" fmla="*/ 98250 h 342900"/>
                  <a:gd name="connsiteX44" fmla="*/ 559413 w 657225"/>
                  <a:gd name="connsiteY44" fmla="*/ 102213 h 342900"/>
                  <a:gd name="connsiteX45" fmla="*/ 563728 w 657225"/>
                  <a:gd name="connsiteY45" fmla="*/ 108928 h 342900"/>
                  <a:gd name="connsiteX46" fmla="*/ 566909 w 657225"/>
                  <a:gd name="connsiteY46" fmla="*/ 116338 h 342900"/>
                  <a:gd name="connsiteX47" fmla="*/ 571738 w 657225"/>
                  <a:gd name="connsiteY47" fmla="*/ 121987 h 342900"/>
                  <a:gd name="connsiteX48" fmla="*/ 581339 w 657225"/>
                  <a:gd name="connsiteY48" fmla="*/ 123501 h 342900"/>
                  <a:gd name="connsiteX49" fmla="*/ 584416 w 657225"/>
                  <a:gd name="connsiteY49" fmla="*/ 121739 h 342900"/>
                  <a:gd name="connsiteX50" fmla="*/ 587873 w 657225"/>
                  <a:gd name="connsiteY50" fmla="*/ 115405 h 342900"/>
                  <a:gd name="connsiteX51" fmla="*/ 591693 w 657225"/>
                  <a:gd name="connsiteY51" fmla="*/ 114014 h 342900"/>
                  <a:gd name="connsiteX52" fmla="*/ 596265 w 657225"/>
                  <a:gd name="connsiteY52" fmla="*/ 115167 h 342900"/>
                  <a:gd name="connsiteX53" fmla="*/ 599246 w 657225"/>
                  <a:gd name="connsiteY53" fmla="*/ 117967 h 342900"/>
                  <a:gd name="connsiteX54" fmla="*/ 603856 w 657225"/>
                  <a:gd name="connsiteY54" fmla="*/ 124149 h 342900"/>
                  <a:gd name="connsiteX55" fmla="*/ 616630 w 657225"/>
                  <a:gd name="connsiteY55" fmla="*/ 134464 h 342900"/>
                  <a:gd name="connsiteX56" fmla="*/ 623564 w 657225"/>
                  <a:gd name="connsiteY56" fmla="*/ 146571 h 342900"/>
                  <a:gd name="connsiteX57" fmla="*/ 623259 w 657225"/>
                  <a:gd name="connsiteY57" fmla="*/ 147723 h 342900"/>
                  <a:gd name="connsiteX58" fmla="*/ 629583 w 657225"/>
                  <a:gd name="connsiteY58" fmla="*/ 147933 h 342900"/>
                  <a:gd name="connsiteX59" fmla="*/ 639642 w 657225"/>
                  <a:gd name="connsiteY59" fmla="*/ 146980 h 342900"/>
                  <a:gd name="connsiteX60" fmla="*/ 648814 w 657225"/>
                  <a:gd name="connsiteY60" fmla="*/ 147933 h 342900"/>
                  <a:gd name="connsiteX61" fmla="*/ 652634 w 657225"/>
                  <a:gd name="connsiteY61" fmla="*/ 153905 h 342900"/>
                  <a:gd name="connsiteX62" fmla="*/ 649529 w 657225"/>
                  <a:gd name="connsiteY62" fmla="*/ 159610 h 342900"/>
                  <a:gd name="connsiteX63" fmla="*/ 635346 w 657225"/>
                  <a:gd name="connsiteY63" fmla="*/ 167954 h 342900"/>
                  <a:gd name="connsiteX64" fmla="*/ 630260 w 657225"/>
                  <a:gd name="connsiteY64" fmla="*/ 172545 h 342900"/>
                  <a:gd name="connsiteX65" fmla="*/ 627212 w 657225"/>
                  <a:gd name="connsiteY65" fmla="*/ 180737 h 342900"/>
                  <a:gd name="connsiteX66" fmla="*/ 625478 w 657225"/>
                  <a:gd name="connsiteY66" fmla="*/ 195339 h 342900"/>
                  <a:gd name="connsiteX67" fmla="*/ 621659 w 657225"/>
                  <a:gd name="connsiteY67" fmla="*/ 203787 h 342900"/>
                  <a:gd name="connsiteX68" fmla="*/ 612410 w 657225"/>
                  <a:gd name="connsiteY68" fmla="*/ 218275 h 342900"/>
                  <a:gd name="connsiteX69" fmla="*/ 609247 w 657225"/>
                  <a:gd name="connsiteY69" fmla="*/ 225381 h 342900"/>
                  <a:gd name="connsiteX70" fmla="*/ 601713 w 657225"/>
                  <a:gd name="connsiteY70" fmla="*/ 249307 h 342900"/>
                  <a:gd name="connsiteX71" fmla="*/ 596436 w 657225"/>
                  <a:gd name="connsiteY71" fmla="*/ 254098 h 342900"/>
                  <a:gd name="connsiteX72" fmla="*/ 587178 w 657225"/>
                  <a:gd name="connsiteY72" fmla="*/ 254251 h 342900"/>
                  <a:gd name="connsiteX73" fmla="*/ 580187 w 657225"/>
                  <a:gd name="connsiteY73" fmla="*/ 248984 h 342900"/>
                  <a:gd name="connsiteX74" fmla="*/ 575672 w 657225"/>
                  <a:gd name="connsiteY74" fmla="*/ 240983 h 342900"/>
                  <a:gd name="connsiteX75" fmla="*/ 570557 w 657225"/>
                  <a:gd name="connsiteY75" fmla="*/ 235096 h 342900"/>
                  <a:gd name="connsiteX76" fmla="*/ 562108 w 657225"/>
                  <a:gd name="connsiteY76" fmla="*/ 236125 h 342900"/>
                  <a:gd name="connsiteX77" fmla="*/ 557460 w 657225"/>
                  <a:gd name="connsiteY77" fmla="*/ 241916 h 342900"/>
                  <a:gd name="connsiteX78" fmla="*/ 553879 w 657225"/>
                  <a:gd name="connsiteY78" fmla="*/ 251555 h 342900"/>
                  <a:gd name="connsiteX79" fmla="*/ 544039 w 657225"/>
                  <a:gd name="connsiteY79" fmla="*/ 299018 h 342900"/>
                  <a:gd name="connsiteX80" fmla="*/ 542096 w 657225"/>
                  <a:gd name="connsiteY80" fmla="*/ 302866 h 342900"/>
                  <a:gd name="connsiteX81" fmla="*/ 537353 w 657225"/>
                  <a:gd name="connsiteY81" fmla="*/ 309820 h 342900"/>
                  <a:gd name="connsiteX82" fmla="*/ 535886 w 657225"/>
                  <a:gd name="connsiteY82" fmla="*/ 314944 h 342900"/>
                  <a:gd name="connsiteX83" fmla="*/ 535886 w 657225"/>
                  <a:gd name="connsiteY83" fmla="*/ 319821 h 342900"/>
                  <a:gd name="connsiteX84" fmla="*/ 538506 w 657225"/>
                  <a:gd name="connsiteY84" fmla="*/ 331118 h 342900"/>
                  <a:gd name="connsiteX85" fmla="*/ 538496 w 657225"/>
                  <a:gd name="connsiteY85" fmla="*/ 331146 h 342900"/>
                  <a:gd name="connsiteX86" fmla="*/ 537020 w 657225"/>
                  <a:gd name="connsiteY86" fmla="*/ 332480 h 342900"/>
                  <a:gd name="connsiteX87" fmla="*/ 522865 w 657225"/>
                  <a:gd name="connsiteY87" fmla="*/ 340138 h 342900"/>
                  <a:gd name="connsiteX88" fmla="*/ 513959 w 657225"/>
                  <a:gd name="connsiteY88" fmla="*/ 342452 h 342900"/>
                  <a:gd name="connsiteX89" fmla="*/ 504272 w 657225"/>
                  <a:gd name="connsiteY89" fmla="*/ 343795 h 342900"/>
                  <a:gd name="connsiteX90" fmla="*/ 492681 w 657225"/>
                  <a:gd name="connsiteY90" fmla="*/ 344100 h 342900"/>
                  <a:gd name="connsiteX91" fmla="*/ 480746 w 657225"/>
                  <a:gd name="connsiteY91" fmla="*/ 342910 h 342900"/>
                  <a:gd name="connsiteX92" fmla="*/ 468297 w 657225"/>
                  <a:gd name="connsiteY92" fmla="*/ 338052 h 342900"/>
                  <a:gd name="connsiteX93" fmla="*/ 432492 w 657225"/>
                  <a:gd name="connsiteY93" fmla="*/ 313725 h 342900"/>
                  <a:gd name="connsiteX94" fmla="*/ 426444 w 657225"/>
                  <a:gd name="connsiteY94" fmla="*/ 311629 h 342900"/>
                  <a:gd name="connsiteX95" fmla="*/ 420376 w 657225"/>
                  <a:gd name="connsiteY95" fmla="*/ 311267 h 342900"/>
                  <a:gd name="connsiteX96" fmla="*/ 412842 w 657225"/>
                  <a:gd name="connsiteY96" fmla="*/ 313573 h 342900"/>
                  <a:gd name="connsiteX97" fmla="*/ 406508 w 657225"/>
                  <a:gd name="connsiteY97" fmla="*/ 316506 h 342900"/>
                  <a:gd name="connsiteX98" fmla="*/ 392468 w 657225"/>
                  <a:gd name="connsiteY98" fmla="*/ 329613 h 342900"/>
                  <a:gd name="connsiteX99" fmla="*/ 379190 w 657225"/>
                  <a:gd name="connsiteY99" fmla="*/ 328622 h 342900"/>
                  <a:gd name="connsiteX100" fmla="*/ 372589 w 657225"/>
                  <a:gd name="connsiteY100" fmla="*/ 323555 h 342900"/>
                  <a:gd name="connsiteX101" fmla="*/ 368722 w 657225"/>
                  <a:gd name="connsiteY101" fmla="*/ 317935 h 342900"/>
                  <a:gd name="connsiteX102" fmla="*/ 367598 w 657225"/>
                  <a:gd name="connsiteY102" fmla="*/ 311706 h 342900"/>
                  <a:gd name="connsiteX103" fmla="*/ 367998 w 657225"/>
                  <a:gd name="connsiteY103" fmla="*/ 300209 h 342900"/>
                  <a:gd name="connsiteX104" fmla="*/ 366455 w 657225"/>
                  <a:gd name="connsiteY104" fmla="*/ 295494 h 342900"/>
                  <a:gd name="connsiteX105" fmla="*/ 363131 w 657225"/>
                  <a:gd name="connsiteY105" fmla="*/ 292151 h 342900"/>
                  <a:gd name="connsiteX106" fmla="*/ 358997 w 657225"/>
                  <a:gd name="connsiteY106" fmla="*/ 288836 h 342900"/>
                  <a:gd name="connsiteX107" fmla="*/ 356397 w 657225"/>
                  <a:gd name="connsiteY107" fmla="*/ 285379 h 342900"/>
                  <a:gd name="connsiteX108" fmla="*/ 355721 w 657225"/>
                  <a:gd name="connsiteY108" fmla="*/ 281140 h 342900"/>
                  <a:gd name="connsiteX109" fmla="*/ 356045 w 657225"/>
                  <a:gd name="connsiteY109" fmla="*/ 276739 h 342900"/>
                  <a:gd name="connsiteX110" fmla="*/ 355921 w 657225"/>
                  <a:gd name="connsiteY110" fmla="*/ 272044 h 342900"/>
                  <a:gd name="connsiteX111" fmla="*/ 351787 w 657225"/>
                  <a:gd name="connsiteY111" fmla="*/ 268338 h 342900"/>
                  <a:gd name="connsiteX112" fmla="*/ 344919 w 657225"/>
                  <a:gd name="connsiteY112" fmla="*/ 266567 h 342900"/>
                  <a:gd name="connsiteX113" fmla="*/ 330251 w 657225"/>
                  <a:gd name="connsiteY113" fmla="*/ 267548 h 342900"/>
                  <a:gd name="connsiteX114" fmla="*/ 307991 w 657225"/>
                  <a:gd name="connsiteY114" fmla="*/ 274444 h 342900"/>
                  <a:gd name="connsiteX115" fmla="*/ 302800 w 657225"/>
                  <a:gd name="connsiteY115" fmla="*/ 277292 h 342900"/>
                  <a:gd name="connsiteX116" fmla="*/ 298818 w 657225"/>
                  <a:gd name="connsiteY116" fmla="*/ 280283 h 342900"/>
                  <a:gd name="connsiteX117" fmla="*/ 294818 w 657225"/>
                  <a:gd name="connsiteY117" fmla="*/ 282692 h 342900"/>
                  <a:gd name="connsiteX118" fmla="*/ 283998 w 657225"/>
                  <a:gd name="connsiteY118" fmla="*/ 286960 h 342900"/>
                  <a:gd name="connsiteX119" fmla="*/ 277539 w 657225"/>
                  <a:gd name="connsiteY119" fmla="*/ 290703 h 342900"/>
                  <a:gd name="connsiteX120" fmla="*/ 270748 w 657225"/>
                  <a:gd name="connsiteY120" fmla="*/ 295608 h 342900"/>
                  <a:gd name="connsiteX121" fmla="*/ 264481 w 657225"/>
                  <a:gd name="connsiteY121" fmla="*/ 298009 h 342900"/>
                  <a:gd name="connsiteX122" fmla="*/ 258080 w 657225"/>
                  <a:gd name="connsiteY122" fmla="*/ 299228 h 342900"/>
                  <a:gd name="connsiteX123" fmla="*/ 250060 w 657225"/>
                  <a:gd name="connsiteY123" fmla="*/ 297866 h 342900"/>
                  <a:gd name="connsiteX124" fmla="*/ 242164 w 657225"/>
                  <a:gd name="connsiteY124" fmla="*/ 294770 h 342900"/>
                  <a:gd name="connsiteX125" fmla="*/ 230162 w 657225"/>
                  <a:gd name="connsiteY125" fmla="*/ 283797 h 342900"/>
                  <a:gd name="connsiteX126" fmla="*/ 225295 w 657225"/>
                  <a:gd name="connsiteY126" fmla="*/ 274368 h 342900"/>
                  <a:gd name="connsiteX127" fmla="*/ 222628 w 657225"/>
                  <a:gd name="connsiteY127" fmla="*/ 264890 h 342900"/>
                  <a:gd name="connsiteX128" fmla="*/ 221037 w 657225"/>
                  <a:gd name="connsiteY128" fmla="*/ 256813 h 342900"/>
                  <a:gd name="connsiteX129" fmla="*/ 218551 w 657225"/>
                  <a:gd name="connsiteY129" fmla="*/ 249688 h 342900"/>
                  <a:gd name="connsiteX130" fmla="*/ 211226 w 657225"/>
                  <a:gd name="connsiteY130" fmla="*/ 237249 h 342900"/>
                  <a:gd name="connsiteX131" fmla="*/ 208731 w 657225"/>
                  <a:gd name="connsiteY131" fmla="*/ 231686 h 342900"/>
                  <a:gd name="connsiteX132" fmla="*/ 207169 w 657225"/>
                  <a:gd name="connsiteY132" fmla="*/ 225428 h 342900"/>
                  <a:gd name="connsiteX133" fmla="*/ 206969 w 657225"/>
                  <a:gd name="connsiteY133" fmla="*/ 219075 h 342900"/>
                  <a:gd name="connsiteX134" fmla="*/ 208016 w 657225"/>
                  <a:gd name="connsiteY134" fmla="*/ 212789 h 342900"/>
                  <a:gd name="connsiteX135" fmla="*/ 212684 w 657225"/>
                  <a:gd name="connsiteY135" fmla="*/ 200197 h 342900"/>
                  <a:gd name="connsiteX136" fmla="*/ 214017 w 657225"/>
                  <a:gd name="connsiteY136" fmla="*/ 194710 h 342900"/>
                  <a:gd name="connsiteX137" fmla="*/ 213941 w 657225"/>
                  <a:gd name="connsiteY137" fmla="*/ 190176 h 342900"/>
                  <a:gd name="connsiteX138" fmla="*/ 212417 w 657225"/>
                  <a:gd name="connsiteY138" fmla="*/ 186814 h 342900"/>
                  <a:gd name="connsiteX139" fmla="*/ 209826 w 657225"/>
                  <a:gd name="connsiteY139" fmla="*/ 184937 h 342900"/>
                  <a:gd name="connsiteX140" fmla="*/ 196625 w 657225"/>
                  <a:gd name="connsiteY140" fmla="*/ 181851 h 342900"/>
                  <a:gd name="connsiteX141" fmla="*/ 191424 w 657225"/>
                  <a:gd name="connsiteY141" fmla="*/ 181956 h 342900"/>
                  <a:gd name="connsiteX142" fmla="*/ 184633 w 657225"/>
                  <a:gd name="connsiteY142" fmla="*/ 184223 h 342900"/>
                  <a:gd name="connsiteX143" fmla="*/ 177708 w 657225"/>
                  <a:gd name="connsiteY143" fmla="*/ 188033 h 342900"/>
                  <a:gd name="connsiteX144" fmla="*/ 158572 w 657225"/>
                  <a:gd name="connsiteY144" fmla="*/ 203473 h 342900"/>
                  <a:gd name="connsiteX145" fmla="*/ 143303 w 657225"/>
                  <a:gd name="connsiteY145" fmla="*/ 224704 h 342900"/>
                  <a:gd name="connsiteX146" fmla="*/ 123844 w 657225"/>
                  <a:gd name="connsiteY146" fmla="*/ 243354 h 342900"/>
                  <a:gd name="connsiteX147" fmla="*/ 103270 w 657225"/>
                  <a:gd name="connsiteY147" fmla="*/ 210407 h 342900"/>
                  <a:gd name="connsiteX148" fmla="*/ 90240 w 657225"/>
                  <a:gd name="connsiteY148" fmla="*/ 179080 h 342900"/>
                  <a:gd name="connsiteX149" fmla="*/ 83868 w 657225"/>
                  <a:gd name="connsiteY149" fmla="*/ 169126 h 342900"/>
                  <a:gd name="connsiteX150" fmla="*/ 74143 w 657225"/>
                  <a:gd name="connsiteY150" fmla="*/ 158363 h 342900"/>
                  <a:gd name="connsiteX151" fmla="*/ 10077 w 657225"/>
                  <a:gd name="connsiteY151" fmla="*/ 121177 h 342900"/>
                  <a:gd name="connsiteX152" fmla="*/ 7144 w 657225"/>
                  <a:gd name="connsiteY152" fmla="*/ 116024 h 342900"/>
                  <a:gd name="connsiteX153" fmla="*/ 9677 w 657225"/>
                  <a:gd name="connsiteY153" fmla="*/ 111090 h 342900"/>
                  <a:gd name="connsiteX154" fmla="*/ 34271 w 657225"/>
                  <a:gd name="connsiteY154" fmla="*/ 93440 h 342900"/>
                  <a:gd name="connsiteX155" fmla="*/ 42129 w 657225"/>
                  <a:gd name="connsiteY155" fmla="*/ 84963 h 342900"/>
                  <a:gd name="connsiteX156" fmla="*/ 48796 w 657225"/>
                  <a:gd name="connsiteY156" fmla="*/ 76429 h 342900"/>
                  <a:gd name="connsiteX157" fmla="*/ 57740 w 657225"/>
                  <a:gd name="connsiteY157" fmla="*/ 61941 h 342900"/>
                  <a:gd name="connsiteX158" fmla="*/ 61798 w 657225"/>
                  <a:gd name="connsiteY158" fmla="*/ 56883 h 342900"/>
                  <a:gd name="connsiteX159" fmla="*/ 65989 w 657225"/>
                  <a:gd name="connsiteY159" fmla="*/ 53016 h 342900"/>
                  <a:gd name="connsiteX160" fmla="*/ 70399 w 657225"/>
                  <a:gd name="connsiteY160" fmla="*/ 51016 h 342900"/>
                  <a:gd name="connsiteX161" fmla="*/ 75352 w 657225"/>
                  <a:gd name="connsiteY161" fmla="*/ 50806 h 342900"/>
                  <a:gd name="connsiteX162" fmla="*/ 80305 w 657225"/>
                  <a:gd name="connsiteY162" fmla="*/ 52073 h 342900"/>
                  <a:gd name="connsiteX163" fmla="*/ 85392 w 657225"/>
                  <a:gd name="connsiteY163" fmla="*/ 52835 h 342900"/>
                  <a:gd name="connsiteX164" fmla="*/ 89868 w 657225"/>
                  <a:gd name="connsiteY164" fmla="*/ 49454 h 342900"/>
                  <a:gd name="connsiteX165" fmla="*/ 93783 w 657225"/>
                  <a:gd name="connsiteY165" fmla="*/ 42005 h 342900"/>
                  <a:gd name="connsiteX166" fmla="*/ 99136 w 657225"/>
                  <a:gd name="connsiteY166" fmla="*/ 12859 h 342900"/>
                  <a:gd name="connsiteX167" fmla="*/ 100603 w 657225"/>
                  <a:gd name="connsiteY167" fmla="*/ 10792 h 342900"/>
                  <a:gd name="connsiteX168" fmla="*/ 102232 w 657225"/>
                  <a:gd name="connsiteY168" fmla="*/ 9325 h 342900"/>
                  <a:gd name="connsiteX169" fmla="*/ 104070 w 657225"/>
                  <a:gd name="connsiteY169" fmla="*/ 8344 h 342900"/>
                  <a:gd name="connsiteX170" fmla="*/ 109928 w 657225"/>
                  <a:gd name="connsiteY170" fmla="*/ 7144 h 342900"/>
                  <a:gd name="connsiteX171" fmla="*/ 109937 w 657225"/>
                  <a:gd name="connsiteY171" fmla="*/ 7144 h 342900"/>
                  <a:gd name="connsiteX172" fmla="*/ 109957 w 657225"/>
                  <a:gd name="connsiteY172" fmla="*/ 9449 h 342900"/>
                  <a:gd name="connsiteX173" fmla="*/ 111852 w 657225"/>
                  <a:gd name="connsiteY173" fmla="*/ 18145 h 342900"/>
                  <a:gd name="connsiteX174" fmla="*/ 116957 w 657225"/>
                  <a:gd name="connsiteY174" fmla="*/ 25517 h 342900"/>
                  <a:gd name="connsiteX175" fmla="*/ 123158 w 657225"/>
                  <a:gd name="connsiteY175" fmla="*/ 28118 h 342900"/>
                  <a:gd name="connsiteX176" fmla="*/ 153581 w 657225"/>
                  <a:gd name="connsiteY176" fmla="*/ 2941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57225" h="342900">
                    <a:moveTo>
                      <a:pt x="165659" y="33128"/>
                    </a:moveTo>
                    <a:lnTo>
                      <a:pt x="176546" y="32842"/>
                    </a:lnTo>
                    <a:lnTo>
                      <a:pt x="181013" y="35719"/>
                    </a:lnTo>
                    <a:lnTo>
                      <a:pt x="189157" y="44225"/>
                    </a:lnTo>
                    <a:lnTo>
                      <a:pt x="194291" y="46730"/>
                    </a:lnTo>
                    <a:lnTo>
                      <a:pt x="199272" y="48330"/>
                    </a:lnTo>
                    <a:lnTo>
                      <a:pt x="204216" y="50721"/>
                    </a:lnTo>
                    <a:lnTo>
                      <a:pt x="208979" y="55483"/>
                    </a:lnTo>
                    <a:lnTo>
                      <a:pt x="208979" y="55550"/>
                    </a:lnTo>
                    <a:lnTo>
                      <a:pt x="209064" y="55626"/>
                    </a:lnTo>
                    <a:lnTo>
                      <a:pt x="209121" y="55626"/>
                    </a:lnTo>
                    <a:lnTo>
                      <a:pt x="214798" y="64503"/>
                    </a:lnTo>
                    <a:lnTo>
                      <a:pt x="239001" y="91973"/>
                    </a:lnTo>
                    <a:lnTo>
                      <a:pt x="246812" y="97841"/>
                    </a:lnTo>
                    <a:lnTo>
                      <a:pt x="250393" y="96393"/>
                    </a:lnTo>
                    <a:lnTo>
                      <a:pt x="252260" y="92983"/>
                    </a:lnTo>
                    <a:lnTo>
                      <a:pt x="253775" y="89249"/>
                    </a:lnTo>
                    <a:lnTo>
                      <a:pt x="256308" y="86830"/>
                    </a:lnTo>
                    <a:lnTo>
                      <a:pt x="260871" y="86135"/>
                    </a:lnTo>
                    <a:lnTo>
                      <a:pt x="268205" y="88125"/>
                    </a:lnTo>
                    <a:lnTo>
                      <a:pt x="272291" y="88640"/>
                    </a:lnTo>
                    <a:lnTo>
                      <a:pt x="285864" y="87097"/>
                    </a:lnTo>
                    <a:lnTo>
                      <a:pt x="292894" y="84906"/>
                    </a:lnTo>
                    <a:lnTo>
                      <a:pt x="298399" y="81410"/>
                    </a:lnTo>
                    <a:lnTo>
                      <a:pt x="305267" y="67075"/>
                    </a:lnTo>
                    <a:lnTo>
                      <a:pt x="309239" y="64865"/>
                    </a:lnTo>
                    <a:lnTo>
                      <a:pt x="342900" y="62217"/>
                    </a:lnTo>
                    <a:lnTo>
                      <a:pt x="366303" y="65027"/>
                    </a:lnTo>
                    <a:lnTo>
                      <a:pt x="382591" y="69228"/>
                    </a:lnTo>
                    <a:lnTo>
                      <a:pt x="396488" y="78096"/>
                    </a:lnTo>
                    <a:lnTo>
                      <a:pt x="405346" y="94240"/>
                    </a:lnTo>
                    <a:lnTo>
                      <a:pt x="407098" y="111404"/>
                    </a:lnTo>
                    <a:lnTo>
                      <a:pt x="410080" y="116862"/>
                    </a:lnTo>
                    <a:lnTo>
                      <a:pt x="419272" y="121148"/>
                    </a:lnTo>
                    <a:lnTo>
                      <a:pt x="428368" y="122844"/>
                    </a:lnTo>
                    <a:lnTo>
                      <a:pt x="436874" y="122806"/>
                    </a:lnTo>
                    <a:lnTo>
                      <a:pt x="445160" y="121549"/>
                    </a:lnTo>
                    <a:lnTo>
                      <a:pt x="506273" y="105156"/>
                    </a:lnTo>
                    <a:lnTo>
                      <a:pt x="513045" y="101365"/>
                    </a:lnTo>
                    <a:lnTo>
                      <a:pt x="514855" y="90869"/>
                    </a:lnTo>
                    <a:lnTo>
                      <a:pt x="519084" y="88163"/>
                    </a:lnTo>
                    <a:lnTo>
                      <a:pt x="524846" y="89887"/>
                    </a:lnTo>
                    <a:lnTo>
                      <a:pt x="531600" y="92821"/>
                    </a:lnTo>
                    <a:lnTo>
                      <a:pt x="553098" y="98250"/>
                    </a:lnTo>
                    <a:lnTo>
                      <a:pt x="559413" y="102213"/>
                    </a:lnTo>
                    <a:lnTo>
                      <a:pt x="563728" y="108928"/>
                    </a:lnTo>
                    <a:lnTo>
                      <a:pt x="566909" y="116338"/>
                    </a:lnTo>
                    <a:lnTo>
                      <a:pt x="571738" y="121987"/>
                    </a:lnTo>
                    <a:lnTo>
                      <a:pt x="581339" y="123501"/>
                    </a:lnTo>
                    <a:lnTo>
                      <a:pt x="584416" y="121739"/>
                    </a:lnTo>
                    <a:lnTo>
                      <a:pt x="587873" y="115405"/>
                    </a:lnTo>
                    <a:lnTo>
                      <a:pt x="591693" y="114014"/>
                    </a:lnTo>
                    <a:lnTo>
                      <a:pt x="596265" y="115167"/>
                    </a:lnTo>
                    <a:lnTo>
                      <a:pt x="599246" y="117967"/>
                    </a:lnTo>
                    <a:lnTo>
                      <a:pt x="603856" y="124149"/>
                    </a:lnTo>
                    <a:lnTo>
                      <a:pt x="616630" y="134464"/>
                    </a:lnTo>
                    <a:lnTo>
                      <a:pt x="623564" y="146571"/>
                    </a:lnTo>
                    <a:lnTo>
                      <a:pt x="623259" y="147723"/>
                    </a:lnTo>
                    <a:lnTo>
                      <a:pt x="629583" y="147933"/>
                    </a:lnTo>
                    <a:lnTo>
                      <a:pt x="639642" y="146980"/>
                    </a:lnTo>
                    <a:lnTo>
                      <a:pt x="648814" y="147933"/>
                    </a:lnTo>
                    <a:lnTo>
                      <a:pt x="652634" y="153905"/>
                    </a:lnTo>
                    <a:lnTo>
                      <a:pt x="649529" y="159610"/>
                    </a:lnTo>
                    <a:lnTo>
                      <a:pt x="635346" y="167954"/>
                    </a:lnTo>
                    <a:lnTo>
                      <a:pt x="630260" y="172545"/>
                    </a:lnTo>
                    <a:lnTo>
                      <a:pt x="627212" y="180737"/>
                    </a:lnTo>
                    <a:lnTo>
                      <a:pt x="625478" y="195339"/>
                    </a:lnTo>
                    <a:lnTo>
                      <a:pt x="621659" y="203787"/>
                    </a:lnTo>
                    <a:lnTo>
                      <a:pt x="612410" y="218275"/>
                    </a:lnTo>
                    <a:lnTo>
                      <a:pt x="609247" y="225381"/>
                    </a:lnTo>
                    <a:lnTo>
                      <a:pt x="601713" y="249307"/>
                    </a:lnTo>
                    <a:lnTo>
                      <a:pt x="596436" y="254098"/>
                    </a:lnTo>
                    <a:lnTo>
                      <a:pt x="587178" y="254251"/>
                    </a:lnTo>
                    <a:lnTo>
                      <a:pt x="580187" y="248984"/>
                    </a:lnTo>
                    <a:lnTo>
                      <a:pt x="575672" y="240983"/>
                    </a:lnTo>
                    <a:lnTo>
                      <a:pt x="570557" y="235096"/>
                    </a:lnTo>
                    <a:lnTo>
                      <a:pt x="562108" y="236125"/>
                    </a:lnTo>
                    <a:lnTo>
                      <a:pt x="557460" y="241916"/>
                    </a:lnTo>
                    <a:lnTo>
                      <a:pt x="553879" y="251555"/>
                    </a:lnTo>
                    <a:lnTo>
                      <a:pt x="544039" y="299018"/>
                    </a:lnTo>
                    <a:lnTo>
                      <a:pt x="542096" y="302866"/>
                    </a:lnTo>
                    <a:lnTo>
                      <a:pt x="537353" y="309820"/>
                    </a:lnTo>
                    <a:lnTo>
                      <a:pt x="535886" y="314944"/>
                    </a:lnTo>
                    <a:lnTo>
                      <a:pt x="535886" y="319821"/>
                    </a:lnTo>
                    <a:lnTo>
                      <a:pt x="538506" y="331118"/>
                    </a:lnTo>
                    <a:lnTo>
                      <a:pt x="538496" y="331146"/>
                    </a:lnTo>
                    <a:lnTo>
                      <a:pt x="537020" y="332480"/>
                    </a:lnTo>
                    <a:lnTo>
                      <a:pt x="522865" y="340138"/>
                    </a:lnTo>
                    <a:lnTo>
                      <a:pt x="513959" y="342452"/>
                    </a:lnTo>
                    <a:lnTo>
                      <a:pt x="504272" y="343795"/>
                    </a:lnTo>
                    <a:lnTo>
                      <a:pt x="492681" y="344100"/>
                    </a:lnTo>
                    <a:lnTo>
                      <a:pt x="480746" y="342910"/>
                    </a:lnTo>
                    <a:lnTo>
                      <a:pt x="468297" y="338052"/>
                    </a:lnTo>
                    <a:lnTo>
                      <a:pt x="432492" y="313725"/>
                    </a:lnTo>
                    <a:lnTo>
                      <a:pt x="426444" y="311629"/>
                    </a:lnTo>
                    <a:lnTo>
                      <a:pt x="420376" y="311267"/>
                    </a:lnTo>
                    <a:lnTo>
                      <a:pt x="412842" y="313573"/>
                    </a:lnTo>
                    <a:lnTo>
                      <a:pt x="406508" y="316506"/>
                    </a:lnTo>
                    <a:lnTo>
                      <a:pt x="392468" y="329613"/>
                    </a:lnTo>
                    <a:lnTo>
                      <a:pt x="379190" y="328622"/>
                    </a:lnTo>
                    <a:lnTo>
                      <a:pt x="372589" y="323555"/>
                    </a:lnTo>
                    <a:lnTo>
                      <a:pt x="368722" y="317935"/>
                    </a:lnTo>
                    <a:lnTo>
                      <a:pt x="367598" y="311706"/>
                    </a:lnTo>
                    <a:lnTo>
                      <a:pt x="367998" y="300209"/>
                    </a:lnTo>
                    <a:lnTo>
                      <a:pt x="366455" y="295494"/>
                    </a:lnTo>
                    <a:lnTo>
                      <a:pt x="363131" y="292151"/>
                    </a:lnTo>
                    <a:lnTo>
                      <a:pt x="358997" y="288836"/>
                    </a:lnTo>
                    <a:lnTo>
                      <a:pt x="356397" y="285379"/>
                    </a:lnTo>
                    <a:lnTo>
                      <a:pt x="355721" y="281140"/>
                    </a:lnTo>
                    <a:lnTo>
                      <a:pt x="356045" y="276739"/>
                    </a:lnTo>
                    <a:lnTo>
                      <a:pt x="355921" y="272044"/>
                    </a:lnTo>
                    <a:lnTo>
                      <a:pt x="351787" y="268338"/>
                    </a:lnTo>
                    <a:lnTo>
                      <a:pt x="344919" y="266567"/>
                    </a:lnTo>
                    <a:lnTo>
                      <a:pt x="330251" y="267548"/>
                    </a:lnTo>
                    <a:lnTo>
                      <a:pt x="307991" y="274444"/>
                    </a:lnTo>
                    <a:lnTo>
                      <a:pt x="302800" y="277292"/>
                    </a:lnTo>
                    <a:lnTo>
                      <a:pt x="298818" y="280283"/>
                    </a:lnTo>
                    <a:lnTo>
                      <a:pt x="294818" y="282692"/>
                    </a:lnTo>
                    <a:lnTo>
                      <a:pt x="283998" y="286960"/>
                    </a:lnTo>
                    <a:lnTo>
                      <a:pt x="277539" y="290703"/>
                    </a:lnTo>
                    <a:lnTo>
                      <a:pt x="270748" y="295608"/>
                    </a:lnTo>
                    <a:lnTo>
                      <a:pt x="264481" y="298009"/>
                    </a:lnTo>
                    <a:lnTo>
                      <a:pt x="258080" y="299228"/>
                    </a:lnTo>
                    <a:lnTo>
                      <a:pt x="250060" y="297866"/>
                    </a:lnTo>
                    <a:lnTo>
                      <a:pt x="242164" y="294770"/>
                    </a:lnTo>
                    <a:lnTo>
                      <a:pt x="230162" y="283797"/>
                    </a:lnTo>
                    <a:lnTo>
                      <a:pt x="225295" y="274368"/>
                    </a:lnTo>
                    <a:lnTo>
                      <a:pt x="222628" y="264890"/>
                    </a:lnTo>
                    <a:lnTo>
                      <a:pt x="221037" y="256813"/>
                    </a:lnTo>
                    <a:lnTo>
                      <a:pt x="218551" y="249688"/>
                    </a:lnTo>
                    <a:lnTo>
                      <a:pt x="211226" y="237249"/>
                    </a:lnTo>
                    <a:lnTo>
                      <a:pt x="208731" y="231686"/>
                    </a:lnTo>
                    <a:lnTo>
                      <a:pt x="207169" y="225428"/>
                    </a:lnTo>
                    <a:lnTo>
                      <a:pt x="206969" y="219075"/>
                    </a:lnTo>
                    <a:lnTo>
                      <a:pt x="208016" y="212789"/>
                    </a:lnTo>
                    <a:lnTo>
                      <a:pt x="212684" y="200197"/>
                    </a:lnTo>
                    <a:lnTo>
                      <a:pt x="214017" y="194710"/>
                    </a:lnTo>
                    <a:lnTo>
                      <a:pt x="213941" y="190176"/>
                    </a:lnTo>
                    <a:lnTo>
                      <a:pt x="212417" y="186814"/>
                    </a:lnTo>
                    <a:lnTo>
                      <a:pt x="209826" y="184937"/>
                    </a:lnTo>
                    <a:lnTo>
                      <a:pt x="196625" y="181851"/>
                    </a:lnTo>
                    <a:lnTo>
                      <a:pt x="191424" y="181956"/>
                    </a:lnTo>
                    <a:lnTo>
                      <a:pt x="184633" y="184223"/>
                    </a:lnTo>
                    <a:lnTo>
                      <a:pt x="177708" y="188033"/>
                    </a:lnTo>
                    <a:lnTo>
                      <a:pt x="158572" y="203473"/>
                    </a:lnTo>
                    <a:lnTo>
                      <a:pt x="143303" y="224704"/>
                    </a:lnTo>
                    <a:lnTo>
                      <a:pt x="123844" y="243354"/>
                    </a:lnTo>
                    <a:lnTo>
                      <a:pt x="103270" y="210407"/>
                    </a:lnTo>
                    <a:lnTo>
                      <a:pt x="90240" y="179080"/>
                    </a:lnTo>
                    <a:lnTo>
                      <a:pt x="83868" y="169126"/>
                    </a:lnTo>
                    <a:lnTo>
                      <a:pt x="74143" y="158363"/>
                    </a:lnTo>
                    <a:lnTo>
                      <a:pt x="10077" y="121177"/>
                    </a:lnTo>
                    <a:lnTo>
                      <a:pt x="7144" y="116024"/>
                    </a:lnTo>
                    <a:lnTo>
                      <a:pt x="9677" y="111090"/>
                    </a:lnTo>
                    <a:lnTo>
                      <a:pt x="34271" y="93440"/>
                    </a:lnTo>
                    <a:lnTo>
                      <a:pt x="42129" y="84963"/>
                    </a:lnTo>
                    <a:lnTo>
                      <a:pt x="48796" y="76429"/>
                    </a:lnTo>
                    <a:lnTo>
                      <a:pt x="57740" y="61941"/>
                    </a:lnTo>
                    <a:lnTo>
                      <a:pt x="61798" y="56883"/>
                    </a:lnTo>
                    <a:lnTo>
                      <a:pt x="65989" y="53016"/>
                    </a:lnTo>
                    <a:lnTo>
                      <a:pt x="70399" y="51016"/>
                    </a:lnTo>
                    <a:lnTo>
                      <a:pt x="75352" y="50806"/>
                    </a:lnTo>
                    <a:lnTo>
                      <a:pt x="80305" y="52073"/>
                    </a:lnTo>
                    <a:lnTo>
                      <a:pt x="85392" y="52835"/>
                    </a:lnTo>
                    <a:lnTo>
                      <a:pt x="89868" y="49454"/>
                    </a:lnTo>
                    <a:lnTo>
                      <a:pt x="93783" y="42005"/>
                    </a:lnTo>
                    <a:lnTo>
                      <a:pt x="99136" y="12859"/>
                    </a:lnTo>
                    <a:lnTo>
                      <a:pt x="100603" y="10792"/>
                    </a:lnTo>
                    <a:lnTo>
                      <a:pt x="102232" y="9325"/>
                    </a:lnTo>
                    <a:lnTo>
                      <a:pt x="104070" y="8344"/>
                    </a:lnTo>
                    <a:lnTo>
                      <a:pt x="109928" y="7144"/>
                    </a:lnTo>
                    <a:lnTo>
                      <a:pt x="109937" y="7144"/>
                    </a:lnTo>
                    <a:lnTo>
                      <a:pt x="109957" y="9449"/>
                    </a:lnTo>
                    <a:lnTo>
                      <a:pt x="111852" y="18145"/>
                    </a:lnTo>
                    <a:lnTo>
                      <a:pt x="116957" y="25517"/>
                    </a:lnTo>
                    <a:lnTo>
                      <a:pt x="123158" y="28118"/>
                    </a:lnTo>
                    <a:lnTo>
                      <a:pt x="153581" y="29413"/>
                    </a:lnTo>
                    <a:close/>
                  </a:path>
                </a:pathLst>
              </a:custGeom>
              <a:solidFill>
                <a:srgbClr val="B9E902"/>
              </a:solidFill>
              <a:ln w="9525" cap="flat">
                <a:noFill/>
                <a:prstDash val="solid"/>
                <a:miter/>
              </a:ln>
            </p:spPr>
            <p:txBody>
              <a:bodyPr rtlCol="0" anchor="ctr"/>
              <a:lstStyle/>
              <a:p>
                <a:endParaRPr lang="en-US" sz="600"/>
              </a:p>
            </p:txBody>
          </p:sp>
          <p:sp>
            <p:nvSpPr>
              <p:cNvPr id="82" name="Freeform: Shape 81">
                <a:extLst>
                  <a:ext uri="{FF2B5EF4-FFF2-40B4-BE49-F238E27FC236}">
                    <a16:creationId xmlns="" xmlns:a16="http://schemas.microsoft.com/office/drawing/2014/main" id="{86520CD1-E2CC-4C8C-9595-218554798CD1}"/>
                  </a:ext>
                </a:extLst>
              </p:cNvPr>
              <p:cNvSpPr/>
              <p:nvPr/>
            </p:nvSpPr>
            <p:spPr>
              <a:xfrm>
                <a:off x="5954263" y="1933175"/>
                <a:ext cx="342900" cy="447675"/>
              </a:xfrm>
              <a:custGeom>
                <a:avLst/>
                <a:gdLst>
                  <a:gd name="connsiteX0" fmla="*/ 175308 w 342900"/>
                  <a:gd name="connsiteY0" fmla="*/ 124520 h 447675"/>
                  <a:gd name="connsiteX1" fmla="*/ 181708 w 342900"/>
                  <a:gd name="connsiteY1" fmla="*/ 123301 h 447675"/>
                  <a:gd name="connsiteX2" fmla="*/ 187976 w 342900"/>
                  <a:gd name="connsiteY2" fmla="*/ 120901 h 447675"/>
                  <a:gd name="connsiteX3" fmla="*/ 194767 w 342900"/>
                  <a:gd name="connsiteY3" fmla="*/ 115995 h 447675"/>
                  <a:gd name="connsiteX4" fmla="*/ 201225 w 342900"/>
                  <a:gd name="connsiteY4" fmla="*/ 112252 h 447675"/>
                  <a:gd name="connsiteX5" fmla="*/ 212045 w 342900"/>
                  <a:gd name="connsiteY5" fmla="*/ 107985 h 447675"/>
                  <a:gd name="connsiteX6" fmla="*/ 216046 w 342900"/>
                  <a:gd name="connsiteY6" fmla="*/ 105575 h 447675"/>
                  <a:gd name="connsiteX7" fmla="*/ 220028 w 342900"/>
                  <a:gd name="connsiteY7" fmla="*/ 102584 h 447675"/>
                  <a:gd name="connsiteX8" fmla="*/ 225219 w 342900"/>
                  <a:gd name="connsiteY8" fmla="*/ 99736 h 447675"/>
                  <a:gd name="connsiteX9" fmla="*/ 247479 w 342900"/>
                  <a:gd name="connsiteY9" fmla="*/ 92840 h 447675"/>
                  <a:gd name="connsiteX10" fmla="*/ 262147 w 342900"/>
                  <a:gd name="connsiteY10" fmla="*/ 91859 h 447675"/>
                  <a:gd name="connsiteX11" fmla="*/ 269014 w 342900"/>
                  <a:gd name="connsiteY11" fmla="*/ 93631 h 447675"/>
                  <a:gd name="connsiteX12" fmla="*/ 273148 w 342900"/>
                  <a:gd name="connsiteY12" fmla="*/ 97336 h 447675"/>
                  <a:gd name="connsiteX13" fmla="*/ 273272 w 342900"/>
                  <a:gd name="connsiteY13" fmla="*/ 102032 h 447675"/>
                  <a:gd name="connsiteX14" fmla="*/ 272948 w 342900"/>
                  <a:gd name="connsiteY14" fmla="*/ 106432 h 447675"/>
                  <a:gd name="connsiteX15" fmla="*/ 273625 w 342900"/>
                  <a:gd name="connsiteY15" fmla="*/ 110671 h 447675"/>
                  <a:gd name="connsiteX16" fmla="*/ 276225 w 342900"/>
                  <a:gd name="connsiteY16" fmla="*/ 114129 h 447675"/>
                  <a:gd name="connsiteX17" fmla="*/ 280359 w 342900"/>
                  <a:gd name="connsiteY17" fmla="*/ 117443 h 447675"/>
                  <a:gd name="connsiteX18" fmla="*/ 283683 w 342900"/>
                  <a:gd name="connsiteY18" fmla="*/ 120787 h 447675"/>
                  <a:gd name="connsiteX19" fmla="*/ 285226 w 342900"/>
                  <a:gd name="connsiteY19" fmla="*/ 125501 h 447675"/>
                  <a:gd name="connsiteX20" fmla="*/ 284826 w 342900"/>
                  <a:gd name="connsiteY20" fmla="*/ 136998 h 447675"/>
                  <a:gd name="connsiteX21" fmla="*/ 285950 w 342900"/>
                  <a:gd name="connsiteY21" fmla="*/ 143227 h 447675"/>
                  <a:gd name="connsiteX22" fmla="*/ 289817 w 342900"/>
                  <a:gd name="connsiteY22" fmla="*/ 148847 h 447675"/>
                  <a:gd name="connsiteX23" fmla="*/ 296418 w 342900"/>
                  <a:gd name="connsiteY23" fmla="*/ 153914 h 447675"/>
                  <a:gd name="connsiteX24" fmla="*/ 309696 w 342900"/>
                  <a:gd name="connsiteY24" fmla="*/ 154905 h 447675"/>
                  <a:gd name="connsiteX25" fmla="*/ 317278 w 342900"/>
                  <a:gd name="connsiteY25" fmla="*/ 171717 h 447675"/>
                  <a:gd name="connsiteX26" fmla="*/ 321393 w 342900"/>
                  <a:gd name="connsiteY26" fmla="*/ 194796 h 447675"/>
                  <a:gd name="connsiteX27" fmla="*/ 324393 w 342900"/>
                  <a:gd name="connsiteY27" fmla="*/ 200720 h 447675"/>
                  <a:gd name="connsiteX28" fmla="*/ 335137 w 342900"/>
                  <a:gd name="connsiteY28" fmla="*/ 212617 h 447675"/>
                  <a:gd name="connsiteX29" fmla="*/ 337661 w 342900"/>
                  <a:gd name="connsiteY29" fmla="*/ 217351 h 447675"/>
                  <a:gd name="connsiteX30" fmla="*/ 338480 w 342900"/>
                  <a:gd name="connsiteY30" fmla="*/ 222047 h 447675"/>
                  <a:gd name="connsiteX31" fmla="*/ 337537 w 342900"/>
                  <a:gd name="connsiteY31" fmla="*/ 227676 h 447675"/>
                  <a:gd name="connsiteX32" fmla="*/ 330070 w 342900"/>
                  <a:gd name="connsiteY32" fmla="*/ 251727 h 447675"/>
                  <a:gd name="connsiteX33" fmla="*/ 308591 w 342900"/>
                  <a:gd name="connsiteY33" fmla="*/ 291779 h 447675"/>
                  <a:gd name="connsiteX34" fmla="*/ 305095 w 342900"/>
                  <a:gd name="connsiteY34" fmla="*/ 296313 h 447675"/>
                  <a:gd name="connsiteX35" fmla="*/ 301199 w 342900"/>
                  <a:gd name="connsiteY35" fmla="*/ 300219 h 447675"/>
                  <a:gd name="connsiteX36" fmla="*/ 296866 w 342900"/>
                  <a:gd name="connsiteY36" fmla="*/ 303276 h 447675"/>
                  <a:gd name="connsiteX37" fmla="*/ 288226 w 342900"/>
                  <a:gd name="connsiteY37" fmla="*/ 308000 h 447675"/>
                  <a:gd name="connsiteX38" fmla="*/ 283826 w 342900"/>
                  <a:gd name="connsiteY38" fmla="*/ 311687 h 447675"/>
                  <a:gd name="connsiteX39" fmla="*/ 279825 w 342900"/>
                  <a:gd name="connsiteY39" fmla="*/ 318411 h 447675"/>
                  <a:gd name="connsiteX40" fmla="*/ 278006 w 342900"/>
                  <a:gd name="connsiteY40" fmla="*/ 327231 h 447675"/>
                  <a:gd name="connsiteX41" fmla="*/ 275749 w 342900"/>
                  <a:gd name="connsiteY41" fmla="*/ 367608 h 447675"/>
                  <a:gd name="connsiteX42" fmla="*/ 253546 w 342900"/>
                  <a:gd name="connsiteY42" fmla="*/ 371704 h 447675"/>
                  <a:gd name="connsiteX43" fmla="*/ 248688 w 342900"/>
                  <a:gd name="connsiteY43" fmla="*/ 374285 h 447675"/>
                  <a:gd name="connsiteX44" fmla="*/ 242230 w 342900"/>
                  <a:gd name="connsiteY44" fmla="*/ 376914 h 447675"/>
                  <a:gd name="connsiteX45" fmla="*/ 238039 w 342900"/>
                  <a:gd name="connsiteY45" fmla="*/ 379981 h 447675"/>
                  <a:gd name="connsiteX46" fmla="*/ 234953 w 342900"/>
                  <a:gd name="connsiteY46" fmla="*/ 384220 h 447675"/>
                  <a:gd name="connsiteX47" fmla="*/ 230162 w 342900"/>
                  <a:gd name="connsiteY47" fmla="*/ 393011 h 447675"/>
                  <a:gd name="connsiteX48" fmla="*/ 227419 w 342900"/>
                  <a:gd name="connsiteY48" fmla="*/ 395554 h 447675"/>
                  <a:gd name="connsiteX49" fmla="*/ 217446 w 342900"/>
                  <a:gd name="connsiteY49" fmla="*/ 399383 h 447675"/>
                  <a:gd name="connsiteX50" fmla="*/ 210845 w 342900"/>
                  <a:gd name="connsiteY50" fmla="*/ 402974 h 447675"/>
                  <a:gd name="connsiteX51" fmla="*/ 190510 w 342900"/>
                  <a:gd name="connsiteY51" fmla="*/ 420119 h 447675"/>
                  <a:gd name="connsiteX52" fmla="*/ 183594 w 342900"/>
                  <a:gd name="connsiteY52" fmla="*/ 424148 h 447675"/>
                  <a:gd name="connsiteX53" fmla="*/ 176508 w 342900"/>
                  <a:gd name="connsiteY53" fmla="*/ 425739 h 447675"/>
                  <a:gd name="connsiteX54" fmla="*/ 168850 w 342900"/>
                  <a:gd name="connsiteY54" fmla="*/ 426110 h 447675"/>
                  <a:gd name="connsiteX55" fmla="*/ 162582 w 342900"/>
                  <a:gd name="connsiteY55" fmla="*/ 427101 h 447675"/>
                  <a:gd name="connsiteX56" fmla="*/ 157696 w 342900"/>
                  <a:gd name="connsiteY56" fmla="*/ 429606 h 447675"/>
                  <a:gd name="connsiteX57" fmla="*/ 154648 w 342900"/>
                  <a:gd name="connsiteY57" fmla="*/ 434188 h 447675"/>
                  <a:gd name="connsiteX58" fmla="*/ 152238 w 342900"/>
                  <a:gd name="connsiteY58" fmla="*/ 439207 h 447675"/>
                  <a:gd name="connsiteX59" fmla="*/ 149790 w 342900"/>
                  <a:gd name="connsiteY59" fmla="*/ 443570 h 447675"/>
                  <a:gd name="connsiteX60" fmla="*/ 146780 w 342900"/>
                  <a:gd name="connsiteY60" fmla="*/ 445761 h 447675"/>
                  <a:gd name="connsiteX61" fmla="*/ 143856 w 342900"/>
                  <a:gd name="connsiteY61" fmla="*/ 445398 h 447675"/>
                  <a:gd name="connsiteX62" fmla="*/ 141189 w 342900"/>
                  <a:gd name="connsiteY62" fmla="*/ 441846 h 447675"/>
                  <a:gd name="connsiteX63" fmla="*/ 139855 w 342900"/>
                  <a:gd name="connsiteY63" fmla="*/ 437788 h 447675"/>
                  <a:gd name="connsiteX64" fmla="*/ 138798 w 342900"/>
                  <a:gd name="connsiteY64" fmla="*/ 432949 h 447675"/>
                  <a:gd name="connsiteX65" fmla="*/ 135331 w 342900"/>
                  <a:gd name="connsiteY65" fmla="*/ 423329 h 447675"/>
                  <a:gd name="connsiteX66" fmla="*/ 134569 w 342900"/>
                  <a:gd name="connsiteY66" fmla="*/ 418662 h 447675"/>
                  <a:gd name="connsiteX67" fmla="*/ 134055 w 342900"/>
                  <a:gd name="connsiteY67" fmla="*/ 409366 h 447675"/>
                  <a:gd name="connsiteX68" fmla="*/ 131854 w 342900"/>
                  <a:gd name="connsiteY68" fmla="*/ 398250 h 447675"/>
                  <a:gd name="connsiteX69" fmla="*/ 132254 w 342900"/>
                  <a:gd name="connsiteY69" fmla="*/ 390992 h 447675"/>
                  <a:gd name="connsiteX70" fmla="*/ 133778 w 342900"/>
                  <a:gd name="connsiteY70" fmla="*/ 384353 h 447675"/>
                  <a:gd name="connsiteX71" fmla="*/ 133845 w 342900"/>
                  <a:gd name="connsiteY71" fmla="*/ 378409 h 447675"/>
                  <a:gd name="connsiteX72" fmla="*/ 132836 w 342900"/>
                  <a:gd name="connsiteY72" fmla="*/ 373704 h 447675"/>
                  <a:gd name="connsiteX73" fmla="*/ 131378 w 342900"/>
                  <a:gd name="connsiteY73" fmla="*/ 369056 h 447675"/>
                  <a:gd name="connsiteX74" fmla="*/ 130664 w 342900"/>
                  <a:gd name="connsiteY74" fmla="*/ 364160 h 447675"/>
                  <a:gd name="connsiteX75" fmla="*/ 130445 w 342900"/>
                  <a:gd name="connsiteY75" fmla="*/ 359493 h 447675"/>
                  <a:gd name="connsiteX76" fmla="*/ 129245 w 342900"/>
                  <a:gd name="connsiteY76" fmla="*/ 353854 h 447675"/>
                  <a:gd name="connsiteX77" fmla="*/ 125959 w 342900"/>
                  <a:gd name="connsiteY77" fmla="*/ 347967 h 447675"/>
                  <a:gd name="connsiteX78" fmla="*/ 120339 w 342900"/>
                  <a:gd name="connsiteY78" fmla="*/ 341262 h 447675"/>
                  <a:gd name="connsiteX79" fmla="*/ 112909 w 342900"/>
                  <a:gd name="connsiteY79" fmla="*/ 334423 h 447675"/>
                  <a:gd name="connsiteX80" fmla="*/ 105337 w 342900"/>
                  <a:gd name="connsiteY80" fmla="*/ 329527 h 447675"/>
                  <a:gd name="connsiteX81" fmla="*/ 97860 w 342900"/>
                  <a:gd name="connsiteY81" fmla="*/ 328232 h 447675"/>
                  <a:gd name="connsiteX82" fmla="*/ 90935 w 342900"/>
                  <a:gd name="connsiteY82" fmla="*/ 329336 h 447675"/>
                  <a:gd name="connsiteX83" fmla="*/ 74343 w 342900"/>
                  <a:gd name="connsiteY83" fmla="*/ 334547 h 447675"/>
                  <a:gd name="connsiteX84" fmla="*/ 66523 w 342900"/>
                  <a:gd name="connsiteY84" fmla="*/ 338738 h 447675"/>
                  <a:gd name="connsiteX85" fmla="*/ 58407 w 342900"/>
                  <a:gd name="connsiteY85" fmla="*/ 348148 h 447675"/>
                  <a:gd name="connsiteX86" fmla="*/ 48282 w 342900"/>
                  <a:gd name="connsiteY86" fmla="*/ 363522 h 447675"/>
                  <a:gd name="connsiteX87" fmla="*/ 36747 w 342900"/>
                  <a:gd name="connsiteY87" fmla="*/ 366332 h 447675"/>
                  <a:gd name="connsiteX88" fmla="*/ 31670 w 342900"/>
                  <a:gd name="connsiteY88" fmla="*/ 345386 h 447675"/>
                  <a:gd name="connsiteX89" fmla="*/ 16135 w 342900"/>
                  <a:gd name="connsiteY89" fmla="*/ 317668 h 447675"/>
                  <a:gd name="connsiteX90" fmla="*/ 12325 w 342900"/>
                  <a:gd name="connsiteY90" fmla="*/ 307686 h 447675"/>
                  <a:gd name="connsiteX91" fmla="*/ 9887 w 342900"/>
                  <a:gd name="connsiteY91" fmla="*/ 296675 h 447675"/>
                  <a:gd name="connsiteX92" fmla="*/ 7144 w 342900"/>
                  <a:gd name="connsiteY92" fmla="*/ 272034 h 447675"/>
                  <a:gd name="connsiteX93" fmla="*/ 9744 w 342900"/>
                  <a:gd name="connsiteY93" fmla="*/ 219056 h 447675"/>
                  <a:gd name="connsiteX94" fmla="*/ 11944 w 342900"/>
                  <a:gd name="connsiteY94" fmla="*/ 206683 h 447675"/>
                  <a:gd name="connsiteX95" fmla="*/ 15878 w 342900"/>
                  <a:gd name="connsiteY95" fmla="*/ 195844 h 447675"/>
                  <a:gd name="connsiteX96" fmla="*/ 20555 w 342900"/>
                  <a:gd name="connsiteY96" fmla="*/ 185747 h 447675"/>
                  <a:gd name="connsiteX97" fmla="*/ 34738 w 342900"/>
                  <a:gd name="connsiteY97" fmla="*/ 162630 h 447675"/>
                  <a:gd name="connsiteX98" fmla="*/ 50140 w 342900"/>
                  <a:gd name="connsiteY98" fmla="*/ 144332 h 447675"/>
                  <a:gd name="connsiteX99" fmla="*/ 55150 w 342900"/>
                  <a:gd name="connsiteY99" fmla="*/ 136284 h 447675"/>
                  <a:gd name="connsiteX100" fmla="*/ 58969 w 342900"/>
                  <a:gd name="connsiteY100" fmla="*/ 125501 h 447675"/>
                  <a:gd name="connsiteX101" fmla="*/ 59598 w 342900"/>
                  <a:gd name="connsiteY101" fmla="*/ 115329 h 447675"/>
                  <a:gd name="connsiteX102" fmla="*/ 58007 w 342900"/>
                  <a:gd name="connsiteY102" fmla="*/ 103337 h 447675"/>
                  <a:gd name="connsiteX103" fmla="*/ 53530 w 342900"/>
                  <a:gd name="connsiteY103" fmla="*/ 91211 h 447675"/>
                  <a:gd name="connsiteX104" fmla="*/ 48949 w 342900"/>
                  <a:gd name="connsiteY104" fmla="*/ 81248 h 447675"/>
                  <a:gd name="connsiteX105" fmla="*/ 41072 w 342900"/>
                  <a:gd name="connsiteY105" fmla="*/ 68647 h 447675"/>
                  <a:gd name="connsiteX106" fmla="*/ 60531 w 342900"/>
                  <a:gd name="connsiteY106" fmla="*/ 49997 h 447675"/>
                  <a:gd name="connsiteX107" fmla="*/ 75800 w 342900"/>
                  <a:gd name="connsiteY107" fmla="*/ 28765 h 447675"/>
                  <a:gd name="connsiteX108" fmla="*/ 94935 w 342900"/>
                  <a:gd name="connsiteY108" fmla="*/ 13325 h 447675"/>
                  <a:gd name="connsiteX109" fmla="*/ 101860 w 342900"/>
                  <a:gd name="connsiteY109" fmla="*/ 9515 h 447675"/>
                  <a:gd name="connsiteX110" fmla="*/ 108652 w 342900"/>
                  <a:gd name="connsiteY110" fmla="*/ 7249 h 447675"/>
                  <a:gd name="connsiteX111" fmla="*/ 113852 w 342900"/>
                  <a:gd name="connsiteY111" fmla="*/ 7144 h 447675"/>
                  <a:gd name="connsiteX112" fmla="*/ 127054 w 342900"/>
                  <a:gd name="connsiteY112" fmla="*/ 10230 h 447675"/>
                  <a:gd name="connsiteX113" fmla="*/ 129645 w 342900"/>
                  <a:gd name="connsiteY113" fmla="*/ 12106 h 447675"/>
                  <a:gd name="connsiteX114" fmla="*/ 131169 w 342900"/>
                  <a:gd name="connsiteY114" fmla="*/ 15469 h 447675"/>
                  <a:gd name="connsiteX115" fmla="*/ 131245 w 342900"/>
                  <a:gd name="connsiteY115" fmla="*/ 20002 h 447675"/>
                  <a:gd name="connsiteX116" fmla="*/ 129912 w 342900"/>
                  <a:gd name="connsiteY116" fmla="*/ 25489 h 447675"/>
                  <a:gd name="connsiteX117" fmla="*/ 125244 w 342900"/>
                  <a:gd name="connsiteY117" fmla="*/ 38081 h 447675"/>
                  <a:gd name="connsiteX118" fmla="*/ 124196 w 342900"/>
                  <a:gd name="connsiteY118" fmla="*/ 44367 h 447675"/>
                  <a:gd name="connsiteX119" fmla="*/ 124396 w 342900"/>
                  <a:gd name="connsiteY119" fmla="*/ 50721 h 447675"/>
                  <a:gd name="connsiteX120" fmla="*/ 125959 w 342900"/>
                  <a:gd name="connsiteY120" fmla="*/ 56979 h 447675"/>
                  <a:gd name="connsiteX121" fmla="*/ 128454 w 342900"/>
                  <a:gd name="connsiteY121" fmla="*/ 62541 h 447675"/>
                  <a:gd name="connsiteX122" fmla="*/ 135779 w 342900"/>
                  <a:gd name="connsiteY122" fmla="*/ 74981 h 447675"/>
                  <a:gd name="connsiteX123" fmla="*/ 138265 w 342900"/>
                  <a:gd name="connsiteY123" fmla="*/ 82106 h 447675"/>
                  <a:gd name="connsiteX124" fmla="*/ 139855 w 342900"/>
                  <a:gd name="connsiteY124" fmla="*/ 90183 h 447675"/>
                  <a:gd name="connsiteX125" fmla="*/ 142522 w 342900"/>
                  <a:gd name="connsiteY125" fmla="*/ 99660 h 447675"/>
                  <a:gd name="connsiteX126" fmla="*/ 147390 w 342900"/>
                  <a:gd name="connsiteY126" fmla="*/ 109090 h 447675"/>
                  <a:gd name="connsiteX127" fmla="*/ 159391 w 342900"/>
                  <a:gd name="connsiteY127" fmla="*/ 120063 h 447675"/>
                  <a:gd name="connsiteX128" fmla="*/ 167287 w 342900"/>
                  <a:gd name="connsiteY128" fmla="*/ 123158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42900" h="447675">
                    <a:moveTo>
                      <a:pt x="175308" y="124520"/>
                    </a:moveTo>
                    <a:lnTo>
                      <a:pt x="181708" y="123301"/>
                    </a:lnTo>
                    <a:lnTo>
                      <a:pt x="187976" y="120901"/>
                    </a:lnTo>
                    <a:lnTo>
                      <a:pt x="194767" y="115995"/>
                    </a:lnTo>
                    <a:lnTo>
                      <a:pt x="201225" y="112252"/>
                    </a:lnTo>
                    <a:lnTo>
                      <a:pt x="212045" y="107985"/>
                    </a:lnTo>
                    <a:lnTo>
                      <a:pt x="216046" y="105575"/>
                    </a:lnTo>
                    <a:lnTo>
                      <a:pt x="220028" y="102584"/>
                    </a:lnTo>
                    <a:lnTo>
                      <a:pt x="225219" y="99736"/>
                    </a:lnTo>
                    <a:lnTo>
                      <a:pt x="247479" y="92840"/>
                    </a:lnTo>
                    <a:lnTo>
                      <a:pt x="262147" y="91859"/>
                    </a:lnTo>
                    <a:lnTo>
                      <a:pt x="269014" y="93631"/>
                    </a:lnTo>
                    <a:lnTo>
                      <a:pt x="273148" y="97336"/>
                    </a:lnTo>
                    <a:lnTo>
                      <a:pt x="273272" y="102032"/>
                    </a:lnTo>
                    <a:lnTo>
                      <a:pt x="272948" y="106432"/>
                    </a:lnTo>
                    <a:lnTo>
                      <a:pt x="273625" y="110671"/>
                    </a:lnTo>
                    <a:lnTo>
                      <a:pt x="276225" y="114129"/>
                    </a:lnTo>
                    <a:lnTo>
                      <a:pt x="280359" y="117443"/>
                    </a:lnTo>
                    <a:lnTo>
                      <a:pt x="283683" y="120787"/>
                    </a:lnTo>
                    <a:lnTo>
                      <a:pt x="285226" y="125501"/>
                    </a:lnTo>
                    <a:lnTo>
                      <a:pt x="284826" y="136998"/>
                    </a:lnTo>
                    <a:lnTo>
                      <a:pt x="285950" y="143227"/>
                    </a:lnTo>
                    <a:lnTo>
                      <a:pt x="289817" y="148847"/>
                    </a:lnTo>
                    <a:lnTo>
                      <a:pt x="296418" y="153914"/>
                    </a:lnTo>
                    <a:lnTo>
                      <a:pt x="309696" y="154905"/>
                    </a:lnTo>
                    <a:lnTo>
                      <a:pt x="317278" y="171717"/>
                    </a:lnTo>
                    <a:lnTo>
                      <a:pt x="321393" y="194796"/>
                    </a:lnTo>
                    <a:lnTo>
                      <a:pt x="324393" y="200720"/>
                    </a:lnTo>
                    <a:lnTo>
                      <a:pt x="335137" y="212617"/>
                    </a:lnTo>
                    <a:lnTo>
                      <a:pt x="337661" y="217351"/>
                    </a:lnTo>
                    <a:lnTo>
                      <a:pt x="338480" y="222047"/>
                    </a:lnTo>
                    <a:lnTo>
                      <a:pt x="337537" y="227676"/>
                    </a:lnTo>
                    <a:lnTo>
                      <a:pt x="330070" y="251727"/>
                    </a:lnTo>
                    <a:lnTo>
                      <a:pt x="308591" y="291779"/>
                    </a:lnTo>
                    <a:lnTo>
                      <a:pt x="305095" y="296313"/>
                    </a:lnTo>
                    <a:lnTo>
                      <a:pt x="301199" y="300219"/>
                    </a:lnTo>
                    <a:lnTo>
                      <a:pt x="296866" y="303276"/>
                    </a:lnTo>
                    <a:lnTo>
                      <a:pt x="288226" y="308000"/>
                    </a:lnTo>
                    <a:lnTo>
                      <a:pt x="283826" y="311687"/>
                    </a:lnTo>
                    <a:lnTo>
                      <a:pt x="279825" y="318411"/>
                    </a:lnTo>
                    <a:lnTo>
                      <a:pt x="278006" y="327231"/>
                    </a:lnTo>
                    <a:lnTo>
                      <a:pt x="275749" y="367608"/>
                    </a:lnTo>
                    <a:lnTo>
                      <a:pt x="253546" y="371704"/>
                    </a:lnTo>
                    <a:lnTo>
                      <a:pt x="248688" y="374285"/>
                    </a:lnTo>
                    <a:lnTo>
                      <a:pt x="242230" y="376914"/>
                    </a:lnTo>
                    <a:lnTo>
                      <a:pt x="238039" y="379981"/>
                    </a:lnTo>
                    <a:lnTo>
                      <a:pt x="234953" y="384220"/>
                    </a:lnTo>
                    <a:lnTo>
                      <a:pt x="230162" y="393011"/>
                    </a:lnTo>
                    <a:lnTo>
                      <a:pt x="227419" y="395554"/>
                    </a:lnTo>
                    <a:lnTo>
                      <a:pt x="217446" y="399383"/>
                    </a:lnTo>
                    <a:lnTo>
                      <a:pt x="210845" y="402974"/>
                    </a:lnTo>
                    <a:lnTo>
                      <a:pt x="190510" y="420119"/>
                    </a:lnTo>
                    <a:lnTo>
                      <a:pt x="183594" y="424148"/>
                    </a:lnTo>
                    <a:lnTo>
                      <a:pt x="176508" y="425739"/>
                    </a:lnTo>
                    <a:lnTo>
                      <a:pt x="168850" y="426110"/>
                    </a:lnTo>
                    <a:lnTo>
                      <a:pt x="162582" y="427101"/>
                    </a:lnTo>
                    <a:lnTo>
                      <a:pt x="157696" y="429606"/>
                    </a:lnTo>
                    <a:lnTo>
                      <a:pt x="154648" y="434188"/>
                    </a:lnTo>
                    <a:lnTo>
                      <a:pt x="152238" y="439207"/>
                    </a:lnTo>
                    <a:lnTo>
                      <a:pt x="149790" y="443570"/>
                    </a:lnTo>
                    <a:lnTo>
                      <a:pt x="146780" y="445761"/>
                    </a:lnTo>
                    <a:lnTo>
                      <a:pt x="143856" y="445398"/>
                    </a:lnTo>
                    <a:lnTo>
                      <a:pt x="141189" y="441846"/>
                    </a:lnTo>
                    <a:lnTo>
                      <a:pt x="139855" y="437788"/>
                    </a:lnTo>
                    <a:lnTo>
                      <a:pt x="138798" y="432949"/>
                    </a:lnTo>
                    <a:lnTo>
                      <a:pt x="135331" y="423329"/>
                    </a:lnTo>
                    <a:lnTo>
                      <a:pt x="134569" y="418662"/>
                    </a:lnTo>
                    <a:lnTo>
                      <a:pt x="134055" y="409366"/>
                    </a:lnTo>
                    <a:lnTo>
                      <a:pt x="131854" y="398250"/>
                    </a:lnTo>
                    <a:lnTo>
                      <a:pt x="132254" y="390992"/>
                    </a:lnTo>
                    <a:lnTo>
                      <a:pt x="133778" y="384353"/>
                    </a:lnTo>
                    <a:lnTo>
                      <a:pt x="133845" y="378409"/>
                    </a:lnTo>
                    <a:lnTo>
                      <a:pt x="132836" y="373704"/>
                    </a:lnTo>
                    <a:lnTo>
                      <a:pt x="131378" y="369056"/>
                    </a:lnTo>
                    <a:lnTo>
                      <a:pt x="130664" y="364160"/>
                    </a:lnTo>
                    <a:lnTo>
                      <a:pt x="130445" y="359493"/>
                    </a:lnTo>
                    <a:lnTo>
                      <a:pt x="129245" y="353854"/>
                    </a:lnTo>
                    <a:lnTo>
                      <a:pt x="125959" y="347967"/>
                    </a:lnTo>
                    <a:lnTo>
                      <a:pt x="120339" y="341262"/>
                    </a:lnTo>
                    <a:lnTo>
                      <a:pt x="112909" y="334423"/>
                    </a:lnTo>
                    <a:lnTo>
                      <a:pt x="105337" y="329527"/>
                    </a:lnTo>
                    <a:lnTo>
                      <a:pt x="97860" y="328232"/>
                    </a:lnTo>
                    <a:lnTo>
                      <a:pt x="90935" y="329336"/>
                    </a:lnTo>
                    <a:lnTo>
                      <a:pt x="74343" y="334547"/>
                    </a:lnTo>
                    <a:lnTo>
                      <a:pt x="66523" y="338738"/>
                    </a:lnTo>
                    <a:lnTo>
                      <a:pt x="58407" y="348148"/>
                    </a:lnTo>
                    <a:lnTo>
                      <a:pt x="48282" y="363522"/>
                    </a:lnTo>
                    <a:lnTo>
                      <a:pt x="36747" y="366332"/>
                    </a:lnTo>
                    <a:lnTo>
                      <a:pt x="31670" y="345386"/>
                    </a:lnTo>
                    <a:lnTo>
                      <a:pt x="16135" y="317668"/>
                    </a:lnTo>
                    <a:lnTo>
                      <a:pt x="12325" y="307686"/>
                    </a:lnTo>
                    <a:lnTo>
                      <a:pt x="9887" y="296675"/>
                    </a:lnTo>
                    <a:lnTo>
                      <a:pt x="7144" y="272034"/>
                    </a:lnTo>
                    <a:lnTo>
                      <a:pt x="9744" y="219056"/>
                    </a:lnTo>
                    <a:lnTo>
                      <a:pt x="11944" y="206683"/>
                    </a:lnTo>
                    <a:lnTo>
                      <a:pt x="15878" y="195844"/>
                    </a:lnTo>
                    <a:lnTo>
                      <a:pt x="20555" y="185747"/>
                    </a:lnTo>
                    <a:lnTo>
                      <a:pt x="34738" y="162630"/>
                    </a:lnTo>
                    <a:lnTo>
                      <a:pt x="50140" y="144332"/>
                    </a:lnTo>
                    <a:lnTo>
                      <a:pt x="55150" y="136284"/>
                    </a:lnTo>
                    <a:lnTo>
                      <a:pt x="58969" y="125501"/>
                    </a:lnTo>
                    <a:lnTo>
                      <a:pt x="59598" y="115329"/>
                    </a:lnTo>
                    <a:lnTo>
                      <a:pt x="58007" y="103337"/>
                    </a:lnTo>
                    <a:lnTo>
                      <a:pt x="53530" y="91211"/>
                    </a:lnTo>
                    <a:lnTo>
                      <a:pt x="48949" y="81248"/>
                    </a:lnTo>
                    <a:lnTo>
                      <a:pt x="41072" y="68647"/>
                    </a:lnTo>
                    <a:lnTo>
                      <a:pt x="60531" y="49997"/>
                    </a:lnTo>
                    <a:lnTo>
                      <a:pt x="75800" y="28765"/>
                    </a:lnTo>
                    <a:lnTo>
                      <a:pt x="94935" y="13325"/>
                    </a:lnTo>
                    <a:lnTo>
                      <a:pt x="101860" y="9515"/>
                    </a:lnTo>
                    <a:lnTo>
                      <a:pt x="108652" y="7249"/>
                    </a:lnTo>
                    <a:lnTo>
                      <a:pt x="113852" y="7144"/>
                    </a:lnTo>
                    <a:lnTo>
                      <a:pt x="127054" y="10230"/>
                    </a:lnTo>
                    <a:lnTo>
                      <a:pt x="129645" y="12106"/>
                    </a:lnTo>
                    <a:lnTo>
                      <a:pt x="131169" y="15469"/>
                    </a:lnTo>
                    <a:lnTo>
                      <a:pt x="131245" y="20002"/>
                    </a:lnTo>
                    <a:lnTo>
                      <a:pt x="129912" y="25489"/>
                    </a:lnTo>
                    <a:lnTo>
                      <a:pt x="125244" y="38081"/>
                    </a:lnTo>
                    <a:lnTo>
                      <a:pt x="124196" y="44367"/>
                    </a:lnTo>
                    <a:lnTo>
                      <a:pt x="124396" y="50721"/>
                    </a:lnTo>
                    <a:lnTo>
                      <a:pt x="125959" y="56979"/>
                    </a:lnTo>
                    <a:lnTo>
                      <a:pt x="128454" y="62541"/>
                    </a:lnTo>
                    <a:lnTo>
                      <a:pt x="135779" y="74981"/>
                    </a:lnTo>
                    <a:lnTo>
                      <a:pt x="138265" y="82106"/>
                    </a:lnTo>
                    <a:lnTo>
                      <a:pt x="139855" y="90183"/>
                    </a:lnTo>
                    <a:lnTo>
                      <a:pt x="142522" y="99660"/>
                    </a:lnTo>
                    <a:lnTo>
                      <a:pt x="147390" y="109090"/>
                    </a:lnTo>
                    <a:lnTo>
                      <a:pt x="159391" y="120063"/>
                    </a:lnTo>
                    <a:lnTo>
                      <a:pt x="167287" y="123158"/>
                    </a:lnTo>
                    <a:close/>
                  </a:path>
                </a:pathLst>
              </a:custGeom>
              <a:solidFill>
                <a:schemeClr val="bg1">
                  <a:lumMod val="85000"/>
                </a:schemeClr>
              </a:solidFill>
              <a:ln w="9525" cap="flat">
                <a:noFill/>
                <a:prstDash val="solid"/>
                <a:miter/>
              </a:ln>
            </p:spPr>
            <p:txBody>
              <a:bodyPr rtlCol="0" anchor="ctr"/>
              <a:lstStyle/>
              <a:p>
                <a:endParaRPr lang="en-US" sz="600"/>
              </a:p>
            </p:txBody>
          </p:sp>
          <p:sp>
            <p:nvSpPr>
              <p:cNvPr id="83" name="Freeform: Shape 82">
                <a:extLst>
                  <a:ext uri="{FF2B5EF4-FFF2-40B4-BE49-F238E27FC236}">
                    <a16:creationId xmlns="" xmlns:a16="http://schemas.microsoft.com/office/drawing/2014/main" id="{B888C103-60CF-4284-8608-EA909A134E61}"/>
                  </a:ext>
                </a:extLst>
              </p:cNvPr>
              <p:cNvSpPr/>
              <p:nvPr/>
            </p:nvSpPr>
            <p:spPr>
              <a:xfrm>
                <a:off x="5902285" y="7658452"/>
                <a:ext cx="238125" cy="171450"/>
              </a:xfrm>
              <a:custGeom>
                <a:avLst/>
                <a:gdLst>
                  <a:gd name="connsiteX0" fmla="*/ 75267 w 238125"/>
                  <a:gd name="connsiteY0" fmla="*/ 43282 h 171450"/>
                  <a:gd name="connsiteX1" fmla="*/ 85287 w 238125"/>
                  <a:gd name="connsiteY1" fmla="*/ 7144 h 171450"/>
                  <a:gd name="connsiteX2" fmla="*/ 100974 w 238125"/>
                  <a:gd name="connsiteY2" fmla="*/ 7144 h 171450"/>
                  <a:gd name="connsiteX3" fmla="*/ 132912 w 238125"/>
                  <a:gd name="connsiteY3" fmla="*/ 7144 h 171450"/>
                  <a:gd name="connsiteX4" fmla="*/ 146590 w 238125"/>
                  <a:gd name="connsiteY4" fmla="*/ 25213 h 171450"/>
                  <a:gd name="connsiteX5" fmla="*/ 167840 w 238125"/>
                  <a:gd name="connsiteY5" fmla="*/ 25213 h 171450"/>
                  <a:gd name="connsiteX6" fmla="*/ 188747 w 238125"/>
                  <a:gd name="connsiteY6" fmla="*/ 17250 h 171450"/>
                  <a:gd name="connsiteX7" fmla="*/ 209740 w 238125"/>
                  <a:gd name="connsiteY7" fmla="*/ 7144 h 171450"/>
                  <a:gd name="connsiteX8" fmla="*/ 236706 w 238125"/>
                  <a:gd name="connsiteY8" fmla="*/ 28060 h 171450"/>
                  <a:gd name="connsiteX9" fmla="*/ 206692 w 238125"/>
                  <a:gd name="connsiteY9" fmla="*/ 98650 h 171450"/>
                  <a:gd name="connsiteX10" fmla="*/ 204159 w 238125"/>
                  <a:gd name="connsiteY10" fmla="*/ 112186 h 171450"/>
                  <a:gd name="connsiteX11" fmla="*/ 196101 w 238125"/>
                  <a:gd name="connsiteY11" fmla="*/ 115177 h 171450"/>
                  <a:gd name="connsiteX12" fmla="*/ 138789 w 238125"/>
                  <a:gd name="connsiteY12" fmla="*/ 148276 h 171450"/>
                  <a:gd name="connsiteX13" fmla="*/ 93793 w 238125"/>
                  <a:gd name="connsiteY13" fmla="*/ 161534 h 171450"/>
                  <a:gd name="connsiteX14" fmla="*/ 55502 w 238125"/>
                  <a:gd name="connsiteY14" fmla="*/ 170269 h 171450"/>
                  <a:gd name="connsiteX15" fmla="*/ 17726 w 238125"/>
                  <a:gd name="connsiteY15" fmla="*/ 171841 h 171450"/>
                  <a:gd name="connsiteX16" fmla="*/ 17726 w 238125"/>
                  <a:gd name="connsiteY16" fmla="*/ 161534 h 171450"/>
                  <a:gd name="connsiteX17" fmla="*/ 18126 w 238125"/>
                  <a:gd name="connsiteY17" fmla="*/ 147524 h 171450"/>
                  <a:gd name="connsiteX18" fmla="*/ 7144 w 238125"/>
                  <a:gd name="connsiteY18" fmla="*/ 121701 h 171450"/>
                  <a:gd name="connsiteX19" fmla="*/ 57721 w 238125"/>
                  <a:gd name="connsiteY19" fmla="*/ 71514 h 171450"/>
                  <a:gd name="connsiteX20" fmla="*/ 74143 w 238125"/>
                  <a:gd name="connsiteY20" fmla="*/ 601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171450">
                    <a:moveTo>
                      <a:pt x="75267" y="43282"/>
                    </a:moveTo>
                    <a:lnTo>
                      <a:pt x="85287" y="7144"/>
                    </a:lnTo>
                    <a:lnTo>
                      <a:pt x="100974" y="7144"/>
                    </a:lnTo>
                    <a:lnTo>
                      <a:pt x="132912" y="7144"/>
                    </a:lnTo>
                    <a:lnTo>
                      <a:pt x="146590" y="25213"/>
                    </a:lnTo>
                    <a:lnTo>
                      <a:pt x="167840" y="25213"/>
                    </a:lnTo>
                    <a:lnTo>
                      <a:pt x="188747" y="17250"/>
                    </a:lnTo>
                    <a:lnTo>
                      <a:pt x="209740" y="7144"/>
                    </a:lnTo>
                    <a:lnTo>
                      <a:pt x="236706" y="28060"/>
                    </a:lnTo>
                    <a:lnTo>
                      <a:pt x="206692" y="98650"/>
                    </a:lnTo>
                    <a:lnTo>
                      <a:pt x="204159" y="112186"/>
                    </a:lnTo>
                    <a:lnTo>
                      <a:pt x="196101" y="115177"/>
                    </a:lnTo>
                    <a:lnTo>
                      <a:pt x="138789" y="148276"/>
                    </a:lnTo>
                    <a:lnTo>
                      <a:pt x="93793" y="161534"/>
                    </a:lnTo>
                    <a:lnTo>
                      <a:pt x="55502" y="170269"/>
                    </a:lnTo>
                    <a:lnTo>
                      <a:pt x="17726" y="171841"/>
                    </a:lnTo>
                    <a:lnTo>
                      <a:pt x="17726" y="161534"/>
                    </a:lnTo>
                    <a:lnTo>
                      <a:pt x="18126" y="147524"/>
                    </a:lnTo>
                    <a:lnTo>
                      <a:pt x="7144" y="121701"/>
                    </a:lnTo>
                    <a:lnTo>
                      <a:pt x="57721" y="71514"/>
                    </a:lnTo>
                    <a:lnTo>
                      <a:pt x="74143" y="60113"/>
                    </a:lnTo>
                    <a:close/>
                  </a:path>
                </a:pathLst>
              </a:custGeom>
              <a:solidFill>
                <a:schemeClr val="bg1">
                  <a:lumMod val="85000"/>
                </a:schemeClr>
              </a:solidFill>
              <a:ln w="9525" cap="flat">
                <a:noFill/>
                <a:prstDash val="solid"/>
                <a:miter/>
              </a:ln>
            </p:spPr>
            <p:txBody>
              <a:bodyPr rtlCol="0" anchor="ctr"/>
              <a:lstStyle/>
              <a:p>
                <a:endParaRPr lang="en-US" sz="600"/>
              </a:p>
            </p:txBody>
          </p:sp>
        </p:grpSp>
        <p:cxnSp>
          <p:nvCxnSpPr>
            <p:cNvPr id="194" name="Straight Connector 193">
              <a:extLst>
                <a:ext uri="{FF2B5EF4-FFF2-40B4-BE49-F238E27FC236}">
                  <a16:creationId xmlns="" xmlns:a16="http://schemas.microsoft.com/office/drawing/2014/main" id="{1446C727-79DD-4F70-9A07-32196D9220D1}"/>
                </a:ext>
              </a:extLst>
            </p:cNvPr>
            <p:cNvCxnSpPr>
              <a:cxnSpLocks/>
            </p:cNvCxnSpPr>
            <p:nvPr/>
          </p:nvCxnSpPr>
          <p:spPr>
            <a:xfrm flipH="1" flipV="1">
              <a:off x="3833469" y="5700315"/>
              <a:ext cx="1030863" cy="5943"/>
            </a:xfrm>
            <a:prstGeom prst="line">
              <a:avLst/>
            </a:prstGeom>
            <a:solidFill>
              <a:schemeClr val="bg1">
                <a:lumMod val="85000"/>
              </a:schemeClr>
            </a:solidFill>
            <a:ln w="9525" cap="flat">
              <a:noFill/>
              <a:prstDash val="solid"/>
              <a:miter/>
            </a:ln>
          </p:spPr>
        </p:cxnSp>
      </p:grpSp>
      <p:cxnSp>
        <p:nvCxnSpPr>
          <p:cNvPr id="123" name="Straight Connector 122">
            <a:extLst>
              <a:ext uri="{FF2B5EF4-FFF2-40B4-BE49-F238E27FC236}">
                <a16:creationId xmlns="" xmlns:a16="http://schemas.microsoft.com/office/drawing/2014/main" id="{9680B07E-06CC-42BF-9E06-B2344717F731}"/>
              </a:ext>
            </a:extLst>
          </p:cNvPr>
          <p:cNvCxnSpPr>
            <a:cxnSpLocks/>
          </p:cNvCxnSpPr>
          <p:nvPr/>
        </p:nvCxnSpPr>
        <p:spPr>
          <a:xfrm>
            <a:off x="558103" y="1753792"/>
            <a:ext cx="56979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8" name="Flowchart: Process 97"/>
          <p:cNvSpPr/>
          <p:nvPr/>
        </p:nvSpPr>
        <p:spPr>
          <a:xfrm>
            <a:off x="592589" y="1753792"/>
            <a:ext cx="2102986" cy="310998"/>
          </a:xfrm>
          <a:prstGeom prst="flowChartProcess">
            <a:avLst/>
          </a:prstGeom>
          <a:solidFill>
            <a:srgbClr val="B9E902"/>
          </a:solidFill>
          <a:ln>
            <a:solidFill>
              <a:srgbClr val="B9E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smtClean="0">
                <a:latin typeface="Quicksand" panose="00000500000000000000" pitchFamily="2" charset="0"/>
              </a:rPr>
              <a:t>Quý</a:t>
            </a:r>
            <a:r>
              <a:rPr lang="en-US" sz="1400" b="1" dirty="0" smtClean="0">
                <a:latin typeface="Quicksand" panose="00000500000000000000" pitchFamily="2" charset="0"/>
              </a:rPr>
              <a:t> III/2021</a:t>
            </a:r>
            <a:endParaRPr lang="en-US" sz="1400" b="1" dirty="0">
              <a:latin typeface="Quicksand" panose="00000500000000000000" pitchFamily="2" charset="0"/>
            </a:endParaRPr>
          </a:p>
        </p:txBody>
      </p:sp>
      <p:sp>
        <p:nvSpPr>
          <p:cNvPr id="126" name="Flowchart: Process 125"/>
          <p:cNvSpPr/>
          <p:nvPr/>
        </p:nvSpPr>
        <p:spPr>
          <a:xfrm>
            <a:off x="582434" y="4654902"/>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accent1">
                    <a:lumMod val="50000"/>
                  </a:schemeClr>
                </a:solidFill>
                <a:latin typeface="Quicksand" panose="00000500000000000000" pitchFamily="2" charset="0"/>
              </a:rPr>
              <a:t>Quảng</a:t>
            </a:r>
            <a:r>
              <a:rPr lang="en-US" sz="1200" b="1" dirty="0" smtClean="0">
                <a:solidFill>
                  <a:schemeClr val="accent1">
                    <a:lumMod val="50000"/>
                  </a:schemeClr>
                </a:solidFill>
                <a:latin typeface="Quicksand" panose="00000500000000000000" pitchFamily="2" charset="0"/>
              </a:rPr>
              <a:t> </a:t>
            </a:r>
            <a:r>
              <a:rPr lang="en-US" sz="1200" b="1" dirty="0" err="1" smtClean="0">
                <a:solidFill>
                  <a:schemeClr val="accent1">
                    <a:lumMod val="50000"/>
                  </a:schemeClr>
                </a:solidFill>
                <a:latin typeface="Quicksand" panose="00000500000000000000" pitchFamily="2" charset="0"/>
              </a:rPr>
              <a:t>Ninh</a:t>
            </a:r>
            <a:endParaRPr lang="en-US" sz="1200" b="1" dirty="0" smtClean="0">
              <a:solidFill>
                <a:schemeClr val="accent1">
                  <a:lumMod val="50000"/>
                </a:schemeClr>
              </a:solidFill>
              <a:latin typeface="Quicksand" panose="00000500000000000000" pitchFamily="2" charset="0"/>
            </a:endParaRPr>
          </a:p>
        </p:txBody>
      </p:sp>
      <p:grpSp>
        <p:nvGrpSpPr>
          <p:cNvPr id="100" name="Group 99"/>
          <p:cNvGrpSpPr/>
          <p:nvPr/>
        </p:nvGrpSpPr>
        <p:grpSpPr>
          <a:xfrm rot="7500350">
            <a:off x="5945291" y="4149930"/>
            <a:ext cx="253114" cy="56316"/>
            <a:chOff x="4198172" y="4300682"/>
            <a:chExt cx="301801" cy="144134"/>
          </a:xfrm>
        </p:grpSpPr>
        <p:grpSp>
          <p:nvGrpSpPr>
            <p:cNvPr id="109" name="Group 108"/>
            <p:cNvGrpSpPr/>
            <p:nvPr/>
          </p:nvGrpSpPr>
          <p:grpSpPr>
            <a:xfrm>
              <a:off x="4198172" y="4300682"/>
              <a:ext cx="195843" cy="144134"/>
              <a:chOff x="4198172" y="4300682"/>
              <a:chExt cx="195843" cy="144134"/>
            </a:xfrm>
          </p:grpSpPr>
          <p:sp>
            <p:nvSpPr>
              <p:cNvPr id="119" name="Freeform 118"/>
              <p:cNvSpPr/>
              <p:nvPr/>
            </p:nvSpPr>
            <p:spPr>
              <a:xfrm>
                <a:off x="4246880" y="4339734"/>
                <a:ext cx="38909" cy="47387"/>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0" name="Freeform 119"/>
              <p:cNvSpPr/>
              <p:nvPr/>
            </p:nvSpPr>
            <p:spPr>
              <a:xfrm>
                <a:off x="4292667" y="4381110"/>
                <a:ext cx="45719" cy="45719"/>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1" name="Freeform 120"/>
              <p:cNvSpPr/>
              <p:nvPr/>
            </p:nvSpPr>
            <p:spPr>
              <a:xfrm>
                <a:off x="4220437" y="442773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2" name="Freeform 121"/>
              <p:cNvSpPr/>
              <p:nvPr/>
            </p:nvSpPr>
            <p:spPr>
              <a:xfrm>
                <a:off x="4198172" y="4370037"/>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4" name="Freeform 123"/>
              <p:cNvSpPr/>
              <p:nvPr/>
            </p:nvSpPr>
            <p:spPr>
              <a:xfrm>
                <a:off x="4311506" y="430068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5" name="Freeform 124"/>
              <p:cNvSpPr/>
              <p:nvPr/>
            </p:nvSpPr>
            <p:spPr>
              <a:xfrm>
                <a:off x="4369989" y="4309719"/>
                <a:ext cx="24026" cy="22078"/>
              </a:xfrm>
              <a:custGeom>
                <a:avLst/>
                <a:gdLst>
                  <a:gd name="connsiteX0" fmla="*/ 24000 w 24026"/>
                  <a:gd name="connsiteY0" fmla="*/ 2061 h 22078"/>
                  <a:gd name="connsiteX1" fmla="*/ 2093 w 24026"/>
                  <a:gd name="connsiteY1" fmla="*/ 3966 h 22078"/>
                  <a:gd name="connsiteX2" fmla="*/ 6855 w 24026"/>
                  <a:gd name="connsiteY2" fmla="*/ 22063 h 22078"/>
                  <a:gd name="connsiteX3" fmla="*/ 24000 w 24026"/>
                  <a:gd name="connsiteY3" fmla="*/ 2061 h 22078"/>
                </a:gdLst>
                <a:ahLst/>
                <a:cxnLst>
                  <a:cxn ang="0">
                    <a:pos x="connsiteX0" y="connsiteY0"/>
                  </a:cxn>
                  <a:cxn ang="0">
                    <a:pos x="connsiteX1" y="connsiteY1"/>
                  </a:cxn>
                  <a:cxn ang="0">
                    <a:pos x="connsiteX2" y="connsiteY2"/>
                  </a:cxn>
                  <a:cxn ang="0">
                    <a:pos x="connsiteX3" y="connsiteY3"/>
                  </a:cxn>
                </a:cxnLst>
                <a:rect l="l" t="t" r="r" b="b"/>
                <a:pathLst>
                  <a:path w="24026" h="22078">
                    <a:moveTo>
                      <a:pt x="24000" y="2061"/>
                    </a:moveTo>
                    <a:cubicBezTo>
                      <a:pt x="23206" y="-955"/>
                      <a:pt x="7541" y="-937"/>
                      <a:pt x="2093" y="3966"/>
                    </a:cubicBezTo>
                    <a:cubicBezTo>
                      <a:pt x="-3690" y="9171"/>
                      <a:pt x="4043" y="17377"/>
                      <a:pt x="6855" y="22063"/>
                    </a:cubicBezTo>
                    <a:cubicBezTo>
                      <a:pt x="7220" y="22672"/>
                      <a:pt x="24794" y="5077"/>
                      <a:pt x="24000" y="206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11" name="Group 110"/>
            <p:cNvGrpSpPr/>
            <p:nvPr/>
          </p:nvGrpSpPr>
          <p:grpSpPr>
            <a:xfrm rot="20062685">
              <a:off x="4377959" y="4327512"/>
              <a:ext cx="122014" cy="95284"/>
              <a:chOff x="4198172" y="4300682"/>
              <a:chExt cx="195843" cy="144134"/>
            </a:xfrm>
          </p:grpSpPr>
          <p:sp>
            <p:nvSpPr>
              <p:cNvPr id="112" name="Freeform 111"/>
              <p:cNvSpPr/>
              <p:nvPr/>
            </p:nvSpPr>
            <p:spPr>
              <a:xfrm>
                <a:off x="4246880" y="4339734"/>
                <a:ext cx="38909" cy="47387"/>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3" name="Freeform 112"/>
              <p:cNvSpPr/>
              <p:nvPr/>
            </p:nvSpPr>
            <p:spPr>
              <a:xfrm>
                <a:off x="4292667" y="4381110"/>
                <a:ext cx="45719" cy="45719"/>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4" name="Freeform 113"/>
              <p:cNvSpPr/>
              <p:nvPr/>
            </p:nvSpPr>
            <p:spPr>
              <a:xfrm>
                <a:off x="4220437" y="442773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5" name="Freeform 114"/>
              <p:cNvSpPr/>
              <p:nvPr/>
            </p:nvSpPr>
            <p:spPr>
              <a:xfrm>
                <a:off x="4198172" y="4370037"/>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6" name="Freeform 115"/>
              <p:cNvSpPr/>
              <p:nvPr/>
            </p:nvSpPr>
            <p:spPr>
              <a:xfrm>
                <a:off x="4311506" y="430068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7" name="Freeform 116"/>
              <p:cNvSpPr/>
              <p:nvPr/>
            </p:nvSpPr>
            <p:spPr>
              <a:xfrm>
                <a:off x="4369989" y="4309719"/>
                <a:ext cx="24026" cy="22078"/>
              </a:xfrm>
              <a:custGeom>
                <a:avLst/>
                <a:gdLst>
                  <a:gd name="connsiteX0" fmla="*/ 24000 w 24026"/>
                  <a:gd name="connsiteY0" fmla="*/ 2061 h 22078"/>
                  <a:gd name="connsiteX1" fmla="*/ 2093 w 24026"/>
                  <a:gd name="connsiteY1" fmla="*/ 3966 h 22078"/>
                  <a:gd name="connsiteX2" fmla="*/ 6855 w 24026"/>
                  <a:gd name="connsiteY2" fmla="*/ 22063 h 22078"/>
                  <a:gd name="connsiteX3" fmla="*/ 24000 w 24026"/>
                  <a:gd name="connsiteY3" fmla="*/ 2061 h 22078"/>
                </a:gdLst>
                <a:ahLst/>
                <a:cxnLst>
                  <a:cxn ang="0">
                    <a:pos x="connsiteX0" y="connsiteY0"/>
                  </a:cxn>
                  <a:cxn ang="0">
                    <a:pos x="connsiteX1" y="connsiteY1"/>
                  </a:cxn>
                  <a:cxn ang="0">
                    <a:pos x="connsiteX2" y="connsiteY2"/>
                  </a:cxn>
                  <a:cxn ang="0">
                    <a:pos x="connsiteX3" y="connsiteY3"/>
                  </a:cxn>
                </a:cxnLst>
                <a:rect l="l" t="t" r="r" b="b"/>
                <a:pathLst>
                  <a:path w="24026" h="22078">
                    <a:moveTo>
                      <a:pt x="24000" y="2061"/>
                    </a:moveTo>
                    <a:cubicBezTo>
                      <a:pt x="23206" y="-955"/>
                      <a:pt x="7541" y="-937"/>
                      <a:pt x="2093" y="3966"/>
                    </a:cubicBezTo>
                    <a:cubicBezTo>
                      <a:pt x="-3690" y="9171"/>
                      <a:pt x="4043" y="17377"/>
                      <a:pt x="6855" y="22063"/>
                    </a:cubicBezTo>
                    <a:cubicBezTo>
                      <a:pt x="7220" y="22672"/>
                      <a:pt x="24794" y="5077"/>
                      <a:pt x="24000" y="206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130" name="Group 129"/>
          <p:cNvGrpSpPr/>
          <p:nvPr/>
        </p:nvGrpSpPr>
        <p:grpSpPr>
          <a:xfrm rot="487767">
            <a:off x="6296479" y="5456495"/>
            <a:ext cx="149701" cy="607380"/>
            <a:chOff x="5847065" y="7570526"/>
            <a:chExt cx="582204" cy="840521"/>
          </a:xfrm>
        </p:grpSpPr>
        <p:grpSp>
          <p:nvGrpSpPr>
            <p:cNvPr id="131" name="Group 130"/>
            <p:cNvGrpSpPr/>
            <p:nvPr/>
          </p:nvGrpSpPr>
          <p:grpSpPr>
            <a:xfrm rot="7500350">
              <a:off x="5941633" y="7793471"/>
              <a:ext cx="710582" cy="264691"/>
              <a:chOff x="4198172" y="4300682"/>
              <a:chExt cx="301801" cy="144134"/>
            </a:xfrm>
          </p:grpSpPr>
          <p:grpSp>
            <p:nvGrpSpPr>
              <p:cNvPr id="147" name="Group 146"/>
              <p:cNvGrpSpPr/>
              <p:nvPr/>
            </p:nvGrpSpPr>
            <p:grpSpPr>
              <a:xfrm>
                <a:off x="4198172" y="4300682"/>
                <a:ext cx="195843" cy="144134"/>
                <a:chOff x="4198172" y="4300682"/>
                <a:chExt cx="195843" cy="144134"/>
              </a:xfrm>
            </p:grpSpPr>
            <p:sp>
              <p:nvSpPr>
                <p:cNvPr id="155" name="Freeform 154"/>
                <p:cNvSpPr/>
                <p:nvPr/>
              </p:nvSpPr>
              <p:spPr>
                <a:xfrm>
                  <a:off x="4246880" y="4339734"/>
                  <a:ext cx="38909" cy="47387"/>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6" name="Freeform 155"/>
                <p:cNvSpPr/>
                <p:nvPr/>
              </p:nvSpPr>
              <p:spPr>
                <a:xfrm>
                  <a:off x="4292667" y="4381110"/>
                  <a:ext cx="45719" cy="45719"/>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7" name="Freeform 156"/>
                <p:cNvSpPr/>
                <p:nvPr/>
              </p:nvSpPr>
              <p:spPr>
                <a:xfrm>
                  <a:off x="4220437" y="442773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8" name="Freeform 157"/>
                <p:cNvSpPr/>
                <p:nvPr/>
              </p:nvSpPr>
              <p:spPr>
                <a:xfrm>
                  <a:off x="4198172" y="4370037"/>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9" name="Freeform 158"/>
                <p:cNvSpPr/>
                <p:nvPr/>
              </p:nvSpPr>
              <p:spPr>
                <a:xfrm>
                  <a:off x="4311506" y="430068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0" name="Freeform 159"/>
                <p:cNvSpPr/>
                <p:nvPr/>
              </p:nvSpPr>
              <p:spPr>
                <a:xfrm>
                  <a:off x="4369989" y="4309719"/>
                  <a:ext cx="24026" cy="22078"/>
                </a:xfrm>
                <a:custGeom>
                  <a:avLst/>
                  <a:gdLst>
                    <a:gd name="connsiteX0" fmla="*/ 24000 w 24026"/>
                    <a:gd name="connsiteY0" fmla="*/ 2061 h 22078"/>
                    <a:gd name="connsiteX1" fmla="*/ 2093 w 24026"/>
                    <a:gd name="connsiteY1" fmla="*/ 3966 h 22078"/>
                    <a:gd name="connsiteX2" fmla="*/ 6855 w 24026"/>
                    <a:gd name="connsiteY2" fmla="*/ 22063 h 22078"/>
                    <a:gd name="connsiteX3" fmla="*/ 24000 w 24026"/>
                    <a:gd name="connsiteY3" fmla="*/ 2061 h 22078"/>
                  </a:gdLst>
                  <a:ahLst/>
                  <a:cxnLst>
                    <a:cxn ang="0">
                      <a:pos x="connsiteX0" y="connsiteY0"/>
                    </a:cxn>
                    <a:cxn ang="0">
                      <a:pos x="connsiteX1" y="connsiteY1"/>
                    </a:cxn>
                    <a:cxn ang="0">
                      <a:pos x="connsiteX2" y="connsiteY2"/>
                    </a:cxn>
                    <a:cxn ang="0">
                      <a:pos x="connsiteX3" y="connsiteY3"/>
                    </a:cxn>
                  </a:cxnLst>
                  <a:rect l="l" t="t" r="r" b="b"/>
                  <a:pathLst>
                    <a:path w="24026" h="22078">
                      <a:moveTo>
                        <a:pt x="24000" y="2061"/>
                      </a:moveTo>
                      <a:cubicBezTo>
                        <a:pt x="23206" y="-955"/>
                        <a:pt x="7541" y="-937"/>
                        <a:pt x="2093" y="3966"/>
                      </a:cubicBezTo>
                      <a:cubicBezTo>
                        <a:pt x="-3690" y="9171"/>
                        <a:pt x="4043" y="17377"/>
                        <a:pt x="6855" y="22063"/>
                      </a:cubicBezTo>
                      <a:cubicBezTo>
                        <a:pt x="7220" y="22672"/>
                        <a:pt x="24794" y="5077"/>
                        <a:pt x="24000" y="206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8" name="Group 147"/>
              <p:cNvGrpSpPr/>
              <p:nvPr/>
            </p:nvGrpSpPr>
            <p:grpSpPr>
              <a:xfrm rot="20062685">
                <a:off x="4377959" y="4327512"/>
                <a:ext cx="122014" cy="95284"/>
                <a:chOff x="4198172" y="4300682"/>
                <a:chExt cx="195843" cy="144134"/>
              </a:xfrm>
            </p:grpSpPr>
            <p:sp>
              <p:nvSpPr>
                <p:cNvPr id="149" name="Freeform 148"/>
                <p:cNvSpPr/>
                <p:nvPr/>
              </p:nvSpPr>
              <p:spPr>
                <a:xfrm>
                  <a:off x="4246880" y="4339734"/>
                  <a:ext cx="38909" cy="47387"/>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0" name="Freeform 149"/>
                <p:cNvSpPr/>
                <p:nvPr/>
              </p:nvSpPr>
              <p:spPr>
                <a:xfrm>
                  <a:off x="4292667" y="4381110"/>
                  <a:ext cx="45719" cy="45719"/>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1" name="Freeform 150"/>
                <p:cNvSpPr/>
                <p:nvPr/>
              </p:nvSpPr>
              <p:spPr>
                <a:xfrm>
                  <a:off x="4220437" y="442773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2" name="Freeform 151"/>
                <p:cNvSpPr/>
                <p:nvPr/>
              </p:nvSpPr>
              <p:spPr>
                <a:xfrm>
                  <a:off x="4198172" y="4370037"/>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3" name="Freeform 152"/>
                <p:cNvSpPr/>
                <p:nvPr/>
              </p:nvSpPr>
              <p:spPr>
                <a:xfrm>
                  <a:off x="4311506" y="430068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4" name="Freeform 153"/>
                <p:cNvSpPr/>
                <p:nvPr/>
              </p:nvSpPr>
              <p:spPr>
                <a:xfrm>
                  <a:off x="4369989" y="4309719"/>
                  <a:ext cx="24026" cy="22078"/>
                </a:xfrm>
                <a:custGeom>
                  <a:avLst/>
                  <a:gdLst>
                    <a:gd name="connsiteX0" fmla="*/ 24000 w 24026"/>
                    <a:gd name="connsiteY0" fmla="*/ 2061 h 22078"/>
                    <a:gd name="connsiteX1" fmla="*/ 2093 w 24026"/>
                    <a:gd name="connsiteY1" fmla="*/ 3966 h 22078"/>
                    <a:gd name="connsiteX2" fmla="*/ 6855 w 24026"/>
                    <a:gd name="connsiteY2" fmla="*/ 22063 h 22078"/>
                    <a:gd name="connsiteX3" fmla="*/ 24000 w 24026"/>
                    <a:gd name="connsiteY3" fmla="*/ 2061 h 22078"/>
                  </a:gdLst>
                  <a:ahLst/>
                  <a:cxnLst>
                    <a:cxn ang="0">
                      <a:pos x="connsiteX0" y="connsiteY0"/>
                    </a:cxn>
                    <a:cxn ang="0">
                      <a:pos x="connsiteX1" y="connsiteY1"/>
                    </a:cxn>
                    <a:cxn ang="0">
                      <a:pos x="connsiteX2" y="connsiteY2"/>
                    </a:cxn>
                    <a:cxn ang="0">
                      <a:pos x="connsiteX3" y="connsiteY3"/>
                    </a:cxn>
                  </a:cxnLst>
                  <a:rect l="l" t="t" r="r" b="b"/>
                  <a:pathLst>
                    <a:path w="24026" h="22078">
                      <a:moveTo>
                        <a:pt x="24000" y="2061"/>
                      </a:moveTo>
                      <a:cubicBezTo>
                        <a:pt x="23206" y="-955"/>
                        <a:pt x="7541" y="-937"/>
                        <a:pt x="2093" y="3966"/>
                      </a:cubicBezTo>
                      <a:cubicBezTo>
                        <a:pt x="-3690" y="9171"/>
                        <a:pt x="4043" y="17377"/>
                        <a:pt x="6855" y="22063"/>
                      </a:cubicBezTo>
                      <a:cubicBezTo>
                        <a:pt x="7220" y="22672"/>
                        <a:pt x="24794" y="5077"/>
                        <a:pt x="24000" y="206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132" name="Group 131"/>
            <p:cNvGrpSpPr/>
            <p:nvPr/>
          </p:nvGrpSpPr>
          <p:grpSpPr>
            <a:xfrm rot="6084009">
              <a:off x="5775146" y="8135959"/>
              <a:ext cx="347007" cy="203169"/>
              <a:chOff x="4198172" y="4300682"/>
              <a:chExt cx="301801" cy="144134"/>
            </a:xfrm>
          </p:grpSpPr>
          <p:grpSp>
            <p:nvGrpSpPr>
              <p:cNvPr id="133" name="Group 132"/>
              <p:cNvGrpSpPr/>
              <p:nvPr/>
            </p:nvGrpSpPr>
            <p:grpSpPr>
              <a:xfrm>
                <a:off x="4198172" y="4300682"/>
                <a:ext cx="195843" cy="144134"/>
                <a:chOff x="4198172" y="4300682"/>
                <a:chExt cx="195843" cy="144134"/>
              </a:xfrm>
            </p:grpSpPr>
            <p:sp>
              <p:nvSpPr>
                <p:cNvPr id="141" name="Freeform 140"/>
                <p:cNvSpPr/>
                <p:nvPr/>
              </p:nvSpPr>
              <p:spPr>
                <a:xfrm>
                  <a:off x="4246880" y="4339734"/>
                  <a:ext cx="38909" cy="47387"/>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2" name="Freeform 141"/>
                <p:cNvSpPr/>
                <p:nvPr/>
              </p:nvSpPr>
              <p:spPr>
                <a:xfrm>
                  <a:off x="4292667" y="4381110"/>
                  <a:ext cx="45719" cy="45719"/>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3" name="Freeform 142"/>
                <p:cNvSpPr/>
                <p:nvPr/>
              </p:nvSpPr>
              <p:spPr>
                <a:xfrm>
                  <a:off x="4220437" y="442773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4" name="Freeform 143"/>
                <p:cNvSpPr/>
                <p:nvPr/>
              </p:nvSpPr>
              <p:spPr>
                <a:xfrm>
                  <a:off x="4198172" y="4370037"/>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5" name="Freeform 144"/>
                <p:cNvSpPr/>
                <p:nvPr/>
              </p:nvSpPr>
              <p:spPr>
                <a:xfrm>
                  <a:off x="4311506" y="430068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6" name="Freeform 145"/>
                <p:cNvSpPr/>
                <p:nvPr/>
              </p:nvSpPr>
              <p:spPr>
                <a:xfrm>
                  <a:off x="4369989" y="4309719"/>
                  <a:ext cx="24026" cy="22078"/>
                </a:xfrm>
                <a:custGeom>
                  <a:avLst/>
                  <a:gdLst>
                    <a:gd name="connsiteX0" fmla="*/ 24000 w 24026"/>
                    <a:gd name="connsiteY0" fmla="*/ 2061 h 22078"/>
                    <a:gd name="connsiteX1" fmla="*/ 2093 w 24026"/>
                    <a:gd name="connsiteY1" fmla="*/ 3966 h 22078"/>
                    <a:gd name="connsiteX2" fmla="*/ 6855 w 24026"/>
                    <a:gd name="connsiteY2" fmla="*/ 22063 h 22078"/>
                    <a:gd name="connsiteX3" fmla="*/ 24000 w 24026"/>
                    <a:gd name="connsiteY3" fmla="*/ 2061 h 22078"/>
                  </a:gdLst>
                  <a:ahLst/>
                  <a:cxnLst>
                    <a:cxn ang="0">
                      <a:pos x="connsiteX0" y="connsiteY0"/>
                    </a:cxn>
                    <a:cxn ang="0">
                      <a:pos x="connsiteX1" y="connsiteY1"/>
                    </a:cxn>
                    <a:cxn ang="0">
                      <a:pos x="connsiteX2" y="connsiteY2"/>
                    </a:cxn>
                    <a:cxn ang="0">
                      <a:pos x="connsiteX3" y="connsiteY3"/>
                    </a:cxn>
                  </a:cxnLst>
                  <a:rect l="l" t="t" r="r" b="b"/>
                  <a:pathLst>
                    <a:path w="24026" h="22078">
                      <a:moveTo>
                        <a:pt x="24000" y="2061"/>
                      </a:moveTo>
                      <a:cubicBezTo>
                        <a:pt x="23206" y="-955"/>
                        <a:pt x="7541" y="-937"/>
                        <a:pt x="2093" y="3966"/>
                      </a:cubicBezTo>
                      <a:cubicBezTo>
                        <a:pt x="-3690" y="9171"/>
                        <a:pt x="4043" y="17377"/>
                        <a:pt x="6855" y="22063"/>
                      </a:cubicBezTo>
                      <a:cubicBezTo>
                        <a:pt x="7220" y="22672"/>
                        <a:pt x="24794" y="5077"/>
                        <a:pt x="24000" y="206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34" name="Group 133"/>
              <p:cNvGrpSpPr/>
              <p:nvPr/>
            </p:nvGrpSpPr>
            <p:grpSpPr>
              <a:xfrm rot="20062685">
                <a:off x="4377959" y="4327512"/>
                <a:ext cx="122014" cy="95284"/>
                <a:chOff x="4198172" y="4300682"/>
                <a:chExt cx="195843" cy="144134"/>
              </a:xfrm>
            </p:grpSpPr>
            <p:sp>
              <p:nvSpPr>
                <p:cNvPr id="135" name="Freeform 134"/>
                <p:cNvSpPr/>
                <p:nvPr/>
              </p:nvSpPr>
              <p:spPr>
                <a:xfrm>
                  <a:off x="4246880" y="4339734"/>
                  <a:ext cx="38909" cy="47387"/>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6" name="Freeform 135"/>
                <p:cNvSpPr/>
                <p:nvPr/>
              </p:nvSpPr>
              <p:spPr>
                <a:xfrm>
                  <a:off x="4292667" y="4381110"/>
                  <a:ext cx="45719" cy="45719"/>
                </a:xfrm>
                <a:custGeom>
                  <a:avLst/>
                  <a:gdLst>
                    <a:gd name="connsiteX0" fmla="*/ 10160 w 38909"/>
                    <a:gd name="connsiteY0" fmla="*/ 46846 h 47387"/>
                    <a:gd name="connsiteX1" fmla="*/ 5080 w 38909"/>
                    <a:gd name="connsiteY1" fmla="*/ 26526 h 47387"/>
                    <a:gd name="connsiteX2" fmla="*/ 0 w 38909"/>
                    <a:gd name="connsiteY2" fmla="*/ 16366 h 47387"/>
                    <a:gd name="connsiteX3" fmla="*/ 2540 w 38909"/>
                    <a:gd name="connsiteY3" fmla="*/ 8746 h 47387"/>
                    <a:gd name="connsiteX4" fmla="*/ 38100 w 38909"/>
                    <a:gd name="connsiteY4" fmla="*/ 3666 h 47387"/>
                    <a:gd name="connsiteX5" fmla="*/ 10160 w 38909"/>
                    <a:gd name="connsiteY5" fmla="*/ 46846 h 4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9" h="47387">
                      <a:moveTo>
                        <a:pt x="10160" y="46846"/>
                      </a:moveTo>
                      <a:cubicBezTo>
                        <a:pt x="4657" y="50656"/>
                        <a:pt x="8009" y="33360"/>
                        <a:pt x="5080" y="26526"/>
                      </a:cubicBezTo>
                      <a:cubicBezTo>
                        <a:pt x="3588" y="23046"/>
                        <a:pt x="1693" y="19753"/>
                        <a:pt x="0" y="16366"/>
                      </a:cubicBezTo>
                      <a:cubicBezTo>
                        <a:pt x="847" y="13826"/>
                        <a:pt x="1055" y="10974"/>
                        <a:pt x="2540" y="8746"/>
                      </a:cubicBezTo>
                      <a:cubicBezTo>
                        <a:pt x="12300" y="-5893"/>
                        <a:pt x="18228" y="1859"/>
                        <a:pt x="38100" y="3666"/>
                      </a:cubicBezTo>
                      <a:cubicBezTo>
                        <a:pt x="44027" y="15519"/>
                        <a:pt x="15663" y="43036"/>
                        <a:pt x="10160" y="46846"/>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7" name="Freeform 136"/>
                <p:cNvSpPr/>
                <p:nvPr/>
              </p:nvSpPr>
              <p:spPr>
                <a:xfrm>
                  <a:off x="4220437" y="442773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8" name="Freeform 137"/>
                <p:cNvSpPr/>
                <p:nvPr/>
              </p:nvSpPr>
              <p:spPr>
                <a:xfrm>
                  <a:off x="4198172" y="4370037"/>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9" name="Freeform 138"/>
                <p:cNvSpPr/>
                <p:nvPr/>
              </p:nvSpPr>
              <p:spPr>
                <a:xfrm>
                  <a:off x="4311506" y="4300682"/>
                  <a:ext cx="22265" cy="17084"/>
                </a:xfrm>
                <a:custGeom>
                  <a:avLst/>
                  <a:gdLst>
                    <a:gd name="connsiteX0" fmla="*/ 91 w 22265"/>
                    <a:gd name="connsiteY0" fmla="*/ 437 h 17084"/>
                    <a:gd name="connsiteX1" fmla="*/ 16283 w 22265"/>
                    <a:gd name="connsiteY1" fmla="*/ 5200 h 17084"/>
                    <a:gd name="connsiteX2" fmla="*/ 21046 w 22265"/>
                    <a:gd name="connsiteY2" fmla="*/ 10915 h 17084"/>
                    <a:gd name="connsiteX3" fmla="*/ 21998 w 22265"/>
                    <a:gd name="connsiteY3" fmla="*/ 15677 h 17084"/>
                    <a:gd name="connsiteX4" fmla="*/ 91 w 22265"/>
                    <a:gd name="connsiteY4" fmla="*/ 437 h 1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5" h="17084">
                      <a:moveTo>
                        <a:pt x="91" y="437"/>
                      </a:moveTo>
                      <a:cubicBezTo>
                        <a:pt x="-862" y="-1309"/>
                        <a:pt x="5741" y="2564"/>
                        <a:pt x="16283" y="5200"/>
                      </a:cubicBezTo>
                      <a:cubicBezTo>
                        <a:pt x="17767" y="6684"/>
                        <a:pt x="20250" y="8791"/>
                        <a:pt x="21046" y="10915"/>
                      </a:cubicBezTo>
                      <a:cubicBezTo>
                        <a:pt x="21614" y="12431"/>
                        <a:pt x="21341" y="14198"/>
                        <a:pt x="21998" y="15677"/>
                      </a:cubicBezTo>
                      <a:cubicBezTo>
                        <a:pt x="25047" y="22536"/>
                        <a:pt x="1044" y="2183"/>
                        <a:pt x="91" y="437"/>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0" name="Freeform 139"/>
                <p:cNvSpPr/>
                <p:nvPr/>
              </p:nvSpPr>
              <p:spPr>
                <a:xfrm>
                  <a:off x="4369989" y="4309719"/>
                  <a:ext cx="24026" cy="22078"/>
                </a:xfrm>
                <a:custGeom>
                  <a:avLst/>
                  <a:gdLst>
                    <a:gd name="connsiteX0" fmla="*/ 24000 w 24026"/>
                    <a:gd name="connsiteY0" fmla="*/ 2061 h 22078"/>
                    <a:gd name="connsiteX1" fmla="*/ 2093 w 24026"/>
                    <a:gd name="connsiteY1" fmla="*/ 3966 h 22078"/>
                    <a:gd name="connsiteX2" fmla="*/ 6855 w 24026"/>
                    <a:gd name="connsiteY2" fmla="*/ 22063 h 22078"/>
                    <a:gd name="connsiteX3" fmla="*/ 24000 w 24026"/>
                    <a:gd name="connsiteY3" fmla="*/ 2061 h 22078"/>
                  </a:gdLst>
                  <a:ahLst/>
                  <a:cxnLst>
                    <a:cxn ang="0">
                      <a:pos x="connsiteX0" y="connsiteY0"/>
                    </a:cxn>
                    <a:cxn ang="0">
                      <a:pos x="connsiteX1" y="connsiteY1"/>
                    </a:cxn>
                    <a:cxn ang="0">
                      <a:pos x="connsiteX2" y="connsiteY2"/>
                    </a:cxn>
                    <a:cxn ang="0">
                      <a:pos x="connsiteX3" y="connsiteY3"/>
                    </a:cxn>
                  </a:cxnLst>
                  <a:rect l="l" t="t" r="r" b="b"/>
                  <a:pathLst>
                    <a:path w="24026" h="22078">
                      <a:moveTo>
                        <a:pt x="24000" y="2061"/>
                      </a:moveTo>
                      <a:cubicBezTo>
                        <a:pt x="23206" y="-955"/>
                        <a:pt x="7541" y="-937"/>
                        <a:pt x="2093" y="3966"/>
                      </a:cubicBezTo>
                      <a:cubicBezTo>
                        <a:pt x="-3690" y="9171"/>
                        <a:pt x="4043" y="17377"/>
                        <a:pt x="6855" y="22063"/>
                      </a:cubicBezTo>
                      <a:cubicBezTo>
                        <a:pt x="7220" y="22672"/>
                        <a:pt x="24794" y="5077"/>
                        <a:pt x="24000" y="2061"/>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sp>
        <p:nvSpPr>
          <p:cNvPr id="161" name="TextBox 160"/>
          <p:cNvSpPr txBox="1"/>
          <p:nvPr/>
        </p:nvSpPr>
        <p:spPr>
          <a:xfrm>
            <a:off x="553792" y="4037856"/>
            <a:ext cx="2601180" cy="584775"/>
          </a:xfrm>
          <a:prstGeom prst="rect">
            <a:avLst/>
          </a:prstGeom>
          <a:noFill/>
        </p:spPr>
        <p:txBody>
          <a:bodyPr wrap="square" rtlCol="0">
            <a:spAutoFit/>
          </a:bodyPr>
          <a:lstStyle/>
          <a:p>
            <a:r>
              <a:rPr lang="en-US" sz="1600" b="1" dirty="0" err="1" smtClean="0">
                <a:solidFill>
                  <a:schemeClr val="accent1">
                    <a:lumMod val="50000"/>
                  </a:schemeClr>
                </a:solidFill>
                <a:latin typeface="UTM Penumbra" panose="02040603050506020204" pitchFamily="18" charset="0"/>
              </a:rPr>
              <a:t>Chuỗi</a:t>
            </a:r>
            <a:r>
              <a:rPr lang="en-US" sz="1600" b="1" dirty="0" smtClean="0">
                <a:solidFill>
                  <a:schemeClr val="accent1">
                    <a:lumMod val="50000"/>
                  </a:schemeClr>
                </a:solidFill>
                <a:latin typeface="UTM Penumbra" panose="02040603050506020204" pitchFamily="18" charset="0"/>
              </a:rPr>
              <a:t> </a:t>
            </a:r>
            <a:r>
              <a:rPr lang="en-US" sz="1600" b="1" dirty="0" err="1" smtClean="0">
                <a:solidFill>
                  <a:schemeClr val="accent1">
                    <a:lumMod val="50000"/>
                  </a:schemeClr>
                </a:solidFill>
                <a:latin typeface="UTM Penumbra" panose="02040603050506020204" pitchFamily="18" charset="0"/>
              </a:rPr>
              <a:t>sự</a:t>
            </a:r>
            <a:r>
              <a:rPr lang="en-US" sz="1600" b="1" dirty="0" smtClean="0">
                <a:solidFill>
                  <a:schemeClr val="accent1">
                    <a:lumMod val="50000"/>
                  </a:schemeClr>
                </a:solidFill>
                <a:latin typeface="UTM Penumbra" panose="02040603050506020204" pitchFamily="18" charset="0"/>
              </a:rPr>
              <a:t> </a:t>
            </a:r>
            <a:r>
              <a:rPr lang="en-US" sz="1600" b="1" dirty="0" err="1" smtClean="0">
                <a:solidFill>
                  <a:schemeClr val="accent1">
                    <a:lumMod val="50000"/>
                  </a:schemeClr>
                </a:solidFill>
                <a:latin typeface="UTM Penumbra" panose="02040603050506020204" pitchFamily="18" charset="0"/>
              </a:rPr>
              <a:t>kiện</a:t>
            </a:r>
            <a:r>
              <a:rPr lang="en-US" sz="1600" b="1" dirty="0" smtClean="0">
                <a:solidFill>
                  <a:schemeClr val="accent1">
                    <a:lumMod val="50000"/>
                  </a:schemeClr>
                </a:solidFill>
                <a:latin typeface="UTM Penumbra" panose="02040603050506020204" pitchFamily="18" charset="0"/>
              </a:rPr>
              <a:t> </a:t>
            </a:r>
            <a:r>
              <a:rPr lang="en-US" sz="1600" b="1" dirty="0" err="1" smtClean="0">
                <a:solidFill>
                  <a:schemeClr val="accent1">
                    <a:lumMod val="50000"/>
                  </a:schemeClr>
                </a:solidFill>
                <a:latin typeface="UTM Penumbra" panose="02040603050506020204" pitchFamily="18" charset="0"/>
              </a:rPr>
              <a:t>Đa</a:t>
            </a:r>
            <a:r>
              <a:rPr lang="en-US" sz="1600" b="1" dirty="0" smtClean="0">
                <a:solidFill>
                  <a:schemeClr val="accent1">
                    <a:lumMod val="50000"/>
                  </a:schemeClr>
                </a:solidFill>
                <a:latin typeface="UTM Penumbra" panose="02040603050506020204" pitchFamily="18" charset="0"/>
              </a:rPr>
              <a:t>̃ </a:t>
            </a:r>
            <a:r>
              <a:rPr lang="en-US" sz="1600" b="1" dirty="0" err="1" smtClean="0">
                <a:solidFill>
                  <a:schemeClr val="accent1">
                    <a:lumMod val="50000"/>
                  </a:schemeClr>
                </a:solidFill>
                <a:latin typeface="UTM Penumbra" panose="02040603050506020204" pitchFamily="18" charset="0"/>
              </a:rPr>
              <a:t>diễn</a:t>
            </a:r>
            <a:r>
              <a:rPr lang="en-US" sz="1600" b="1" dirty="0" smtClean="0">
                <a:solidFill>
                  <a:schemeClr val="accent1">
                    <a:lumMod val="50000"/>
                  </a:schemeClr>
                </a:solidFill>
                <a:latin typeface="UTM Penumbra" panose="02040603050506020204" pitchFamily="18" charset="0"/>
              </a:rPr>
              <a:t> </a:t>
            </a:r>
            <a:r>
              <a:rPr lang="en-US" sz="1600" b="1" dirty="0" err="1" smtClean="0">
                <a:solidFill>
                  <a:schemeClr val="accent1">
                    <a:lumMod val="50000"/>
                  </a:schemeClr>
                </a:solidFill>
                <a:latin typeface="UTM Penumbra" panose="02040603050506020204" pitchFamily="18" charset="0"/>
              </a:rPr>
              <a:t>ra</a:t>
            </a:r>
            <a:endParaRPr lang="en-US" sz="1600" b="1" dirty="0">
              <a:solidFill>
                <a:schemeClr val="accent1">
                  <a:lumMod val="50000"/>
                </a:schemeClr>
              </a:solidFill>
              <a:latin typeface="UTM Penumbra" panose="02040603050506020204" pitchFamily="18" charset="0"/>
            </a:endParaRPr>
          </a:p>
        </p:txBody>
      </p:sp>
      <p:sp>
        <p:nvSpPr>
          <p:cNvPr id="187" name="Rectangle 186"/>
          <p:cNvSpPr/>
          <p:nvPr/>
        </p:nvSpPr>
        <p:spPr>
          <a:xfrm>
            <a:off x="553792" y="6912313"/>
            <a:ext cx="4150495" cy="784830"/>
          </a:xfrm>
          <a:prstGeom prst="rect">
            <a:avLst/>
          </a:prstGeom>
        </p:spPr>
        <p:txBody>
          <a:bodyPr wrap="none">
            <a:spAutoFit/>
          </a:bodyPr>
          <a:lstStyle/>
          <a:p>
            <a:pPr>
              <a:lnSpc>
                <a:spcPts val="5400"/>
              </a:lnSpc>
              <a:spcAft>
                <a:spcPts val="800"/>
              </a:spcAft>
            </a:pPr>
            <a:r>
              <a:rPr lang="vi-VN" sz="4800" dirty="0">
                <a:latin typeface="UTM Bebas" panose="02040603050506020204" pitchFamily="18" charset="0"/>
                <a:ea typeface="Roboto Black" panose="02000000000000000000" pitchFamily="2" charset="0"/>
              </a:rPr>
              <a:t>ẤN PHẨM </a:t>
            </a:r>
            <a:r>
              <a:rPr lang="en-US" sz="4800" dirty="0">
                <a:solidFill>
                  <a:srgbClr val="B9E902"/>
                </a:solidFill>
                <a:latin typeface="UTM Bebas" panose="02040603050506020204" pitchFamily="18" charset="0"/>
                <a:ea typeface="Roboto Black" panose="02000000000000000000" pitchFamily="2" charset="0"/>
              </a:rPr>
              <a:t>MỚI</a:t>
            </a:r>
            <a:r>
              <a:rPr lang="vi-VN" sz="4800" dirty="0">
                <a:solidFill>
                  <a:srgbClr val="B9E902"/>
                </a:solidFill>
                <a:latin typeface="UTM Bebas" panose="02040603050506020204" pitchFamily="18" charset="0"/>
                <a:ea typeface="Roboto Black" panose="02000000000000000000" pitchFamily="2" charset="0"/>
              </a:rPr>
              <a:t> RA MẮT</a:t>
            </a:r>
            <a:endParaRPr lang="en-US" sz="4800" dirty="0">
              <a:solidFill>
                <a:srgbClr val="B9E902"/>
              </a:solidFill>
              <a:latin typeface="UTM Bebas" panose="02040603050506020204" pitchFamily="18" charset="0"/>
              <a:ea typeface="Roboto Black" panose="02000000000000000000" pitchFamily="2" charset="0"/>
            </a:endParaRPr>
          </a:p>
        </p:txBody>
      </p:sp>
      <p:sp>
        <p:nvSpPr>
          <p:cNvPr id="189" name="Rectangle 188"/>
          <p:cNvSpPr/>
          <p:nvPr/>
        </p:nvSpPr>
        <p:spPr>
          <a:xfrm>
            <a:off x="553792" y="7678673"/>
            <a:ext cx="5422749" cy="287002"/>
          </a:xfrm>
          <a:prstGeom prst="rect">
            <a:avLst/>
          </a:prstGeom>
        </p:spPr>
        <p:txBody>
          <a:bodyPr wrap="square">
            <a:spAutoFit/>
          </a:bodyPr>
          <a:lstStyle/>
          <a:p>
            <a:pPr algn="just">
              <a:lnSpc>
                <a:spcPct val="115000"/>
              </a:lnSpc>
              <a:spcAft>
                <a:spcPts val="800"/>
              </a:spcAft>
            </a:pP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Để</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tải</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nội</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dung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ấn</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phẩm</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vui</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lòng</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truy</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dirty="0" err="1">
                <a:solidFill>
                  <a:srgbClr val="767070"/>
                </a:solidFill>
                <a:latin typeface="Quicksand" panose="00000500000000000000" pitchFamily="2" charset="0"/>
                <a:ea typeface="Calibri" panose="020F0502020204030204" pitchFamily="34" charset="0"/>
                <a:cs typeface="Times New Roman" panose="02020603050405020304" pitchFamily="18" charset="0"/>
              </a:rPr>
              <a:t>cập</a:t>
            </a:r>
            <a:r>
              <a:rPr lang="en-US" sz="1100" b="1" i="1" dirty="0">
                <a:solidFill>
                  <a:srgbClr val="767070"/>
                </a:solidFill>
                <a:latin typeface="Quicksand" panose="00000500000000000000" pitchFamily="2" charset="0"/>
                <a:ea typeface="Calibri" panose="020F0502020204030204" pitchFamily="34" charset="0"/>
                <a:cs typeface="Times New Roman" panose="02020603050405020304" pitchFamily="18" charset="0"/>
              </a:rPr>
              <a:t> </a:t>
            </a:r>
            <a:r>
              <a:rPr lang="en-US" sz="1100" b="1" i="1" u="sng" dirty="0">
                <a:solidFill>
                  <a:srgbClr val="1F4E79"/>
                </a:solidFill>
                <a:latin typeface="Quicksand" panose="00000500000000000000" pitchFamily="2" charset="0"/>
                <a:ea typeface="Calibri" panose="020F0502020204030204" pitchFamily="34" charset="0"/>
                <a:cs typeface="Times New Roman" panose="02020603050405020304" pitchFamily="18" charset="0"/>
              </a:rPr>
              <a:t>https://pcivietnam.vn/an-pham</a:t>
            </a:r>
            <a:endParaRPr lang="en-US" sz="1100" dirty="0">
              <a:effectLst/>
              <a:latin typeface="Quicksand" panose="00000500000000000000" pitchFamily="2" charset="0"/>
              <a:ea typeface="Calibri" panose="020F0502020204030204" pitchFamily="34" charset="0"/>
              <a:cs typeface="Times New Roman" panose="02020603050405020304" pitchFamily="18" charset="0"/>
            </a:endParaRPr>
          </a:p>
        </p:txBody>
      </p:sp>
      <p:sp>
        <p:nvSpPr>
          <p:cNvPr id="168" name="Flowchart: Process 167"/>
          <p:cNvSpPr/>
          <p:nvPr/>
        </p:nvSpPr>
        <p:spPr>
          <a:xfrm>
            <a:off x="590281" y="3082674"/>
            <a:ext cx="2290311" cy="834298"/>
          </a:xfrm>
          <a:prstGeom prst="flowChartProcess">
            <a:avLst/>
          </a:prstGeom>
          <a:solidFill>
            <a:srgbClr val="B9E902"/>
          </a:solidFill>
          <a:ln>
            <a:solidFill>
              <a:srgbClr val="B9E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latin typeface="Quicksand" panose="00000500000000000000" pitchFamily="2" charset="0"/>
              </a:rPr>
              <a:t>Hội</a:t>
            </a:r>
            <a:r>
              <a:rPr lang="en-US" sz="1200" b="1" dirty="0" smtClean="0">
                <a:latin typeface="Quicksand" panose="00000500000000000000" pitchFamily="2" charset="0"/>
              </a:rPr>
              <a:t> </a:t>
            </a:r>
            <a:r>
              <a:rPr lang="en-US" sz="1200" b="1" dirty="0" err="1" smtClean="0">
                <a:latin typeface="Quicksand" panose="00000500000000000000" pitchFamily="2" charset="0"/>
              </a:rPr>
              <a:t>nghi</a:t>
            </a:r>
            <a:r>
              <a:rPr lang="en-US" sz="1200" b="1" dirty="0" smtClean="0">
                <a:latin typeface="Quicksand" panose="00000500000000000000" pitchFamily="2" charset="0"/>
              </a:rPr>
              <a:t>̣ chia sẻ </a:t>
            </a:r>
            <a:r>
              <a:rPr lang="en-US" sz="1200" b="1" dirty="0" err="1" smtClean="0">
                <a:latin typeface="Quicksand" panose="00000500000000000000" pitchFamily="2" charset="0"/>
              </a:rPr>
              <a:t>phương</a:t>
            </a:r>
            <a:r>
              <a:rPr lang="en-US" sz="1200" b="1" dirty="0" smtClean="0">
                <a:latin typeface="Quicksand" panose="00000500000000000000" pitchFamily="2" charset="0"/>
              </a:rPr>
              <a:t> </a:t>
            </a:r>
            <a:r>
              <a:rPr lang="en-US" sz="1200" b="1" dirty="0" err="1" smtClean="0">
                <a:latin typeface="Quicksand" panose="00000500000000000000" pitchFamily="2" charset="0"/>
              </a:rPr>
              <a:t>pháp</a:t>
            </a:r>
            <a:r>
              <a:rPr lang="en-US" sz="1200" b="1" dirty="0" smtClean="0">
                <a:latin typeface="Quicksand" panose="00000500000000000000" pitchFamily="2" charset="0"/>
              </a:rPr>
              <a:t> PCI – </a:t>
            </a:r>
            <a:r>
              <a:rPr lang="en-US" sz="1200" b="1" dirty="0" err="1" smtClean="0">
                <a:latin typeface="Quicksand" panose="00000500000000000000" pitchFamily="2" charset="0"/>
              </a:rPr>
              <a:t>Tổng</a:t>
            </a:r>
            <a:r>
              <a:rPr lang="en-US" sz="1200" b="1" dirty="0" smtClean="0">
                <a:latin typeface="Quicksand" panose="00000500000000000000" pitchFamily="2" charset="0"/>
              </a:rPr>
              <a:t> </a:t>
            </a:r>
            <a:r>
              <a:rPr lang="en-US" sz="1200" b="1" dirty="0" err="1" smtClean="0">
                <a:latin typeface="Quicksand" panose="00000500000000000000" pitchFamily="2" charset="0"/>
              </a:rPr>
              <a:t>cục</a:t>
            </a:r>
            <a:r>
              <a:rPr lang="en-US" sz="1200" b="1" dirty="0" smtClean="0">
                <a:latin typeface="Quicksand" panose="00000500000000000000" pitchFamily="2" charset="0"/>
              </a:rPr>
              <a:t> </a:t>
            </a:r>
            <a:r>
              <a:rPr lang="en-US" sz="1200" b="1" dirty="0" err="1" smtClean="0">
                <a:latin typeface="Quicksand" panose="00000500000000000000" pitchFamily="2" charset="0"/>
              </a:rPr>
              <a:t>Phòng</a:t>
            </a:r>
            <a:r>
              <a:rPr lang="en-US" sz="1200" b="1" dirty="0" smtClean="0">
                <a:latin typeface="Quicksand" panose="00000500000000000000" pitchFamily="2" charset="0"/>
              </a:rPr>
              <a:t>, </a:t>
            </a:r>
            <a:r>
              <a:rPr lang="en-US" sz="1200" b="1" dirty="0" err="1" smtClean="0">
                <a:latin typeface="Quicksand" panose="00000500000000000000" pitchFamily="2" charset="0"/>
              </a:rPr>
              <a:t>Chống</a:t>
            </a:r>
            <a:r>
              <a:rPr lang="en-US" sz="1200" b="1" dirty="0" smtClean="0">
                <a:latin typeface="Quicksand" panose="00000500000000000000" pitchFamily="2" charset="0"/>
              </a:rPr>
              <a:t> </a:t>
            </a:r>
            <a:r>
              <a:rPr lang="en-US" sz="1200" b="1" dirty="0" err="1" smtClean="0">
                <a:latin typeface="Quicksand" panose="00000500000000000000" pitchFamily="2" charset="0"/>
              </a:rPr>
              <a:t>thiên</a:t>
            </a:r>
            <a:r>
              <a:rPr lang="en-US" sz="1200" b="1" dirty="0" smtClean="0">
                <a:latin typeface="Quicksand" panose="00000500000000000000" pitchFamily="2" charset="0"/>
              </a:rPr>
              <a:t> tai – </a:t>
            </a:r>
            <a:r>
              <a:rPr lang="en-US" sz="1200" b="1" dirty="0" err="1" smtClean="0">
                <a:latin typeface="Quicksand" panose="00000500000000000000" pitchFamily="2" charset="0"/>
              </a:rPr>
              <a:t>Bô</a:t>
            </a:r>
            <a:r>
              <a:rPr lang="en-US" sz="1200" b="1" dirty="0" smtClean="0">
                <a:latin typeface="Quicksand" panose="00000500000000000000" pitchFamily="2" charset="0"/>
              </a:rPr>
              <a:t>̣ </a:t>
            </a:r>
            <a:r>
              <a:rPr lang="en-US" sz="1200" b="1" dirty="0" err="1" smtClean="0">
                <a:latin typeface="Quicksand" panose="00000500000000000000" pitchFamily="2" charset="0"/>
              </a:rPr>
              <a:t>Tài</a:t>
            </a:r>
            <a:r>
              <a:rPr lang="en-US" sz="1200" b="1" dirty="0" smtClean="0">
                <a:latin typeface="Quicksand" panose="00000500000000000000" pitchFamily="2" charset="0"/>
              </a:rPr>
              <a:t> Nguyên </a:t>
            </a:r>
            <a:r>
              <a:rPr lang="en-US" sz="1200" b="1" dirty="0" err="1" smtClean="0">
                <a:latin typeface="Quicksand" panose="00000500000000000000" pitchFamily="2" charset="0"/>
              </a:rPr>
              <a:t>va</a:t>
            </a:r>
            <a:r>
              <a:rPr lang="en-US" sz="1200" b="1" dirty="0" smtClean="0">
                <a:latin typeface="Quicksand" panose="00000500000000000000" pitchFamily="2" charset="0"/>
              </a:rPr>
              <a:t>̀ </a:t>
            </a:r>
            <a:r>
              <a:rPr lang="en-US" sz="1200" b="1" dirty="0" err="1" smtClean="0">
                <a:latin typeface="Quicksand" panose="00000500000000000000" pitchFamily="2" charset="0"/>
              </a:rPr>
              <a:t>Môi</a:t>
            </a:r>
            <a:r>
              <a:rPr lang="en-US" sz="1200" b="1" dirty="0" smtClean="0">
                <a:latin typeface="Quicksand" panose="00000500000000000000" pitchFamily="2" charset="0"/>
              </a:rPr>
              <a:t> </a:t>
            </a:r>
            <a:r>
              <a:rPr lang="en-US" sz="1200" b="1" dirty="0" err="1" smtClean="0">
                <a:latin typeface="Quicksand" panose="00000500000000000000" pitchFamily="2" charset="0"/>
              </a:rPr>
              <a:t>trường</a:t>
            </a:r>
            <a:endParaRPr lang="en-US" sz="1200" b="1" dirty="0" smtClean="0">
              <a:latin typeface="Quicksand" panose="00000500000000000000" pitchFamily="2" charset="0"/>
            </a:endParaRPr>
          </a:p>
        </p:txBody>
      </p:sp>
      <p:sp>
        <p:nvSpPr>
          <p:cNvPr id="9" name="Rectangle 8"/>
          <p:cNvSpPr/>
          <p:nvPr/>
        </p:nvSpPr>
        <p:spPr>
          <a:xfrm>
            <a:off x="1696035" y="5174217"/>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03/07/2021</a:t>
            </a:r>
            <a:endParaRPr lang="en-US" sz="1200" b="1" dirty="0">
              <a:solidFill>
                <a:schemeClr val="accent1">
                  <a:lumMod val="50000"/>
                </a:schemeClr>
              </a:solidFill>
              <a:latin typeface="Quicksand" panose="00000500000000000000" pitchFamily="2" charset="0"/>
            </a:endParaRPr>
          </a:p>
        </p:txBody>
      </p:sp>
      <p:sp>
        <p:nvSpPr>
          <p:cNvPr id="170" name="Flowchart: Process 169"/>
          <p:cNvSpPr/>
          <p:nvPr/>
        </p:nvSpPr>
        <p:spPr>
          <a:xfrm>
            <a:off x="633487" y="8177664"/>
            <a:ext cx="4928025" cy="526021"/>
          </a:xfrm>
          <a:prstGeom prst="flowChartProcess">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Quicksand" panose="00000500000000000000" pitchFamily="2" charset="0"/>
              </a:rPr>
              <a:t>BÁO CÁO NGHIÊN CỨU GIẢI PHÁP CẮT GIẢM GÁNH NẶNG CHI PHÍ TUÂN THỦ PHÁP LUẬT CHO DOANH NGHIỆP</a:t>
            </a:r>
            <a:endParaRPr lang="en-US" sz="1200" dirty="0">
              <a:latin typeface="Quicksand" panose="00000500000000000000" pitchFamily="2" charset="0"/>
            </a:endParaRPr>
          </a:p>
        </p:txBody>
      </p:sp>
      <p:sp>
        <p:nvSpPr>
          <p:cNvPr id="129" name="Flowchart: Process 128"/>
          <p:cNvSpPr/>
          <p:nvPr/>
        </p:nvSpPr>
        <p:spPr>
          <a:xfrm>
            <a:off x="582434" y="4911761"/>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accent1">
                    <a:lumMod val="50000"/>
                  </a:schemeClr>
                </a:solidFill>
                <a:latin typeface="Quicksand" panose="00000500000000000000" pitchFamily="2" charset="0"/>
              </a:rPr>
              <a:t>Bắc</a:t>
            </a:r>
            <a:r>
              <a:rPr lang="en-US" sz="1200" b="1" dirty="0" smtClean="0">
                <a:solidFill>
                  <a:schemeClr val="accent1">
                    <a:lumMod val="50000"/>
                  </a:schemeClr>
                </a:solidFill>
                <a:latin typeface="Quicksand" panose="00000500000000000000" pitchFamily="2" charset="0"/>
              </a:rPr>
              <a:t> </a:t>
            </a:r>
            <a:r>
              <a:rPr lang="en-US" sz="1200" b="1" dirty="0" err="1" smtClean="0">
                <a:solidFill>
                  <a:schemeClr val="accent1">
                    <a:lumMod val="50000"/>
                  </a:schemeClr>
                </a:solidFill>
                <a:latin typeface="Quicksand" panose="00000500000000000000" pitchFamily="2" charset="0"/>
              </a:rPr>
              <a:t>Ninh</a:t>
            </a:r>
            <a:endParaRPr lang="en-US" sz="1200" b="1" dirty="0" smtClean="0">
              <a:solidFill>
                <a:schemeClr val="accent1">
                  <a:lumMod val="50000"/>
                </a:schemeClr>
              </a:solidFill>
              <a:latin typeface="Quicksand" panose="00000500000000000000" pitchFamily="2" charset="0"/>
            </a:endParaRPr>
          </a:p>
        </p:txBody>
      </p:sp>
      <p:sp>
        <p:nvSpPr>
          <p:cNvPr id="162" name="Rectangle 161"/>
          <p:cNvSpPr/>
          <p:nvPr/>
        </p:nvSpPr>
        <p:spPr>
          <a:xfrm>
            <a:off x="1693837" y="4932935"/>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10/07/2021</a:t>
            </a:r>
            <a:endParaRPr lang="en-US" sz="1200" b="1" dirty="0">
              <a:solidFill>
                <a:schemeClr val="accent1">
                  <a:lumMod val="50000"/>
                </a:schemeClr>
              </a:solidFill>
              <a:latin typeface="Quicksand" panose="00000500000000000000" pitchFamily="2" charset="0"/>
            </a:endParaRPr>
          </a:p>
        </p:txBody>
      </p:sp>
      <p:cxnSp>
        <p:nvCxnSpPr>
          <p:cNvPr id="163" name="Straight Connector 162">
            <a:extLst>
              <a:ext uri="{FF2B5EF4-FFF2-40B4-BE49-F238E27FC236}">
                <a16:creationId xmlns:a16="http://schemas.microsoft.com/office/drawing/2014/main" xmlns="" id="{CD9C8F94-E798-4315-9373-E7F09006A7DC}"/>
              </a:ext>
            </a:extLst>
          </p:cNvPr>
          <p:cNvCxnSpPr>
            <a:cxnSpLocks/>
            <a:endCxn id="81" idx="163"/>
          </p:cNvCxnSpPr>
          <p:nvPr/>
        </p:nvCxnSpPr>
        <p:spPr>
          <a:xfrm>
            <a:off x="4440436" y="1946527"/>
            <a:ext cx="246287" cy="205569"/>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xmlns="" id="{F90E0159-912C-48F8-9B40-2A19EA0708DF}"/>
              </a:ext>
            </a:extLst>
          </p:cNvPr>
          <p:cNvSpPr/>
          <p:nvPr/>
        </p:nvSpPr>
        <p:spPr>
          <a:xfrm>
            <a:off x="3867092" y="1791144"/>
            <a:ext cx="614271" cy="553998"/>
          </a:xfrm>
          <a:prstGeom prst="rect">
            <a:avLst/>
          </a:prstGeom>
        </p:spPr>
        <p:txBody>
          <a:bodyPr wrap="none">
            <a:spAutoFit/>
          </a:bodyPr>
          <a:lstStyle/>
          <a:p>
            <a:r>
              <a:rPr lang="en-US" sz="600" b="1" dirty="0" smtClean="0">
                <a:solidFill>
                  <a:schemeClr val="accent1">
                    <a:lumMod val="50000"/>
                  </a:schemeClr>
                </a:solidFill>
                <a:latin typeface="Quicksand" pitchFamily="2" charset="0"/>
              </a:rPr>
              <a:t>Cao </a:t>
            </a:r>
            <a:r>
              <a:rPr lang="en-US" sz="600" b="1" dirty="0" err="1" smtClean="0">
                <a:solidFill>
                  <a:schemeClr val="accent1">
                    <a:lumMod val="50000"/>
                  </a:schemeClr>
                </a:solidFill>
                <a:latin typeface="Quicksand" pitchFamily="2" charset="0"/>
              </a:rPr>
              <a:t>Bằng</a:t>
            </a:r>
            <a:endParaRPr lang="en-US" sz="600" b="1" dirty="0">
              <a:solidFill>
                <a:schemeClr val="accent1">
                  <a:lumMod val="50000"/>
                </a:schemeClr>
              </a:solidFill>
              <a:latin typeface="Quicksand" pitchFamily="2" charset="0"/>
            </a:endParaRPr>
          </a:p>
          <a:p>
            <a:r>
              <a:rPr lang="en-US" sz="600" dirty="0">
                <a:latin typeface="Quicksand" pitchFamily="2" charset="0"/>
              </a:rPr>
              <a:t>| </a:t>
            </a:r>
            <a:r>
              <a:rPr lang="en-US" sz="600" dirty="0" smtClean="0">
                <a:latin typeface="Quicksand" pitchFamily="2" charset="0"/>
              </a:rPr>
              <a:t>15/07/2021</a:t>
            </a:r>
          </a:p>
          <a:p>
            <a:endParaRPr lang="en-US" sz="600" dirty="0">
              <a:latin typeface="Quicksand" pitchFamily="2" charset="0"/>
            </a:endParaRPr>
          </a:p>
          <a:p>
            <a:endParaRPr lang="en-US" sz="600" dirty="0" smtClean="0">
              <a:latin typeface="Quicksand" pitchFamily="2" charset="0"/>
            </a:endParaRPr>
          </a:p>
          <a:p>
            <a:endParaRPr lang="en-US" sz="600" dirty="0">
              <a:latin typeface="Quicksand" pitchFamily="2" charset="0"/>
            </a:endParaRPr>
          </a:p>
        </p:txBody>
      </p:sp>
      <p:cxnSp>
        <p:nvCxnSpPr>
          <p:cNvPr id="166" name="Straight Connector 165">
            <a:extLst>
              <a:ext uri="{FF2B5EF4-FFF2-40B4-BE49-F238E27FC236}">
                <a16:creationId xmlns:a16="http://schemas.microsoft.com/office/drawing/2014/main" xmlns="" id="{CD9C8F94-E798-4315-9373-E7F09006A7DC}"/>
              </a:ext>
            </a:extLst>
          </p:cNvPr>
          <p:cNvCxnSpPr>
            <a:cxnSpLocks/>
            <a:endCxn id="46" idx="26"/>
          </p:cNvCxnSpPr>
          <p:nvPr/>
        </p:nvCxnSpPr>
        <p:spPr>
          <a:xfrm flipH="1">
            <a:off x="5618053" y="5025975"/>
            <a:ext cx="713411" cy="241291"/>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xmlns="" id="{F90E0159-912C-48F8-9B40-2A19EA0708DF}"/>
              </a:ext>
            </a:extLst>
          </p:cNvPr>
          <p:cNvSpPr/>
          <p:nvPr/>
        </p:nvSpPr>
        <p:spPr>
          <a:xfrm>
            <a:off x="6040113" y="4694949"/>
            <a:ext cx="619080" cy="553998"/>
          </a:xfrm>
          <a:prstGeom prst="rect">
            <a:avLst/>
          </a:prstGeom>
        </p:spPr>
        <p:txBody>
          <a:bodyPr wrap="none">
            <a:spAutoFit/>
          </a:bodyPr>
          <a:lstStyle/>
          <a:p>
            <a:r>
              <a:rPr lang="en-US" sz="600" b="1" dirty="0" err="1" smtClean="0">
                <a:solidFill>
                  <a:schemeClr val="accent1">
                    <a:lumMod val="50000"/>
                  </a:schemeClr>
                </a:solidFill>
                <a:latin typeface="Quicksand" pitchFamily="2" charset="0"/>
              </a:rPr>
              <a:t>Ninh</a:t>
            </a:r>
            <a:r>
              <a:rPr lang="en-US" sz="600" b="1" dirty="0" smtClean="0">
                <a:solidFill>
                  <a:schemeClr val="accent1">
                    <a:lumMod val="50000"/>
                  </a:schemeClr>
                </a:solidFill>
                <a:latin typeface="Quicksand" pitchFamily="2" charset="0"/>
              </a:rPr>
              <a:t> </a:t>
            </a:r>
            <a:r>
              <a:rPr lang="en-US" sz="600" b="1" dirty="0" err="1" smtClean="0">
                <a:solidFill>
                  <a:schemeClr val="accent1">
                    <a:lumMod val="50000"/>
                  </a:schemeClr>
                </a:solidFill>
                <a:latin typeface="Quicksand" pitchFamily="2" charset="0"/>
              </a:rPr>
              <a:t>Thuân</a:t>
            </a:r>
            <a:endParaRPr lang="en-US" sz="600" b="1" dirty="0">
              <a:solidFill>
                <a:schemeClr val="accent1">
                  <a:lumMod val="50000"/>
                </a:schemeClr>
              </a:solidFill>
              <a:latin typeface="Quicksand" pitchFamily="2" charset="0"/>
            </a:endParaRPr>
          </a:p>
          <a:p>
            <a:r>
              <a:rPr lang="en-US" sz="600" dirty="0">
                <a:latin typeface="Quicksand" pitchFamily="2" charset="0"/>
              </a:rPr>
              <a:t>| </a:t>
            </a:r>
            <a:r>
              <a:rPr lang="en-US" sz="600" dirty="0" smtClean="0">
                <a:latin typeface="Quicksand" pitchFamily="2" charset="0"/>
              </a:rPr>
              <a:t>14/07/2021</a:t>
            </a:r>
          </a:p>
          <a:p>
            <a:endParaRPr lang="en-US" sz="600" dirty="0">
              <a:latin typeface="Quicksand" pitchFamily="2" charset="0"/>
            </a:endParaRPr>
          </a:p>
          <a:p>
            <a:endParaRPr lang="en-US" sz="600" dirty="0" smtClean="0">
              <a:latin typeface="Quicksand" pitchFamily="2" charset="0"/>
            </a:endParaRPr>
          </a:p>
          <a:p>
            <a:endParaRPr lang="en-US" sz="600" dirty="0">
              <a:latin typeface="Quicksand" pitchFamily="2" charset="0"/>
            </a:endParaRPr>
          </a:p>
        </p:txBody>
      </p:sp>
      <p:cxnSp>
        <p:nvCxnSpPr>
          <p:cNvPr id="169" name="Straight Connector 168">
            <a:extLst>
              <a:ext uri="{FF2B5EF4-FFF2-40B4-BE49-F238E27FC236}">
                <a16:creationId xmlns:a16="http://schemas.microsoft.com/office/drawing/2014/main" xmlns="" id="{CD9C8F94-E798-4315-9373-E7F09006A7DC}"/>
              </a:ext>
            </a:extLst>
          </p:cNvPr>
          <p:cNvCxnSpPr>
            <a:cxnSpLocks/>
            <a:endCxn id="26" idx="49"/>
          </p:cNvCxnSpPr>
          <p:nvPr/>
        </p:nvCxnSpPr>
        <p:spPr>
          <a:xfrm>
            <a:off x="3808273" y="2147930"/>
            <a:ext cx="751660" cy="289860"/>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xmlns="" id="{F90E0159-912C-48F8-9B40-2A19EA0708DF}"/>
              </a:ext>
            </a:extLst>
          </p:cNvPr>
          <p:cNvSpPr/>
          <p:nvPr/>
        </p:nvSpPr>
        <p:spPr>
          <a:xfrm>
            <a:off x="3190883" y="1940031"/>
            <a:ext cx="679994" cy="553998"/>
          </a:xfrm>
          <a:prstGeom prst="rect">
            <a:avLst/>
          </a:prstGeom>
        </p:spPr>
        <p:txBody>
          <a:bodyPr wrap="none">
            <a:spAutoFit/>
          </a:bodyPr>
          <a:lstStyle/>
          <a:p>
            <a:r>
              <a:rPr lang="en-US" sz="600" b="1" dirty="0" err="1" smtClean="0">
                <a:solidFill>
                  <a:schemeClr val="accent1">
                    <a:lumMod val="50000"/>
                  </a:schemeClr>
                </a:solidFill>
                <a:latin typeface="Quicksand" pitchFamily="2" charset="0"/>
              </a:rPr>
              <a:t>Tuyên</a:t>
            </a:r>
            <a:r>
              <a:rPr lang="en-US" sz="600" b="1" dirty="0" smtClean="0">
                <a:solidFill>
                  <a:schemeClr val="accent1">
                    <a:lumMod val="50000"/>
                  </a:schemeClr>
                </a:solidFill>
                <a:latin typeface="Quicksand" pitchFamily="2" charset="0"/>
              </a:rPr>
              <a:t> </a:t>
            </a:r>
            <a:r>
              <a:rPr lang="en-US" sz="600" b="1" dirty="0" err="1" smtClean="0">
                <a:solidFill>
                  <a:schemeClr val="accent1">
                    <a:lumMod val="50000"/>
                  </a:schemeClr>
                </a:solidFill>
                <a:latin typeface="Quicksand" pitchFamily="2" charset="0"/>
              </a:rPr>
              <a:t>Quang</a:t>
            </a:r>
            <a:endParaRPr lang="en-US" sz="600" b="1" dirty="0">
              <a:solidFill>
                <a:schemeClr val="accent1">
                  <a:lumMod val="50000"/>
                </a:schemeClr>
              </a:solidFill>
              <a:latin typeface="Quicksand" pitchFamily="2" charset="0"/>
            </a:endParaRPr>
          </a:p>
          <a:p>
            <a:r>
              <a:rPr lang="en-US" sz="600" dirty="0">
                <a:latin typeface="Quicksand" pitchFamily="2" charset="0"/>
              </a:rPr>
              <a:t>| </a:t>
            </a:r>
            <a:r>
              <a:rPr lang="en-US" sz="600" dirty="0" smtClean="0">
                <a:latin typeface="Quicksand" pitchFamily="2" charset="0"/>
              </a:rPr>
              <a:t>14/08/2021</a:t>
            </a:r>
          </a:p>
          <a:p>
            <a:endParaRPr lang="en-US" sz="600" dirty="0">
              <a:latin typeface="Quicksand" pitchFamily="2" charset="0"/>
            </a:endParaRPr>
          </a:p>
          <a:p>
            <a:endParaRPr lang="en-US" sz="600" dirty="0" smtClean="0">
              <a:latin typeface="Quicksand" pitchFamily="2" charset="0"/>
            </a:endParaRPr>
          </a:p>
          <a:p>
            <a:endParaRPr lang="en-US" sz="600" dirty="0">
              <a:latin typeface="Quicksand" pitchFamily="2" charset="0"/>
            </a:endParaRPr>
          </a:p>
        </p:txBody>
      </p:sp>
      <p:cxnSp>
        <p:nvCxnSpPr>
          <p:cNvPr id="173" name="Straight Connector 172">
            <a:extLst>
              <a:ext uri="{FF2B5EF4-FFF2-40B4-BE49-F238E27FC236}">
                <a16:creationId xmlns:a16="http://schemas.microsoft.com/office/drawing/2014/main" xmlns="" id="{CD9C8F94-E798-4315-9373-E7F09006A7DC}"/>
              </a:ext>
            </a:extLst>
          </p:cNvPr>
          <p:cNvCxnSpPr>
            <a:cxnSpLocks/>
            <a:endCxn id="28" idx="65"/>
          </p:cNvCxnSpPr>
          <p:nvPr/>
        </p:nvCxnSpPr>
        <p:spPr>
          <a:xfrm>
            <a:off x="3716286" y="2624227"/>
            <a:ext cx="901232" cy="226144"/>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xmlns="" id="{F90E0159-912C-48F8-9B40-2A19EA0708DF}"/>
              </a:ext>
            </a:extLst>
          </p:cNvPr>
          <p:cNvSpPr/>
          <p:nvPr/>
        </p:nvSpPr>
        <p:spPr>
          <a:xfrm>
            <a:off x="3243937" y="2549101"/>
            <a:ext cx="633507" cy="553998"/>
          </a:xfrm>
          <a:prstGeom prst="rect">
            <a:avLst/>
          </a:prstGeom>
        </p:spPr>
        <p:txBody>
          <a:bodyPr wrap="none">
            <a:spAutoFit/>
          </a:bodyPr>
          <a:lstStyle/>
          <a:p>
            <a:r>
              <a:rPr lang="en-US" sz="600" b="1" dirty="0" err="1" smtClean="0">
                <a:solidFill>
                  <a:schemeClr val="accent1">
                    <a:lumMod val="50000"/>
                  </a:schemeClr>
                </a:solidFill>
                <a:latin typeface="Quicksand" pitchFamily="2" charset="0"/>
              </a:rPr>
              <a:t>Hòa</a:t>
            </a:r>
            <a:r>
              <a:rPr lang="en-US" sz="600" b="1" dirty="0" smtClean="0">
                <a:solidFill>
                  <a:schemeClr val="accent1">
                    <a:lumMod val="50000"/>
                  </a:schemeClr>
                </a:solidFill>
                <a:latin typeface="Quicksand" pitchFamily="2" charset="0"/>
              </a:rPr>
              <a:t> </a:t>
            </a:r>
            <a:r>
              <a:rPr lang="en-US" sz="600" b="1" dirty="0" err="1" smtClean="0">
                <a:solidFill>
                  <a:schemeClr val="accent1">
                    <a:lumMod val="50000"/>
                  </a:schemeClr>
                </a:solidFill>
                <a:latin typeface="Quicksand" pitchFamily="2" charset="0"/>
              </a:rPr>
              <a:t>Bình</a:t>
            </a:r>
            <a:endParaRPr lang="en-US" sz="600" b="1" dirty="0">
              <a:solidFill>
                <a:schemeClr val="accent1">
                  <a:lumMod val="50000"/>
                </a:schemeClr>
              </a:solidFill>
              <a:latin typeface="Quicksand" pitchFamily="2" charset="0"/>
            </a:endParaRPr>
          </a:p>
          <a:p>
            <a:r>
              <a:rPr lang="en-US" sz="600" dirty="0">
                <a:latin typeface="Quicksand" pitchFamily="2" charset="0"/>
              </a:rPr>
              <a:t>| </a:t>
            </a:r>
            <a:r>
              <a:rPr lang="en-US" sz="600" dirty="0" smtClean="0">
                <a:latin typeface="Quicksand" pitchFamily="2" charset="0"/>
              </a:rPr>
              <a:t>03/07/2021</a:t>
            </a:r>
          </a:p>
          <a:p>
            <a:endParaRPr lang="en-US" sz="600" dirty="0">
              <a:latin typeface="Quicksand" pitchFamily="2" charset="0"/>
            </a:endParaRPr>
          </a:p>
          <a:p>
            <a:endParaRPr lang="en-US" sz="600" dirty="0" smtClean="0">
              <a:latin typeface="Quicksand" pitchFamily="2" charset="0"/>
            </a:endParaRPr>
          </a:p>
          <a:p>
            <a:endParaRPr lang="en-US" sz="600" dirty="0">
              <a:latin typeface="Quicksand" pitchFamily="2" charset="0"/>
            </a:endParaRPr>
          </a:p>
        </p:txBody>
      </p:sp>
      <p:sp>
        <p:nvSpPr>
          <p:cNvPr id="175" name="Rectangle 174">
            <a:extLst>
              <a:ext uri="{FF2B5EF4-FFF2-40B4-BE49-F238E27FC236}">
                <a16:creationId xmlns:a16="http://schemas.microsoft.com/office/drawing/2014/main" xmlns="" id="{F90E0159-912C-48F8-9B40-2A19EA0708DF}"/>
              </a:ext>
            </a:extLst>
          </p:cNvPr>
          <p:cNvSpPr/>
          <p:nvPr/>
        </p:nvSpPr>
        <p:spPr>
          <a:xfrm>
            <a:off x="5516498" y="2098149"/>
            <a:ext cx="619080" cy="553998"/>
          </a:xfrm>
          <a:prstGeom prst="rect">
            <a:avLst/>
          </a:prstGeom>
        </p:spPr>
        <p:txBody>
          <a:bodyPr wrap="none">
            <a:spAutoFit/>
          </a:bodyPr>
          <a:lstStyle/>
          <a:p>
            <a:r>
              <a:rPr lang="en-US" sz="600" b="1" dirty="0" err="1" smtClean="0">
                <a:solidFill>
                  <a:schemeClr val="accent1">
                    <a:lumMod val="50000"/>
                  </a:schemeClr>
                </a:solidFill>
                <a:latin typeface="Quicksand" pitchFamily="2" charset="0"/>
              </a:rPr>
              <a:t>Bắc</a:t>
            </a:r>
            <a:r>
              <a:rPr lang="en-US" sz="600" b="1" dirty="0" smtClean="0">
                <a:solidFill>
                  <a:schemeClr val="accent1">
                    <a:lumMod val="50000"/>
                  </a:schemeClr>
                </a:solidFill>
                <a:latin typeface="Quicksand" pitchFamily="2" charset="0"/>
              </a:rPr>
              <a:t> </a:t>
            </a:r>
            <a:r>
              <a:rPr lang="en-US" sz="600" b="1" dirty="0" err="1" smtClean="0">
                <a:solidFill>
                  <a:schemeClr val="accent1">
                    <a:lumMod val="50000"/>
                  </a:schemeClr>
                </a:solidFill>
                <a:latin typeface="Quicksand" pitchFamily="2" charset="0"/>
              </a:rPr>
              <a:t>Ninh</a:t>
            </a:r>
            <a:endParaRPr lang="en-US" sz="600" b="1" dirty="0">
              <a:solidFill>
                <a:schemeClr val="accent1">
                  <a:lumMod val="50000"/>
                </a:schemeClr>
              </a:solidFill>
              <a:latin typeface="Quicksand" pitchFamily="2" charset="0"/>
            </a:endParaRPr>
          </a:p>
          <a:p>
            <a:r>
              <a:rPr lang="en-US" sz="600" dirty="0">
                <a:latin typeface="Quicksand" pitchFamily="2" charset="0"/>
              </a:rPr>
              <a:t>| </a:t>
            </a:r>
            <a:r>
              <a:rPr lang="en-US" sz="600" dirty="0" smtClean="0">
                <a:latin typeface="Quicksand" pitchFamily="2" charset="0"/>
              </a:rPr>
              <a:t>10/07/2021</a:t>
            </a:r>
          </a:p>
          <a:p>
            <a:endParaRPr lang="en-US" sz="600" dirty="0">
              <a:latin typeface="Quicksand" pitchFamily="2" charset="0"/>
            </a:endParaRPr>
          </a:p>
          <a:p>
            <a:endParaRPr lang="en-US" sz="600" dirty="0" smtClean="0">
              <a:latin typeface="Quicksand" pitchFamily="2" charset="0"/>
            </a:endParaRPr>
          </a:p>
          <a:p>
            <a:endParaRPr lang="en-US" sz="600" dirty="0">
              <a:latin typeface="Quicksand" pitchFamily="2" charset="0"/>
            </a:endParaRPr>
          </a:p>
        </p:txBody>
      </p:sp>
      <p:cxnSp>
        <p:nvCxnSpPr>
          <p:cNvPr id="176" name="Straight Connector 175">
            <a:extLst>
              <a:ext uri="{FF2B5EF4-FFF2-40B4-BE49-F238E27FC236}">
                <a16:creationId xmlns:a16="http://schemas.microsoft.com/office/drawing/2014/main" xmlns="" id="{CD9C8F94-E798-4315-9373-E7F09006A7DC}"/>
              </a:ext>
            </a:extLst>
          </p:cNvPr>
          <p:cNvCxnSpPr>
            <a:cxnSpLocks/>
            <a:endCxn id="33" idx="8"/>
          </p:cNvCxnSpPr>
          <p:nvPr/>
        </p:nvCxnSpPr>
        <p:spPr>
          <a:xfrm flipH="1">
            <a:off x="4896359" y="2244726"/>
            <a:ext cx="648020" cy="431130"/>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xmlns="" id="{F90E0159-912C-48F8-9B40-2A19EA0708DF}"/>
              </a:ext>
            </a:extLst>
          </p:cNvPr>
          <p:cNvSpPr/>
          <p:nvPr/>
        </p:nvSpPr>
        <p:spPr>
          <a:xfrm>
            <a:off x="3852003" y="4183730"/>
            <a:ext cx="633507" cy="553998"/>
          </a:xfrm>
          <a:prstGeom prst="rect">
            <a:avLst/>
          </a:prstGeom>
        </p:spPr>
        <p:txBody>
          <a:bodyPr wrap="none">
            <a:spAutoFit/>
          </a:bodyPr>
          <a:lstStyle/>
          <a:p>
            <a:r>
              <a:rPr lang="en-US" sz="600" b="1" dirty="0" err="1" smtClean="0">
                <a:solidFill>
                  <a:schemeClr val="accent1">
                    <a:lumMod val="50000"/>
                  </a:schemeClr>
                </a:solidFill>
                <a:latin typeface="Quicksand" pitchFamily="2" charset="0"/>
              </a:rPr>
              <a:t>Quảng</a:t>
            </a:r>
            <a:r>
              <a:rPr lang="en-US" sz="600" b="1" dirty="0" smtClean="0">
                <a:solidFill>
                  <a:schemeClr val="accent1">
                    <a:lumMod val="50000"/>
                  </a:schemeClr>
                </a:solidFill>
                <a:latin typeface="Quicksand" pitchFamily="2" charset="0"/>
              </a:rPr>
              <a:t> </a:t>
            </a:r>
            <a:r>
              <a:rPr lang="en-US" sz="600" b="1" dirty="0" err="1" smtClean="0">
                <a:solidFill>
                  <a:schemeClr val="accent1">
                    <a:lumMod val="50000"/>
                  </a:schemeClr>
                </a:solidFill>
                <a:latin typeface="Quicksand" pitchFamily="2" charset="0"/>
              </a:rPr>
              <a:t>Bình</a:t>
            </a:r>
            <a:endParaRPr lang="en-US" sz="600" b="1" dirty="0">
              <a:solidFill>
                <a:schemeClr val="accent1">
                  <a:lumMod val="50000"/>
                </a:schemeClr>
              </a:solidFill>
              <a:latin typeface="Quicksand" pitchFamily="2" charset="0"/>
            </a:endParaRPr>
          </a:p>
          <a:p>
            <a:r>
              <a:rPr lang="en-US" sz="600" dirty="0">
                <a:latin typeface="Quicksand" pitchFamily="2" charset="0"/>
              </a:rPr>
              <a:t>| </a:t>
            </a:r>
            <a:r>
              <a:rPr lang="en-US" sz="600" dirty="0" smtClean="0">
                <a:latin typeface="Quicksand" pitchFamily="2" charset="0"/>
              </a:rPr>
              <a:t>07/07/2021</a:t>
            </a:r>
          </a:p>
          <a:p>
            <a:endParaRPr lang="en-US" sz="600" dirty="0">
              <a:latin typeface="Quicksand" pitchFamily="2" charset="0"/>
            </a:endParaRPr>
          </a:p>
          <a:p>
            <a:endParaRPr lang="en-US" sz="600" dirty="0" smtClean="0">
              <a:latin typeface="Quicksand" pitchFamily="2" charset="0"/>
            </a:endParaRPr>
          </a:p>
          <a:p>
            <a:endParaRPr lang="en-US" sz="600" dirty="0">
              <a:latin typeface="Quicksand" pitchFamily="2" charset="0"/>
            </a:endParaRPr>
          </a:p>
        </p:txBody>
      </p:sp>
      <p:cxnSp>
        <p:nvCxnSpPr>
          <p:cNvPr id="178" name="Straight Connector 177">
            <a:extLst>
              <a:ext uri="{FF2B5EF4-FFF2-40B4-BE49-F238E27FC236}">
                <a16:creationId xmlns:a16="http://schemas.microsoft.com/office/drawing/2014/main" xmlns="" id="{CD9C8F94-E798-4315-9373-E7F09006A7DC}"/>
              </a:ext>
            </a:extLst>
          </p:cNvPr>
          <p:cNvCxnSpPr>
            <a:cxnSpLocks/>
            <a:endCxn id="76" idx="111"/>
          </p:cNvCxnSpPr>
          <p:nvPr/>
        </p:nvCxnSpPr>
        <p:spPr>
          <a:xfrm flipV="1">
            <a:off x="4439489" y="3743406"/>
            <a:ext cx="457895" cy="547044"/>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xmlns="" id="{F90E0159-912C-48F8-9B40-2A19EA0708DF}"/>
              </a:ext>
            </a:extLst>
          </p:cNvPr>
          <p:cNvSpPr/>
          <p:nvPr/>
        </p:nvSpPr>
        <p:spPr>
          <a:xfrm>
            <a:off x="5522387" y="2531063"/>
            <a:ext cx="635110" cy="553998"/>
          </a:xfrm>
          <a:prstGeom prst="rect">
            <a:avLst/>
          </a:prstGeom>
        </p:spPr>
        <p:txBody>
          <a:bodyPr wrap="none">
            <a:spAutoFit/>
          </a:bodyPr>
          <a:lstStyle/>
          <a:p>
            <a:r>
              <a:rPr lang="en-US" sz="600" b="1" dirty="0" err="1" smtClean="0">
                <a:solidFill>
                  <a:schemeClr val="accent1">
                    <a:lumMod val="50000"/>
                  </a:schemeClr>
                </a:solidFill>
                <a:latin typeface="Quicksand" pitchFamily="2" charset="0"/>
              </a:rPr>
              <a:t>Quảng</a:t>
            </a:r>
            <a:r>
              <a:rPr lang="en-US" sz="600" b="1" dirty="0" smtClean="0">
                <a:solidFill>
                  <a:schemeClr val="accent1">
                    <a:lumMod val="50000"/>
                  </a:schemeClr>
                </a:solidFill>
                <a:latin typeface="Quicksand" pitchFamily="2" charset="0"/>
              </a:rPr>
              <a:t> </a:t>
            </a:r>
            <a:r>
              <a:rPr lang="en-US" sz="600" b="1" dirty="0" err="1" smtClean="0">
                <a:solidFill>
                  <a:schemeClr val="accent1">
                    <a:lumMod val="50000"/>
                  </a:schemeClr>
                </a:solidFill>
                <a:latin typeface="Quicksand" pitchFamily="2" charset="0"/>
              </a:rPr>
              <a:t>Ninh</a:t>
            </a:r>
            <a:endParaRPr lang="en-US" sz="600" b="1" dirty="0">
              <a:solidFill>
                <a:schemeClr val="accent1">
                  <a:lumMod val="50000"/>
                </a:schemeClr>
              </a:solidFill>
              <a:latin typeface="Quicksand" pitchFamily="2" charset="0"/>
            </a:endParaRPr>
          </a:p>
          <a:p>
            <a:r>
              <a:rPr lang="en-US" sz="600" dirty="0">
                <a:latin typeface="Quicksand" pitchFamily="2" charset="0"/>
              </a:rPr>
              <a:t>| </a:t>
            </a:r>
            <a:r>
              <a:rPr lang="en-US" sz="600" dirty="0" smtClean="0">
                <a:latin typeface="Quicksand" pitchFamily="2" charset="0"/>
              </a:rPr>
              <a:t>02/07/2021</a:t>
            </a:r>
          </a:p>
          <a:p>
            <a:endParaRPr lang="en-US" sz="600" dirty="0">
              <a:latin typeface="Quicksand" pitchFamily="2" charset="0"/>
            </a:endParaRPr>
          </a:p>
          <a:p>
            <a:endParaRPr lang="en-US" sz="600" dirty="0" smtClean="0">
              <a:latin typeface="Quicksand" pitchFamily="2" charset="0"/>
            </a:endParaRPr>
          </a:p>
          <a:p>
            <a:endParaRPr lang="en-US" sz="600" dirty="0">
              <a:latin typeface="Quicksand" pitchFamily="2" charset="0"/>
            </a:endParaRPr>
          </a:p>
        </p:txBody>
      </p:sp>
      <p:cxnSp>
        <p:nvCxnSpPr>
          <p:cNvPr id="180" name="Straight Connector 179">
            <a:extLst>
              <a:ext uri="{FF2B5EF4-FFF2-40B4-BE49-F238E27FC236}">
                <a16:creationId xmlns:a16="http://schemas.microsoft.com/office/drawing/2014/main" xmlns="" id="{CD9C8F94-E798-4315-9373-E7F09006A7DC}"/>
              </a:ext>
            </a:extLst>
          </p:cNvPr>
          <p:cNvCxnSpPr>
            <a:cxnSpLocks/>
            <a:endCxn id="20" idx="404"/>
          </p:cNvCxnSpPr>
          <p:nvPr/>
        </p:nvCxnSpPr>
        <p:spPr>
          <a:xfrm flipH="1" flipV="1">
            <a:off x="5134135" y="2605736"/>
            <a:ext cx="435117" cy="72839"/>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96320" y="2214678"/>
            <a:ext cx="2601180" cy="830997"/>
          </a:xfrm>
          <a:prstGeom prst="rect">
            <a:avLst/>
          </a:prstGeom>
          <a:noFill/>
        </p:spPr>
        <p:txBody>
          <a:bodyPr wrap="square" rtlCol="0">
            <a:spAutoFit/>
          </a:bodyPr>
          <a:lstStyle/>
          <a:p>
            <a:r>
              <a:rPr lang="en-US" sz="1600" b="1" dirty="0">
                <a:solidFill>
                  <a:schemeClr val="accent1">
                    <a:lumMod val="50000"/>
                  </a:schemeClr>
                </a:solidFill>
                <a:latin typeface="UTM Penumbra" panose="02040603050506020204" pitchFamily="18" charset="0"/>
              </a:rPr>
              <a:t>C</a:t>
            </a:r>
            <a:r>
              <a:rPr lang="en-US" sz="1600" b="1" dirty="0" smtClean="0">
                <a:solidFill>
                  <a:schemeClr val="accent1">
                    <a:lumMod val="50000"/>
                  </a:schemeClr>
                </a:solidFill>
                <a:latin typeface="UTM Penumbra" panose="02040603050506020204" pitchFamily="18" charset="0"/>
              </a:rPr>
              <a:t>HIA </a:t>
            </a:r>
            <a:r>
              <a:rPr lang="en-US" sz="1600" b="1" dirty="0">
                <a:solidFill>
                  <a:schemeClr val="accent1">
                    <a:lumMod val="50000"/>
                  </a:schemeClr>
                </a:solidFill>
                <a:latin typeface="UTM Penumbra" panose="02040603050506020204" pitchFamily="18" charset="0"/>
              </a:rPr>
              <a:t>SẺ PHƯƠNG PHÁP THỰC HIỆN</a:t>
            </a:r>
            <a:r>
              <a:rPr lang="vi-VN" sz="1600" b="1" dirty="0">
                <a:solidFill>
                  <a:schemeClr val="accent1">
                    <a:lumMod val="50000"/>
                  </a:schemeClr>
                </a:solidFill>
                <a:latin typeface="UTM Penumbra" panose="02040603050506020204" pitchFamily="18" charset="0"/>
              </a:rPr>
              <a:t> PCI </a:t>
            </a:r>
            <a:r>
              <a:rPr lang="en-US" sz="1600" b="1" dirty="0">
                <a:solidFill>
                  <a:schemeClr val="accent1">
                    <a:lumMod val="50000"/>
                  </a:schemeClr>
                </a:solidFill>
                <a:latin typeface="UTM Penumbra" panose="02040603050506020204" pitchFamily="18" charset="0"/>
              </a:rPr>
              <a:t>CÙNG VỚI CÁC BỘ NGÀNH </a:t>
            </a:r>
          </a:p>
        </p:txBody>
      </p:sp>
      <p:sp>
        <p:nvSpPr>
          <p:cNvPr id="171" name="Flowchart: Process 170"/>
          <p:cNvSpPr/>
          <p:nvPr/>
        </p:nvSpPr>
        <p:spPr>
          <a:xfrm>
            <a:off x="568109" y="5944220"/>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accent1">
                    <a:lumMod val="50000"/>
                  </a:schemeClr>
                </a:solidFill>
                <a:latin typeface="Quicksand" panose="00000500000000000000" pitchFamily="2" charset="0"/>
              </a:rPr>
              <a:t>Ninh</a:t>
            </a:r>
            <a:r>
              <a:rPr lang="en-US" sz="1200" b="1" dirty="0" smtClean="0">
                <a:solidFill>
                  <a:schemeClr val="accent1">
                    <a:lumMod val="50000"/>
                  </a:schemeClr>
                </a:solidFill>
                <a:latin typeface="Quicksand" panose="00000500000000000000" pitchFamily="2" charset="0"/>
              </a:rPr>
              <a:t> </a:t>
            </a:r>
            <a:r>
              <a:rPr lang="en-US" sz="1200" b="1" dirty="0" err="1" smtClean="0">
                <a:solidFill>
                  <a:schemeClr val="accent1">
                    <a:lumMod val="50000"/>
                  </a:schemeClr>
                </a:solidFill>
                <a:latin typeface="Quicksand" panose="00000500000000000000" pitchFamily="2" charset="0"/>
              </a:rPr>
              <a:t>Thuận</a:t>
            </a:r>
            <a:endParaRPr lang="en-US" sz="1200" b="1" dirty="0" smtClean="0">
              <a:solidFill>
                <a:schemeClr val="accent1">
                  <a:lumMod val="50000"/>
                </a:schemeClr>
              </a:solidFill>
              <a:latin typeface="Quicksand" panose="00000500000000000000" pitchFamily="2" charset="0"/>
            </a:endParaRPr>
          </a:p>
        </p:txBody>
      </p:sp>
      <p:sp>
        <p:nvSpPr>
          <p:cNvPr id="181" name="Flowchart: Process 180"/>
          <p:cNvSpPr/>
          <p:nvPr/>
        </p:nvSpPr>
        <p:spPr>
          <a:xfrm>
            <a:off x="572216" y="5431714"/>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accent1">
                    <a:lumMod val="50000"/>
                  </a:schemeClr>
                </a:solidFill>
                <a:latin typeface="Quicksand" panose="00000500000000000000" pitchFamily="2" charset="0"/>
              </a:rPr>
              <a:t>Quảng</a:t>
            </a:r>
            <a:r>
              <a:rPr lang="en-US" sz="1200" b="1" dirty="0" smtClean="0">
                <a:solidFill>
                  <a:schemeClr val="accent1">
                    <a:lumMod val="50000"/>
                  </a:schemeClr>
                </a:solidFill>
                <a:latin typeface="Quicksand" panose="00000500000000000000" pitchFamily="2" charset="0"/>
              </a:rPr>
              <a:t> </a:t>
            </a:r>
            <a:r>
              <a:rPr lang="en-US" sz="1200" b="1" dirty="0" err="1" smtClean="0">
                <a:solidFill>
                  <a:schemeClr val="accent1">
                    <a:lumMod val="50000"/>
                  </a:schemeClr>
                </a:solidFill>
                <a:latin typeface="Quicksand" panose="00000500000000000000" pitchFamily="2" charset="0"/>
              </a:rPr>
              <a:t>Bình</a:t>
            </a:r>
            <a:endParaRPr lang="en-US" sz="1200" b="1" dirty="0" smtClean="0">
              <a:solidFill>
                <a:schemeClr val="accent1">
                  <a:lumMod val="50000"/>
                </a:schemeClr>
              </a:solidFill>
              <a:latin typeface="Quicksand" panose="00000500000000000000" pitchFamily="2" charset="0"/>
            </a:endParaRPr>
          </a:p>
        </p:txBody>
      </p:sp>
      <p:sp>
        <p:nvSpPr>
          <p:cNvPr id="182" name="Flowchart: Process 181"/>
          <p:cNvSpPr/>
          <p:nvPr/>
        </p:nvSpPr>
        <p:spPr>
          <a:xfrm>
            <a:off x="568109" y="5687967"/>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accent1">
                    <a:lumMod val="50000"/>
                  </a:schemeClr>
                </a:solidFill>
                <a:latin typeface="Quicksand" panose="00000500000000000000" pitchFamily="2" charset="0"/>
              </a:rPr>
              <a:t>Cao </a:t>
            </a:r>
            <a:r>
              <a:rPr lang="en-US" sz="1200" b="1" dirty="0" err="1" smtClean="0">
                <a:solidFill>
                  <a:schemeClr val="accent1">
                    <a:lumMod val="50000"/>
                  </a:schemeClr>
                </a:solidFill>
                <a:latin typeface="Quicksand" panose="00000500000000000000" pitchFamily="2" charset="0"/>
              </a:rPr>
              <a:t>Bằng</a:t>
            </a:r>
            <a:endParaRPr lang="en-US" sz="1200" b="1" dirty="0" smtClean="0">
              <a:solidFill>
                <a:schemeClr val="accent1">
                  <a:lumMod val="50000"/>
                </a:schemeClr>
              </a:solidFill>
              <a:latin typeface="Quicksand" panose="00000500000000000000" pitchFamily="2" charset="0"/>
            </a:endParaRPr>
          </a:p>
        </p:txBody>
      </p:sp>
      <p:sp>
        <p:nvSpPr>
          <p:cNvPr id="183" name="Flowchart: Process 182"/>
          <p:cNvSpPr/>
          <p:nvPr/>
        </p:nvSpPr>
        <p:spPr>
          <a:xfrm>
            <a:off x="576538" y="5163990"/>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accent1">
                    <a:lumMod val="50000"/>
                  </a:schemeClr>
                </a:solidFill>
                <a:latin typeface="Quicksand" panose="00000500000000000000" pitchFamily="2" charset="0"/>
              </a:rPr>
              <a:t>Hòa</a:t>
            </a:r>
            <a:r>
              <a:rPr lang="en-US" sz="1200" b="1" dirty="0" smtClean="0">
                <a:solidFill>
                  <a:schemeClr val="accent1">
                    <a:lumMod val="50000"/>
                  </a:schemeClr>
                </a:solidFill>
                <a:latin typeface="Quicksand" panose="00000500000000000000" pitchFamily="2" charset="0"/>
              </a:rPr>
              <a:t> </a:t>
            </a:r>
            <a:r>
              <a:rPr lang="en-US" sz="1200" b="1" dirty="0" err="1" smtClean="0">
                <a:solidFill>
                  <a:schemeClr val="accent1">
                    <a:lumMod val="50000"/>
                  </a:schemeClr>
                </a:solidFill>
                <a:latin typeface="Quicksand" panose="00000500000000000000" pitchFamily="2" charset="0"/>
              </a:rPr>
              <a:t>Bình</a:t>
            </a:r>
            <a:endParaRPr lang="en-US" sz="1200" b="1" dirty="0" smtClean="0">
              <a:solidFill>
                <a:schemeClr val="accent1">
                  <a:lumMod val="50000"/>
                </a:schemeClr>
              </a:solidFill>
              <a:latin typeface="Quicksand" panose="00000500000000000000" pitchFamily="2" charset="0"/>
            </a:endParaRPr>
          </a:p>
        </p:txBody>
      </p:sp>
      <p:sp>
        <p:nvSpPr>
          <p:cNvPr id="184" name="Flowchart: Process 183"/>
          <p:cNvSpPr/>
          <p:nvPr/>
        </p:nvSpPr>
        <p:spPr>
          <a:xfrm>
            <a:off x="576538" y="6203615"/>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accent1">
                    <a:lumMod val="50000"/>
                  </a:schemeClr>
                </a:solidFill>
                <a:latin typeface="Quicksand" panose="00000500000000000000" pitchFamily="2" charset="0"/>
              </a:rPr>
              <a:t>Thái</a:t>
            </a:r>
            <a:r>
              <a:rPr lang="en-US" sz="1200" b="1" dirty="0" smtClean="0">
                <a:solidFill>
                  <a:schemeClr val="accent1">
                    <a:lumMod val="50000"/>
                  </a:schemeClr>
                </a:solidFill>
                <a:latin typeface="Quicksand" panose="00000500000000000000" pitchFamily="2" charset="0"/>
              </a:rPr>
              <a:t> Nguyên</a:t>
            </a:r>
          </a:p>
        </p:txBody>
      </p:sp>
      <p:sp>
        <p:nvSpPr>
          <p:cNvPr id="185" name="Flowchart: Process 184"/>
          <p:cNvSpPr/>
          <p:nvPr/>
        </p:nvSpPr>
        <p:spPr>
          <a:xfrm>
            <a:off x="590281" y="6491359"/>
            <a:ext cx="1219806" cy="30701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accent1">
                    <a:lumMod val="50000"/>
                  </a:schemeClr>
                </a:solidFill>
                <a:latin typeface="Quicksand" panose="00000500000000000000" pitchFamily="2" charset="0"/>
              </a:rPr>
              <a:t>Tuyên</a:t>
            </a:r>
            <a:r>
              <a:rPr lang="en-US" sz="1200" b="1" dirty="0" smtClean="0">
                <a:solidFill>
                  <a:schemeClr val="accent1">
                    <a:lumMod val="50000"/>
                  </a:schemeClr>
                </a:solidFill>
                <a:latin typeface="Quicksand" panose="00000500000000000000" pitchFamily="2" charset="0"/>
              </a:rPr>
              <a:t> </a:t>
            </a:r>
            <a:r>
              <a:rPr lang="en-US" sz="1200" b="1" dirty="0" err="1" smtClean="0">
                <a:solidFill>
                  <a:schemeClr val="accent1">
                    <a:lumMod val="50000"/>
                  </a:schemeClr>
                </a:solidFill>
                <a:latin typeface="Quicksand" panose="00000500000000000000" pitchFamily="2" charset="0"/>
              </a:rPr>
              <a:t>Quang</a:t>
            </a:r>
            <a:endParaRPr lang="en-US" sz="1200" b="1" dirty="0" smtClean="0">
              <a:solidFill>
                <a:schemeClr val="accent1">
                  <a:lumMod val="50000"/>
                </a:schemeClr>
              </a:solidFill>
              <a:latin typeface="Quicksand" panose="00000500000000000000" pitchFamily="2" charset="0"/>
            </a:endParaRPr>
          </a:p>
        </p:txBody>
      </p:sp>
      <p:sp>
        <p:nvSpPr>
          <p:cNvPr id="188" name="Rectangle 187"/>
          <p:cNvSpPr/>
          <p:nvPr/>
        </p:nvSpPr>
        <p:spPr>
          <a:xfrm>
            <a:off x="1689414" y="4694949"/>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02/07/2021</a:t>
            </a:r>
            <a:endParaRPr lang="en-US" sz="1200" b="1" dirty="0">
              <a:solidFill>
                <a:schemeClr val="accent1">
                  <a:lumMod val="50000"/>
                </a:schemeClr>
              </a:solidFill>
              <a:latin typeface="Quicksand" panose="00000500000000000000" pitchFamily="2" charset="0"/>
            </a:endParaRPr>
          </a:p>
        </p:txBody>
      </p:sp>
      <p:sp>
        <p:nvSpPr>
          <p:cNvPr id="190" name="Rectangle 189"/>
          <p:cNvSpPr/>
          <p:nvPr/>
        </p:nvSpPr>
        <p:spPr>
          <a:xfrm>
            <a:off x="1693837" y="5456470"/>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07/07/2021</a:t>
            </a:r>
            <a:endParaRPr lang="en-US" sz="1200" b="1" dirty="0">
              <a:solidFill>
                <a:schemeClr val="accent1">
                  <a:lumMod val="50000"/>
                </a:schemeClr>
              </a:solidFill>
              <a:latin typeface="Quicksand" panose="00000500000000000000" pitchFamily="2" charset="0"/>
            </a:endParaRPr>
          </a:p>
        </p:txBody>
      </p:sp>
      <p:sp>
        <p:nvSpPr>
          <p:cNvPr id="191" name="Rectangle 190"/>
          <p:cNvSpPr/>
          <p:nvPr/>
        </p:nvSpPr>
        <p:spPr>
          <a:xfrm>
            <a:off x="1695887" y="5707361"/>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15/07/2021</a:t>
            </a:r>
            <a:endParaRPr lang="en-US" sz="1200" b="1" dirty="0">
              <a:solidFill>
                <a:schemeClr val="accent1">
                  <a:lumMod val="50000"/>
                </a:schemeClr>
              </a:solidFill>
              <a:latin typeface="Quicksand" panose="00000500000000000000" pitchFamily="2" charset="0"/>
            </a:endParaRPr>
          </a:p>
        </p:txBody>
      </p:sp>
      <p:sp>
        <p:nvSpPr>
          <p:cNvPr id="192" name="Rectangle 191"/>
          <p:cNvSpPr/>
          <p:nvPr/>
        </p:nvSpPr>
        <p:spPr>
          <a:xfrm>
            <a:off x="1694037" y="5974522"/>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14/07/2021</a:t>
            </a:r>
            <a:endParaRPr lang="en-US" sz="1200" b="1" dirty="0">
              <a:solidFill>
                <a:schemeClr val="accent1">
                  <a:lumMod val="50000"/>
                </a:schemeClr>
              </a:solidFill>
              <a:latin typeface="Quicksand" panose="00000500000000000000" pitchFamily="2" charset="0"/>
            </a:endParaRPr>
          </a:p>
        </p:txBody>
      </p:sp>
      <p:sp>
        <p:nvSpPr>
          <p:cNvPr id="193" name="Rectangle 192"/>
          <p:cNvSpPr/>
          <p:nvPr/>
        </p:nvSpPr>
        <p:spPr>
          <a:xfrm>
            <a:off x="1689413" y="6232439"/>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14/08/2021</a:t>
            </a:r>
            <a:endParaRPr lang="en-US" sz="1200" b="1" dirty="0">
              <a:solidFill>
                <a:schemeClr val="accent1">
                  <a:lumMod val="50000"/>
                </a:schemeClr>
              </a:solidFill>
              <a:latin typeface="Quicksand" panose="00000500000000000000" pitchFamily="2" charset="0"/>
            </a:endParaRPr>
          </a:p>
        </p:txBody>
      </p:sp>
      <p:sp>
        <p:nvSpPr>
          <p:cNvPr id="195" name="Rectangle 194"/>
          <p:cNvSpPr/>
          <p:nvPr/>
        </p:nvSpPr>
        <p:spPr>
          <a:xfrm>
            <a:off x="1701394" y="6470485"/>
            <a:ext cx="1311823" cy="276999"/>
          </a:xfrm>
          <a:prstGeom prst="rect">
            <a:avLst/>
          </a:prstGeom>
        </p:spPr>
        <p:txBody>
          <a:bodyPr wrap="square">
            <a:spAutoFit/>
          </a:bodyPr>
          <a:lstStyle/>
          <a:p>
            <a:r>
              <a:rPr lang="en-US" sz="1200" b="1" dirty="0" smtClean="0">
                <a:solidFill>
                  <a:schemeClr val="accent1">
                    <a:lumMod val="50000"/>
                  </a:schemeClr>
                </a:solidFill>
                <a:latin typeface="Quicksand" panose="00000500000000000000" pitchFamily="2" charset="0"/>
              </a:rPr>
              <a:t>| 14/08/2021</a:t>
            </a:r>
            <a:endParaRPr lang="en-US" sz="1200" b="1" dirty="0">
              <a:solidFill>
                <a:schemeClr val="accent1">
                  <a:lumMod val="50000"/>
                </a:schemeClr>
              </a:solidFill>
              <a:latin typeface="Quicksand" panose="00000500000000000000" pitchFamily="2" charset="0"/>
            </a:endParaRPr>
          </a:p>
        </p:txBody>
      </p:sp>
    </p:spTree>
    <p:extLst>
      <p:ext uri="{BB962C8B-B14F-4D97-AF65-F5344CB8AC3E}">
        <p14:creationId xmlns:p14="http://schemas.microsoft.com/office/powerpoint/2010/main" val="276523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B516486E-FE8D-4CD6-94CA-0898EAA17925}"/>
              </a:ext>
            </a:extLst>
          </p:cNvPr>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3962" t="3521" r="3962" b="30710"/>
          <a:stretch>
            <a:fillRect/>
          </a:stretch>
        </p:blipFill>
        <p:spPr>
          <a:xfrm>
            <a:off x="388620" y="1008821"/>
            <a:ext cx="6080760" cy="5855034"/>
          </a:xfrm>
          <a:custGeom>
            <a:avLst/>
            <a:gdLst>
              <a:gd name="connsiteX0" fmla="*/ 0 w 6080760"/>
              <a:gd name="connsiteY0" fmla="*/ 0 h 6515100"/>
              <a:gd name="connsiteX1" fmla="*/ 6080760 w 6080760"/>
              <a:gd name="connsiteY1" fmla="*/ 0 h 6515100"/>
              <a:gd name="connsiteX2" fmla="*/ 6080760 w 6080760"/>
              <a:gd name="connsiteY2" fmla="*/ 3255819 h 6515100"/>
              <a:gd name="connsiteX3" fmla="*/ 2821479 w 6080760"/>
              <a:gd name="connsiteY3" fmla="*/ 6515100 h 6515100"/>
              <a:gd name="connsiteX4" fmla="*/ 0 w 6080760"/>
              <a:gd name="connsiteY4" fmla="*/ 651510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760" h="6515100">
                <a:moveTo>
                  <a:pt x="0" y="0"/>
                </a:moveTo>
                <a:lnTo>
                  <a:pt x="6080760" y="0"/>
                </a:lnTo>
                <a:lnTo>
                  <a:pt x="6080760" y="3255819"/>
                </a:lnTo>
                <a:lnTo>
                  <a:pt x="2821479" y="6515100"/>
                </a:lnTo>
                <a:lnTo>
                  <a:pt x="0" y="6515100"/>
                </a:lnTo>
                <a:close/>
              </a:path>
            </a:pathLst>
          </a:custGeom>
        </p:spPr>
      </p:pic>
      <p:sp>
        <p:nvSpPr>
          <p:cNvPr id="40" name="Freeform: Shape 39">
            <a:extLst>
              <a:ext uri="{FF2B5EF4-FFF2-40B4-BE49-F238E27FC236}">
                <a16:creationId xmlns:a16="http://schemas.microsoft.com/office/drawing/2014/main" xmlns="" id="{F013B47E-D747-4385-B688-EA2B992C37A4}"/>
              </a:ext>
            </a:extLst>
          </p:cNvPr>
          <p:cNvSpPr/>
          <p:nvPr/>
        </p:nvSpPr>
        <p:spPr>
          <a:xfrm>
            <a:off x="401479" y="995153"/>
            <a:ext cx="6067901" cy="5836538"/>
          </a:xfrm>
          <a:custGeom>
            <a:avLst/>
            <a:gdLst>
              <a:gd name="connsiteX0" fmla="*/ 0 w 6080760"/>
              <a:gd name="connsiteY0" fmla="*/ 0 h 6515100"/>
              <a:gd name="connsiteX1" fmla="*/ 6080760 w 6080760"/>
              <a:gd name="connsiteY1" fmla="*/ 0 h 6515100"/>
              <a:gd name="connsiteX2" fmla="*/ 6080760 w 6080760"/>
              <a:gd name="connsiteY2" fmla="*/ 3255819 h 6515100"/>
              <a:gd name="connsiteX3" fmla="*/ 2821479 w 6080760"/>
              <a:gd name="connsiteY3" fmla="*/ 6515100 h 6515100"/>
              <a:gd name="connsiteX4" fmla="*/ 0 w 6080760"/>
              <a:gd name="connsiteY4" fmla="*/ 651510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760" h="6515100">
                <a:moveTo>
                  <a:pt x="0" y="0"/>
                </a:moveTo>
                <a:lnTo>
                  <a:pt x="6080760" y="0"/>
                </a:lnTo>
                <a:lnTo>
                  <a:pt x="6080760" y="3255819"/>
                </a:lnTo>
                <a:lnTo>
                  <a:pt x="2821479" y="6515100"/>
                </a:lnTo>
                <a:lnTo>
                  <a:pt x="0" y="6515100"/>
                </a:lnTo>
                <a:close/>
              </a:path>
            </a:pathLst>
          </a:custGeom>
          <a:solidFill>
            <a:schemeClr val="accent6">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07">
            <a:extLst>
              <a:ext uri="{FF2B5EF4-FFF2-40B4-BE49-F238E27FC236}">
                <a16:creationId xmlns:a16="http://schemas.microsoft.com/office/drawing/2014/main" xmlns="" id="{9B30D6AD-03B1-460D-BAE3-3ED89F4116F4}"/>
              </a:ext>
            </a:extLst>
          </p:cNvPr>
          <p:cNvSpPr>
            <a:spLocks/>
          </p:cNvSpPr>
          <p:nvPr/>
        </p:nvSpPr>
        <p:spPr bwMode="auto">
          <a:xfrm>
            <a:off x="2318627" y="8170777"/>
            <a:ext cx="145301" cy="152816"/>
          </a:xfrm>
          <a:custGeom>
            <a:avLst/>
            <a:gdLst>
              <a:gd name="T0" fmla="*/ 265994 w 108"/>
              <a:gd name="T1" fmla="*/ 224255 h 114"/>
              <a:gd name="T2" fmla="*/ 263437 w 108"/>
              <a:gd name="T3" fmla="*/ 221707 h 114"/>
              <a:gd name="T4" fmla="*/ 199496 w 108"/>
              <a:gd name="T5" fmla="*/ 193675 h 114"/>
              <a:gd name="T6" fmla="*/ 196938 w 108"/>
              <a:gd name="T7" fmla="*/ 193675 h 114"/>
              <a:gd name="T8" fmla="*/ 163689 w 108"/>
              <a:gd name="T9" fmla="*/ 219158 h 114"/>
              <a:gd name="T10" fmla="*/ 104863 w 108"/>
              <a:gd name="T11" fmla="*/ 170740 h 114"/>
              <a:gd name="T12" fmla="*/ 66499 w 108"/>
              <a:gd name="T13" fmla="*/ 112127 h 114"/>
              <a:gd name="T14" fmla="*/ 94633 w 108"/>
              <a:gd name="T15" fmla="*/ 76451 h 114"/>
              <a:gd name="T16" fmla="*/ 76729 w 108"/>
              <a:gd name="T17" fmla="*/ 10193 h 114"/>
              <a:gd name="T18" fmla="*/ 74172 w 108"/>
              <a:gd name="T19" fmla="*/ 10193 h 114"/>
              <a:gd name="T20" fmla="*/ 46038 w 108"/>
              <a:gd name="T21" fmla="*/ 0 h 114"/>
              <a:gd name="T22" fmla="*/ 40922 w 108"/>
              <a:gd name="T23" fmla="*/ 5097 h 114"/>
              <a:gd name="T24" fmla="*/ 7673 w 108"/>
              <a:gd name="T25" fmla="*/ 35677 h 114"/>
              <a:gd name="T26" fmla="*/ 66499 w 108"/>
              <a:gd name="T27" fmla="*/ 211513 h 114"/>
              <a:gd name="T28" fmla="*/ 227630 w 108"/>
              <a:gd name="T29" fmla="*/ 287964 h 114"/>
              <a:gd name="T30" fmla="*/ 227630 w 108"/>
              <a:gd name="T31" fmla="*/ 287964 h 114"/>
              <a:gd name="T32" fmla="*/ 230187 w 108"/>
              <a:gd name="T33" fmla="*/ 285415 h 114"/>
              <a:gd name="T34" fmla="*/ 265994 w 108"/>
              <a:gd name="T35" fmla="*/ 257383 h 114"/>
              <a:gd name="T36" fmla="*/ 265994 w 108"/>
              <a:gd name="T37" fmla="*/ 224255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rgbClr val="B9E902"/>
          </a:solidFill>
          <a:ln>
            <a:solidFill>
              <a:srgbClr val="B9E902"/>
            </a:solidFill>
          </a:ln>
        </p:spPr>
        <p:txBody>
          <a:bodyPr/>
          <a:lstStyle/>
          <a:p>
            <a:endParaRPr lang="en-US">
              <a:solidFill>
                <a:srgbClr val="41C0AD"/>
              </a:solidFill>
              <a:latin typeface="Quicksand" panose="00000500000000000000" pitchFamily="2" charset="0"/>
            </a:endParaRPr>
          </a:p>
        </p:txBody>
      </p:sp>
      <p:sp>
        <p:nvSpPr>
          <p:cNvPr id="30" name="Rectangle 29">
            <a:extLst>
              <a:ext uri="{FF2B5EF4-FFF2-40B4-BE49-F238E27FC236}">
                <a16:creationId xmlns:a16="http://schemas.microsoft.com/office/drawing/2014/main" xmlns="" id="{513751D3-72C4-4F5E-A5EB-40F1361A2B49}"/>
              </a:ext>
            </a:extLst>
          </p:cNvPr>
          <p:cNvSpPr/>
          <p:nvPr/>
        </p:nvSpPr>
        <p:spPr>
          <a:xfrm>
            <a:off x="2224307" y="7440709"/>
            <a:ext cx="4245073" cy="307777"/>
          </a:xfrm>
          <a:prstGeom prst="rect">
            <a:avLst/>
          </a:prstGeom>
        </p:spPr>
        <p:txBody>
          <a:bodyPr wrap="none">
            <a:spAutoFit/>
          </a:bodyPr>
          <a:lstStyle/>
          <a:p>
            <a:r>
              <a:rPr lang="it-IT" sz="1400" b="1" dirty="0" smtClean="0">
                <a:solidFill>
                  <a:schemeClr val="tx1">
                    <a:lumMod val="65000"/>
                    <a:lumOff val="35000"/>
                  </a:schemeClr>
                </a:solidFill>
                <a:latin typeface="Quicksand" panose="00000500000000000000" pitchFamily="2" charset="0"/>
                <a:ea typeface="Roboto Condensed" panose="02000000000000000000" pitchFamily="2" charset="0"/>
              </a:rPr>
              <a:t>Dự án Chỉ số Năng lực cạnh tranh cấp tỉnh (PCI)</a:t>
            </a:r>
          </a:p>
        </p:txBody>
      </p:sp>
      <p:sp>
        <p:nvSpPr>
          <p:cNvPr id="31" name="Rectangle 30">
            <a:extLst>
              <a:ext uri="{FF2B5EF4-FFF2-40B4-BE49-F238E27FC236}">
                <a16:creationId xmlns:a16="http://schemas.microsoft.com/office/drawing/2014/main" xmlns="" id="{6DEE70CA-6064-4846-B4D3-D7866EF86B3F}"/>
              </a:ext>
            </a:extLst>
          </p:cNvPr>
          <p:cNvSpPr/>
          <p:nvPr/>
        </p:nvSpPr>
        <p:spPr>
          <a:xfrm>
            <a:off x="2532513" y="7765442"/>
            <a:ext cx="3746210" cy="400110"/>
          </a:xfrm>
          <a:prstGeom prst="rect">
            <a:avLst/>
          </a:prstGeom>
        </p:spPr>
        <p:txBody>
          <a:bodyPr wrap="square">
            <a:spAutoFit/>
          </a:bodyPr>
          <a:lstStyle/>
          <a:p>
            <a:r>
              <a:rPr lang="vi-VN" sz="1000" dirty="0" smtClean="0">
                <a:solidFill>
                  <a:schemeClr val="tx1">
                    <a:lumMod val="65000"/>
                    <a:lumOff val="35000"/>
                  </a:schemeClr>
                </a:solidFill>
                <a:latin typeface="Quicksand" panose="00000500000000000000" pitchFamily="2" charset="0"/>
                <a:ea typeface="Roboto Condensed Light" panose="02000000000000000000" pitchFamily="2" charset="0"/>
              </a:rPr>
              <a:t>Ban </a:t>
            </a:r>
            <a:r>
              <a:rPr lang="vi-VN" sz="1000" dirty="0">
                <a:solidFill>
                  <a:schemeClr val="tx1">
                    <a:lumMod val="65000"/>
                    <a:lumOff val="35000"/>
                  </a:schemeClr>
                </a:solidFill>
                <a:latin typeface="Quicksand" panose="00000500000000000000" pitchFamily="2" charset="0"/>
                <a:ea typeface="Roboto Condensed Light" panose="02000000000000000000" pitchFamily="2" charset="0"/>
              </a:rPr>
              <a:t>Pháp chế, Phòng Thương mại và Công nghiệp Việt Nam</a:t>
            </a:r>
          </a:p>
          <a:p>
            <a:r>
              <a:rPr lang="vi-VN" sz="1000" dirty="0" smtClean="0">
                <a:solidFill>
                  <a:schemeClr val="tx1">
                    <a:lumMod val="65000"/>
                    <a:lumOff val="35000"/>
                  </a:schemeClr>
                </a:solidFill>
                <a:latin typeface="Quicksand" panose="00000500000000000000" pitchFamily="2" charset="0"/>
                <a:ea typeface="Roboto Condensed Light" panose="02000000000000000000" pitchFamily="2" charset="0"/>
              </a:rPr>
              <a:t>Tầng </a:t>
            </a:r>
            <a:r>
              <a:rPr lang="vi-VN" sz="1000" dirty="0">
                <a:solidFill>
                  <a:schemeClr val="tx1">
                    <a:lumMod val="65000"/>
                    <a:lumOff val="35000"/>
                  </a:schemeClr>
                </a:solidFill>
                <a:latin typeface="Quicksand" panose="00000500000000000000" pitchFamily="2" charset="0"/>
                <a:ea typeface="Roboto Condensed Light" panose="02000000000000000000" pitchFamily="2" charset="0"/>
              </a:rPr>
              <a:t>6, tòa nhà VCCI, số 9 Đào Duy Anh, </a:t>
            </a:r>
            <a:r>
              <a:rPr lang="en-US" sz="1000" dirty="0" err="1" smtClean="0">
                <a:solidFill>
                  <a:schemeClr val="tx1">
                    <a:lumMod val="65000"/>
                    <a:lumOff val="35000"/>
                  </a:schemeClr>
                </a:solidFill>
                <a:latin typeface="Quicksand" panose="00000500000000000000" pitchFamily="2" charset="0"/>
                <a:ea typeface="Roboto Condensed Light" panose="02000000000000000000" pitchFamily="2" charset="0"/>
              </a:rPr>
              <a:t>Đống</a:t>
            </a:r>
            <a:r>
              <a:rPr lang="en-US" sz="1000" dirty="0" smtClean="0">
                <a:solidFill>
                  <a:schemeClr val="tx1">
                    <a:lumMod val="65000"/>
                    <a:lumOff val="35000"/>
                  </a:schemeClr>
                </a:solidFill>
                <a:latin typeface="Quicksand" panose="00000500000000000000" pitchFamily="2" charset="0"/>
                <a:ea typeface="Roboto Condensed Light" panose="02000000000000000000" pitchFamily="2" charset="0"/>
              </a:rPr>
              <a:t> </a:t>
            </a:r>
            <a:r>
              <a:rPr lang="en-US" sz="1000" dirty="0" err="1" smtClean="0">
                <a:solidFill>
                  <a:schemeClr val="tx1">
                    <a:lumMod val="65000"/>
                    <a:lumOff val="35000"/>
                  </a:schemeClr>
                </a:solidFill>
                <a:latin typeface="Quicksand" panose="00000500000000000000" pitchFamily="2" charset="0"/>
                <a:ea typeface="Roboto Condensed Light" panose="02000000000000000000" pitchFamily="2" charset="0"/>
              </a:rPr>
              <a:t>Đa</a:t>
            </a:r>
            <a:r>
              <a:rPr lang="vi-VN" sz="1000" dirty="0" smtClean="0">
                <a:solidFill>
                  <a:schemeClr val="tx1">
                    <a:lumMod val="65000"/>
                    <a:lumOff val="35000"/>
                  </a:schemeClr>
                </a:solidFill>
                <a:latin typeface="Quicksand" panose="00000500000000000000" pitchFamily="2" charset="0"/>
                <a:ea typeface="Roboto Condensed Light" panose="02000000000000000000" pitchFamily="2" charset="0"/>
              </a:rPr>
              <a:t>, </a:t>
            </a:r>
            <a:r>
              <a:rPr lang="vi-VN" sz="1000" dirty="0">
                <a:solidFill>
                  <a:schemeClr val="tx1">
                    <a:lumMod val="65000"/>
                    <a:lumOff val="35000"/>
                  </a:schemeClr>
                </a:solidFill>
                <a:latin typeface="Quicksand" panose="00000500000000000000" pitchFamily="2" charset="0"/>
                <a:ea typeface="Roboto Condensed Light" panose="02000000000000000000" pitchFamily="2" charset="0"/>
              </a:rPr>
              <a:t>Hà Nội</a:t>
            </a:r>
            <a:endParaRPr lang="en-US" sz="1000" dirty="0">
              <a:solidFill>
                <a:schemeClr val="tx1">
                  <a:lumMod val="65000"/>
                  <a:lumOff val="35000"/>
                </a:schemeClr>
              </a:solidFill>
              <a:latin typeface="Quicksand" panose="00000500000000000000" pitchFamily="2" charset="0"/>
            </a:endParaRPr>
          </a:p>
        </p:txBody>
      </p:sp>
      <p:sp>
        <p:nvSpPr>
          <p:cNvPr id="32" name="Rectangle 31">
            <a:extLst>
              <a:ext uri="{FF2B5EF4-FFF2-40B4-BE49-F238E27FC236}">
                <a16:creationId xmlns:a16="http://schemas.microsoft.com/office/drawing/2014/main" xmlns="" id="{18900295-33ED-4F2A-B1A2-1DA3E88DB9A4}"/>
              </a:ext>
            </a:extLst>
          </p:cNvPr>
          <p:cNvSpPr/>
          <p:nvPr/>
        </p:nvSpPr>
        <p:spPr>
          <a:xfrm>
            <a:off x="2517430" y="8148732"/>
            <a:ext cx="2313493" cy="246221"/>
          </a:xfrm>
          <a:prstGeom prst="rect">
            <a:avLst/>
          </a:prstGeom>
        </p:spPr>
        <p:txBody>
          <a:bodyPr wrap="square">
            <a:spAutoFit/>
          </a:bodyPr>
          <a:lstStyle/>
          <a:p>
            <a:r>
              <a:rPr lang="en-US" sz="1000" dirty="0">
                <a:solidFill>
                  <a:schemeClr val="tx1">
                    <a:lumMod val="65000"/>
                    <a:lumOff val="35000"/>
                  </a:schemeClr>
                </a:solidFill>
                <a:latin typeface="Quicksand" panose="00000500000000000000" pitchFamily="2" charset="0"/>
                <a:ea typeface="Roboto Condensed Light" panose="02000000000000000000" pitchFamily="2" charset="0"/>
              </a:rPr>
              <a:t>+84 24 3574 6983</a:t>
            </a:r>
            <a:endParaRPr lang="en-US" sz="1000" dirty="0">
              <a:solidFill>
                <a:schemeClr val="tx1">
                  <a:lumMod val="65000"/>
                  <a:lumOff val="35000"/>
                </a:schemeClr>
              </a:solidFill>
              <a:latin typeface="Quicksand" panose="00000500000000000000" pitchFamily="2" charset="0"/>
            </a:endParaRPr>
          </a:p>
        </p:txBody>
      </p:sp>
      <p:sp>
        <p:nvSpPr>
          <p:cNvPr id="33" name="Rectangle 32">
            <a:extLst>
              <a:ext uri="{FF2B5EF4-FFF2-40B4-BE49-F238E27FC236}">
                <a16:creationId xmlns:a16="http://schemas.microsoft.com/office/drawing/2014/main" xmlns="" id="{06B41129-60B8-4634-B176-7D215D41855E}"/>
              </a:ext>
            </a:extLst>
          </p:cNvPr>
          <p:cNvSpPr/>
          <p:nvPr/>
        </p:nvSpPr>
        <p:spPr>
          <a:xfrm>
            <a:off x="2517430" y="8311042"/>
            <a:ext cx="1172116" cy="246221"/>
          </a:xfrm>
          <a:prstGeom prst="rect">
            <a:avLst/>
          </a:prstGeom>
        </p:spPr>
        <p:txBody>
          <a:bodyPr wrap="none">
            <a:spAutoFit/>
          </a:bodyPr>
          <a:lstStyle/>
          <a:p>
            <a:r>
              <a:rPr lang="en-US" sz="1000" dirty="0">
                <a:solidFill>
                  <a:schemeClr val="tx1">
                    <a:lumMod val="65000"/>
                    <a:lumOff val="35000"/>
                  </a:schemeClr>
                </a:solidFill>
                <a:latin typeface="Quicksand" panose="00000500000000000000" pitchFamily="2" charset="0"/>
                <a:ea typeface="Roboto Condensed Light" panose="02000000000000000000" pitchFamily="2" charset="0"/>
              </a:rPr>
              <a:t>+84 24 3577 1459</a:t>
            </a:r>
            <a:endParaRPr lang="en-US" sz="1000" dirty="0">
              <a:solidFill>
                <a:schemeClr val="tx1">
                  <a:lumMod val="65000"/>
                  <a:lumOff val="35000"/>
                </a:schemeClr>
              </a:solidFill>
              <a:latin typeface="Quicksand" panose="00000500000000000000" pitchFamily="2" charset="0"/>
            </a:endParaRPr>
          </a:p>
        </p:txBody>
      </p:sp>
      <p:grpSp>
        <p:nvGrpSpPr>
          <p:cNvPr id="34" name="Group 33">
            <a:extLst>
              <a:ext uri="{FF2B5EF4-FFF2-40B4-BE49-F238E27FC236}">
                <a16:creationId xmlns:a16="http://schemas.microsoft.com/office/drawing/2014/main" xmlns="" id="{1EA824D4-EB9C-4C98-BF03-D705148F6ED8}"/>
              </a:ext>
            </a:extLst>
          </p:cNvPr>
          <p:cNvGrpSpPr/>
          <p:nvPr/>
        </p:nvGrpSpPr>
        <p:grpSpPr>
          <a:xfrm>
            <a:off x="2314869" y="8357504"/>
            <a:ext cx="152816" cy="152816"/>
            <a:chOff x="1200703" y="3606983"/>
            <a:chExt cx="1536703" cy="1536703"/>
          </a:xfrm>
          <a:solidFill>
            <a:srgbClr val="B9E902"/>
          </a:solidFill>
        </p:grpSpPr>
        <p:sp>
          <p:nvSpPr>
            <p:cNvPr id="35" name="Freeform: Shape 34">
              <a:extLst>
                <a:ext uri="{FF2B5EF4-FFF2-40B4-BE49-F238E27FC236}">
                  <a16:creationId xmlns:a16="http://schemas.microsoft.com/office/drawing/2014/main" xmlns="" id="{2B2969A8-B18F-4E04-8B1F-557A36D23412}"/>
                </a:ext>
              </a:extLst>
            </p:cNvPr>
            <p:cNvSpPr/>
            <p:nvPr/>
          </p:nvSpPr>
          <p:spPr>
            <a:xfrm>
              <a:off x="1200703" y="3606983"/>
              <a:ext cx="1536703" cy="1536703"/>
            </a:xfrm>
            <a:custGeom>
              <a:avLst/>
              <a:gdLst>
                <a:gd name="connsiteX0" fmla="*/ 1303678 w 1536702"/>
                <a:gd name="connsiteY0" fmla="*/ 447155 h 1536702"/>
                <a:gd name="connsiteX1" fmla="*/ 1303678 w 1536702"/>
                <a:gd name="connsiteY1" fmla="*/ 18894 h 1536702"/>
                <a:gd name="connsiteX2" fmla="*/ 245621 w 1536702"/>
                <a:gd name="connsiteY2" fmla="*/ 18894 h 1536702"/>
                <a:gd name="connsiteX3" fmla="*/ 245621 w 1536702"/>
                <a:gd name="connsiteY3" fmla="*/ 447155 h 1536702"/>
                <a:gd name="connsiteX4" fmla="*/ 18894 w 1536702"/>
                <a:gd name="connsiteY4" fmla="*/ 447155 h 1536702"/>
                <a:gd name="connsiteX5" fmla="*/ 18894 w 1536702"/>
                <a:gd name="connsiteY5" fmla="*/ 1303678 h 1536702"/>
                <a:gd name="connsiteX6" fmla="*/ 170045 w 1536702"/>
                <a:gd name="connsiteY6" fmla="*/ 1303678 h 1536702"/>
                <a:gd name="connsiteX7" fmla="*/ 170045 w 1536702"/>
                <a:gd name="connsiteY7" fmla="*/ 1379254 h 1536702"/>
                <a:gd name="connsiteX8" fmla="*/ 245621 w 1536702"/>
                <a:gd name="connsiteY8" fmla="*/ 1379254 h 1536702"/>
                <a:gd name="connsiteX9" fmla="*/ 245621 w 1536702"/>
                <a:gd name="connsiteY9" fmla="*/ 1530405 h 1536702"/>
                <a:gd name="connsiteX10" fmla="*/ 1303678 w 1536702"/>
                <a:gd name="connsiteY10" fmla="*/ 1530405 h 1536702"/>
                <a:gd name="connsiteX11" fmla="*/ 1303678 w 1536702"/>
                <a:gd name="connsiteY11" fmla="*/ 1379254 h 1536702"/>
                <a:gd name="connsiteX12" fmla="*/ 1379254 w 1536702"/>
                <a:gd name="connsiteY12" fmla="*/ 1379254 h 1536702"/>
                <a:gd name="connsiteX13" fmla="*/ 1379254 w 1536702"/>
                <a:gd name="connsiteY13" fmla="*/ 1303678 h 1536702"/>
                <a:gd name="connsiteX14" fmla="*/ 1530405 w 1536702"/>
                <a:gd name="connsiteY14" fmla="*/ 1303678 h 1536702"/>
                <a:gd name="connsiteX15" fmla="*/ 1530405 w 1536702"/>
                <a:gd name="connsiteY15" fmla="*/ 447155 h 1536702"/>
                <a:gd name="connsiteX16" fmla="*/ 1303678 w 1536702"/>
                <a:gd name="connsiteY16" fmla="*/ 447155 h 1536702"/>
                <a:gd name="connsiteX17" fmla="*/ 296004 w 1536702"/>
                <a:gd name="connsiteY17" fmla="*/ 69278 h 1536702"/>
                <a:gd name="connsiteX18" fmla="*/ 1253295 w 1536702"/>
                <a:gd name="connsiteY18" fmla="*/ 69278 h 1536702"/>
                <a:gd name="connsiteX19" fmla="*/ 1253295 w 1536702"/>
                <a:gd name="connsiteY19" fmla="*/ 447155 h 1536702"/>
                <a:gd name="connsiteX20" fmla="*/ 296004 w 1536702"/>
                <a:gd name="connsiteY20" fmla="*/ 447155 h 1536702"/>
                <a:gd name="connsiteX21" fmla="*/ 296004 w 1536702"/>
                <a:gd name="connsiteY21" fmla="*/ 69278 h 1536702"/>
                <a:gd name="connsiteX22" fmla="*/ 598306 w 1536702"/>
                <a:gd name="connsiteY22" fmla="*/ 724266 h 1536702"/>
                <a:gd name="connsiteX23" fmla="*/ 522731 w 1536702"/>
                <a:gd name="connsiteY23" fmla="*/ 724266 h 1536702"/>
                <a:gd name="connsiteX24" fmla="*/ 497539 w 1536702"/>
                <a:gd name="connsiteY24" fmla="*/ 699074 h 1536702"/>
                <a:gd name="connsiteX25" fmla="*/ 522731 w 1536702"/>
                <a:gd name="connsiteY25" fmla="*/ 673882 h 1536702"/>
                <a:gd name="connsiteX26" fmla="*/ 598306 w 1536702"/>
                <a:gd name="connsiteY26" fmla="*/ 673882 h 1536702"/>
                <a:gd name="connsiteX27" fmla="*/ 623498 w 1536702"/>
                <a:gd name="connsiteY27" fmla="*/ 699074 h 1536702"/>
                <a:gd name="connsiteX28" fmla="*/ 598306 w 1536702"/>
                <a:gd name="connsiteY28" fmla="*/ 724266 h 1536702"/>
                <a:gd name="connsiteX29" fmla="*/ 623498 w 1536702"/>
                <a:gd name="connsiteY29" fmla="*/ 799841 h 1536702"/>
                <a:gd name="connsiteX30" fmla="*/ 598306 w 1536702"/>
                <a:gd name="connsiteY30" fmla="*/ 825033 h 1536702"/>
                <a:gd name="connsiteX31" fmla="*/ 522731 w 1536702"/>
                <a:gd name="connsiteY31" fmla="*/ 825033 h 1536702"/>
                <a:gd name="connsiteX32" fmla="*/ 497539 w 1536702"/>
                <a:gd name="connsiteY32" fmla="*/ 799841 h 1536702"/>
                <a:gd name="connsiteX33" fmla="*/ 522731 w 1536702"/>
                <a:gd name="connsiteY33" fmla="*/ 774649 h 1536702"/>
                <a:gd name="connsiteX34" fmla="*/ 598306 w 1536702"/>
                <a:gd name="connsiteY34" fmla="*/ 774649 h 1536702"/>
                <a:gd name="connsiteX35" fmla="*/ 623498 w 1536702"/>
                <a:gd name="connsiteY35" fmla="*/ 799841 h 1536702"/>
                <a:gd name="connsiteX36" fmla="*/ 598306 w 1536702"/>
                <a:gd name="connsiteY36" fmla="*/ 623498 h 1536702"/>
                <a:gd name="connsiteX37" fmla="*/ 522731 w 1536702"/>
                <a:gd name="connsiteY37" fmla="*/ 623498 h 1536702"/>
                <a:gd name="connsiteX38" fmla="*/ 497539 w 1536702"/>
                <a:gd name="connsiteY38" fmla="*/ 598306 h 1536702"/>
                <a:gd name="connsiteX39" fmla="*/ 522731 w 1536702"/>
                <a:gd name="connsiteY39" fmla="*/ 573115 h 1536702"/>
                <a:gd name="connsiteX40" fmla="*/ 598306 w 1536702"/>
                <a:gd name="connsiteY40" fmla="*/ 573115 h 1536702"/>
                <a:gd name="connsiteX41" fmla="*/ 623498 w 1536702"/>
                <a:gd name="connsiteY41" fmla="*/ 598306 h 1536702"/>
                <a:gd name="connsiteX42" fmla="*/ 598306 w 1536702"/>
                <a:gd name="connsiteY42" fmla="*/ 623498 h 1536702"/>
                <a:gd name="connsiteX43" fmla="*/ 421964 w 1536702"/>
                <a:gd name="connsiteY43" fmla="*/ 724266 h 1536702"/>
                <a:gd name="connsiteX44" fmla="*/ 346388 w 1536702"/>
                <a:gd name="connsiteY44" fmla="*/ 724266 h 1536702"/>
                <a:gd name="connsiteX45" fmla="*/ 321196 w 1536702"/>
                <a:gd name="connsiteY45" fmla="*/ 699074 h 1536702"/>
                <a:gd name="connsiteX46" fmla="*/ 346388 w 1536702"/>
                <a:gd name="connsiteY46" fmla="*/ 673882 h 1536702"/>
                <a:gd name="connsiteX47" fmla="*/ 421964 w 1536702"/>
                <a:gd name="connsiteY47" fmla="*/ 673882 h 1536702"/>
                <a:gd name="connsiteX48" fmla="*/ 447155 w 1536702"/>
                <a:gd name="connsiteY48" fmla="*/ 699074 h 1536702"/>
                <a:gd name="connsiteX49" fmla="*/ 421964 w 1536702"/>
                <a:gd name="connsiteY49" fmla="*/ 724266 h 1536702"/>
                <a:gd name="connsiteX50" fmla="*/ 447155 w 1536702"/>
                <a:gd name="connsiteY50" fmla="*/ 799841 h 1536702"/>
                <a:gd name="connsiteX51" fmla="*/ 421964 w 1536702"/>
                <a:gd name="connsiteY51" fmla="*/ 825033 h 1536702"/>
                <a:gd name="connsiteX52" fmla="*/ 346388 w 1536702"/>
                <a:gd name="connsiteY52" fmla="*/ 825033 h 1536702"/>
                <a:gd name="connsiteX53" fmla="*/ 321196 w 1536702"/>
                <a:gd name="connsiteY53" fmla="*/ 799841 h 1536702"/>
                <a:gd name="connsiteX54" fmla="*/ 346388 w 1536702"/>
                <a:gd name="connsiteY54" fmla="*/ 774649 h 1536702"/>
                <a:gd name="connsiteX55" fmla="*/ 421964 w 1536702"/>
                <a:gd name="connsiteY55" fmla="*/ 774649 h 1536702"/>
                <a:gd name="connsiteX56" fmla="*/ 447155 w 1536702"/>
                <a:gd name="connsiteY56" fmla="*/ 799841 h 1536702"/>
                <a:gd name="connsiteX57" fmla="*/ 421964 w 1536702"/>
                <a:gd name="connsiteY57" fmla="*/ 623498 h 1536702"/>
                <a:gd name="connsiteX58" fmla="*/ 346388 w 1536702"/>
                <a:gd name="connsiteY58" fmla="*/ 623498 h 1536702"/>
                <a:gd name="connsiteX59" fmla="*/ 321196 w 1536702"/>
                <a:gd name="connsiteY59" fmla="*/ 598306 h 1536702"/>
                <a:gd name="connsiteX60" fmla="*/ 346388 w 1536702"/>
                <a:gd name="connsiteY60" fmla="*/ 573115 h 1536702"/>
                <a:gd name="connsiteX61" fmla="*/ 421964 w 1536702"/>
                <a:gd name="connsiteY61" fmla="*/ 573115 h 1536702"/>
                <a:gd name="connsiteX62" fmla="*/ 447155 w 1536702"/>
                <a:gd name="connsiteY62" fmla="*/ 598306 h 1536702"/>
                <a:gd name="connsiteX63" fmla="*/ 421964 w 1536702"/>
                <a:gd name="connsiteY63" fmla="*/ 623498 h 1536702"/>
                <a:gd name="connsiteX64" fmla="*/ 245621 w 1536702"/>
                <a:gd name="connsiteY64" fmla="*/ 825033 h 1536702"/>
                <a:gd name="connsiteX65" fmla="*/ 170045 w 1536702"/>
                <a:gd name="connsiteY65" fmla="*/ 825033 h 1536702"/>
                <a:gd name="connsiteX66" fmla="*/ 144853 w 1536702"/>
                <a:gd name="connsiteY66" fmla="*/ 799841 h 1536702"/>
                <a:gd name="connsiteX67" fmla="*/ 170045 w 1536702"/>
                <a:gd name="connsiteY67" fmla="*/ 774649 h 1536702"/>
                <a:gd name="connsiteX68" fmla="*/ 245621 w 1536702"/>
                <a:gd name="connsiteY68" fmla="*/ 774649 h 1536702"/>
                <a:gd name="connsiteX69" fmla="*/ 270812 w 1536702"/>
                <a:gd name="connsiteY69" fmla="*/ 799841 h 1536702"/>
                <a:gd name="connsiteX70" fmla="*/ 245621 w 1536702"/>
                <a:gd name="connsiteY70" fmla="*/ 825033 h 1536702"/>
                <a:gd name="connsiteX71" fmla="*/ 245621 w 1536702"/>
                <a:gd name="connsiteY71" fmla="*/ 724266 h 1536702"/>
                <a:gd name="connsiteX72" fmla="*/ 170045 w 1536702"/>
                <a:gd name="connsiteY72" fmla="*/ 724266 h 1536702"/>
                <a:gd name="connsiteX73" fmla="*/ 144853 w 1536702"/>
                <a:gd name="connsiteY73" fmla="*/ 699074 h 1536702"/>
                <a:gd name="connsiteX74" fmla="*/ 170045 w 1536702"/>
                <a:gd name="connsiteY74" fmla="*/ 673882 h 1536702"/>
                <a:gd name="connsiteX75" fmla="*/ 245621 w 1536702"/>
                <a:gd name="connsiteY75" fmla="*/ 673882 h 1536702"/>
                <a:gd name="connsiteX76" fmla="*/ 270812 w 1536702"/>
                <a:gd name="connsiteY76" fmla="*/ 699074 h 1536702"/>
                <a:gd name="connsiteX77" fmla="*/ 245621 w 1536702"/>
                <a:gd name="connsiteY77" fmla="*/ 724266 h 1536702"/>
                <a:gd name="connsiteX78" fmla="*/ 245621 w 1536702"/>
                <a:gd name="connsiteY78" fmla="*/ 623498 h 1536702"/>
                <a:gd name="connsiteX79" fmla="*/ 170045 w 1536702"/>
                <a:gd name="connsiteY79" fmla="*/ 623498 h 1536702"/>
                <a:gd name="connsiteX80" fmla="*/ 144853 w 1536702"/>
                <a:gd name="connsiteY80" fmla="*/ 598306 h 1536702"/>
                <a:gd name="connsiteX81" fmla="*/ 170045 w 1536702"/>
                <a:gd name="connsiteY81" fmla="*/ 573115 h 1536702"/>
                <a:gd name="connsiteX82" fmla="*/ 245621 w 1536702"/>
                <a:gd name="connsiteY82" fmla="*/ 573115 h 1536702"/>
                <a:gd name="connsiteX83" fmla="*/ 270812 w 1536702"/>
                <a:gd name="connsiteY83" fmla="*/ 598306 h 1536702"/>
                <a:gd name="connsiteX84" fmla="*/ 245621 w 1536702"/>
                <a:gd name="connsiteY84" fmla="*/ 623498 h 1536702"/>
                <a:gd name="connsiteX85" fmla="*/ 1253295 w 1536702"/>
                <a:gd name="connsiteY85" fmla="*/ 1379254 h 1536702"/>
                <a:gd name="connsiteX86" fmla="*/ 1253295 w 1536702"/>
                <a:gd name="connsiteY86" fmla="*/ 1480021 h 1536702"/>
                <a:gd name="connsiteX87" fmla="*/ 296004 w 1536702"/>
                <a:gd name="connsiteY87" fmla="*/ 1480021 h 1536702"/>
                <a:gd name="connsiteX88" fmla="*/ 296004 w 1536702"/>
                <a:gd name="connsiteY88" fmla="*/ 1379254 h 1536702"/>
                <a:gd name="connsiteX89" fmla="*/ 296004 w 1536702"/>
                <a:gd name="connsiteY89" fmla="*/ 950992 h 1536702"/>
                <a:gd name="connsiteX90" fmla="*/ 1253295 w 1536702"/>
                <a:gd name="connsiteY90" fmla="*/ 950992 h 1536702"/>
                <a:gd name="connsiteX91" fmla="*/ 1253295 w 1536702"/>
                <a:gd name="connsiteY91" fmla="*/ 1379254 h 1536702"/>
                <a:gd name="connsiteX92" fmla="*/ 1278486 w 1536702"/>
                <a:gd name="connsiteY92" fmla="*/ 825033 h 1536702"/>
                <a:gd name="connsiteX93" fmla="*/ 1152527 w 1536702"/>
                <a:gd name="connsiteY93" fmla="*/ 699074 h 1536702"/>
                <a:gd name="connsiteX94" fmla="*/ 1278486 w 1536702"/>
                <a:gd name="connsiteY94" fmla="*/ 573115 h 1536702"/>
                <a:gd name="connsiteX95" fmla="*/ 1404446 w 1536702"/>
                <a:gd name="connsiteY95" fmla="*/ 699074 h 1536702"/>
                <a:gd name="connsiteX96" fmla="*/ 1278486 w 1536702"/>
                <a:gd name="connsiteY96" fmla="*/ 825033 h 153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36702" h="1536702">
                  <a:moveTo>
                    <a:pt x="1303678" y="447155"/>
                  </a:moveTo>
                  <a:lnTo>
                    <a:pt x="1303678" y="18894"/>
                  </a:lnTo>
                  <a:lnTo>
                    <a:pt x="245621" y="18894"/>
                  </a:lnTo>
                  <a:lnTo>
                    <a:pt x="245621" y="447155"/>
                  </a:lnTo>
                  <a:lnTo>
                    <a:pt x="18894" y="447155"/>
                  </a:lnTo>
                  <a:lnTo>
                    <a:pt x="18894" y="1303678"/>
                  </a:lnTo>
                  <a:lnTo>
                    <a:pt x="170045" y="1303678"/>
                  </a:lnTo>
                  <a:lnTo>
                    <a:pt x="170045" y="1379254"/>
                  </a:lnTo>
                  <a:lnTo>
                    <a:pt x="245621" y="1379254"/>
                  </a:lnTo>
                  <a:lnTo>
                    <a:pt x="245621" y="1530405"/>
                  </a:lnTo>
                  <a:lnTo>
                    <a:pt x="1303678" y="1530405"/>
                  </a:lnTo>
                  <a:lnTo>
                    <a:pt x="1303678" y="1379254"/>
                  </a:lnTo>
                  <a:lnTo>
                    <a:pt x="1379254" y="1379254"/>
                  </a:lnTo>
                  <a:lnTo>
                    <a:pt x="1379254" y="1303678"/>
                  </a:lnTo>
                  <a:lnTo>
                    <a:pt x="1530405" y="1303678"/>
                  </a:lnTo>
                  <a:lnTo>
                    <a:pt x="1530405" y="447155"/>
                  </a:lnTo>
                  <a:lnTo>
                    <a:pt x="1303678" y="447155"/>
                  </a:lnTo>
                  <a:close/>
                  <a:moveTo>
                    <a:pt x="296004" y="69278"/>
                  </a:moveTo>
                  <a:lnTo>
                    <a:pt x="1253295" y="69278"/>
                  </a:lnTo>
                  <a:lnTo>
                    <a:pt x="1253295" y="447155"/>
                  </a:lnTo>
                  <a:lnTo>
                    <a:pt x="296004" y="447155"/>
                  </a:lnTo>
                  <a:lnTo>
                    <a:pt x="296004" y="69278"/>
                  </a:lnTo>
                  <a:close/>
                  <a:moveTo>
                    <a:pt x="598306" y="724266"/>
                  </a:moveTo>
                  <a:lnTo>
                    <a:pt x="522731" y="724266"/>
                  </a:lnTo>
                  <a:cubicBezTo>
                    <a:pt x="508800" y="724266"/>
                    <a:pt x="497539" y="713005"/>
                    <a:pt x="497539" y="699074"/>
                  </a:cubicBezTo>
                  <a:cubicBezTo>
                    <a:pt x="497539" y="685143"/>
                    <a:pt x="508800" y="673882"/>
                    <a:pt x="522731" y="673882"/>
                  </a:cubicBezTo>
                  <a:lnTo>
                    <a:pt x="598306" y="673882"/>
                  </a:lnTo>
                  <a:cubicBezTo>
                    <a:pt x="612238" y="673882"/>
                    <a:pt x="623498" y="685143"/>
                    <a:pt x="623498" y="699074"/>
                  </a:cubicBezTo>
                  <a:cubicBezTo>
                    <a:pt x="623498" y="713005"/>
                    <a:pt x="612238" y="724266"/>
                    <a:pt x="598306" y="724266"/>
                  </a:cubicBezTo>
                  <a:close/>
                  <a:moveTo>
                    <a:pt x="623498" y="799841"/>
                  </a:moveTo>
                  <a:cubicBezTo>
                    <a:pt x="623498" y="813772"/>
                    <a:pt x="612238" y="825033"/>
                    <a:pt x="598306" y="825033"/>
                  </a:cubicBezTo>
                  <a:lnTo>
                    <a:pt x="522731" y="825033"/>
                  </a:lnTo>
                  <a:cubicBezTo>
                    <a:pt x="508800" y="825033"/>
                    <a:pt x="497539" y="813772"/>
                    <a:pt x="497539" y="799841"/>
                  </a:cubicBezTo>
                  <a:cubicBezTo>
                    <a:pt x="497539" y="785910"/>
                    <a:pt x="508800" y="774649"/>
                    <a:pt x="522731" y="774649"/>
                  </a:cubicBezTo>
                  <a:lnTo>
                    <a:pt x="598306" y="774649"/>
                  </a:lnTo>
                  <a:cubicBezTo>
                    <a:pt x="612238" y="774649"/>
                    <a:pt x="623498" y="785910"/>
                    <a:pt x="623498" y="799841"/>
                  </a:cubicBezTo>
                  <a:close/>
                  <a:moveTo>
                    <a:pt x="598306" y="623498"/>
                  </a:moveTo>
                  <a:lnTo>
                    <a:pt x="522731" y="623498"/>
                  </a:lnTo>
                  <a:cubicBezTo>
                    <a:pt x="508800" y="623498"/>
                    <a:pt x="497539" y="612238"/>
                    <a:pt x="497539" y="598306"/>
                  </a:cubicBezTo>
                  <a:cubicBezTo>
                    <a:pt x="497539" y="584375"/>
                    <a:pt x="508800" y="573115"/>
                    <a:pt x="522731" y="573115"/>
                  </a:cubicBezTo>
                  <a:lnTo>
                    <a:pt x="598306" y="573115"/>
                  </a:lnTo>
                  <a:cubicBezTo>
                    <a:pt x="612238" y="573115"/>
                    <a:pt x="623498" y="584375"/>
                    <a:pt x="623498" y="598306"/>
                  </a:cubicBezTo>
                  <a:cubicBezTo>
                    <a:pt x="623498" y="612238"/>
                    <a:pt x="612238" y="623498"/>
                    <a:pt x="598306" y="623498"/>
                  </a:cubicBezTo>
                  <a:close/>
                  <a:moveTo>
                    <a:pt x="421964" y="724266"/>
                  </a:moveTo>
                  <a:lnTo>
                    <a:pt x="346388" y="724266"/>
                  </a:lnTo>
                  <a:cubicBezTo>
                    <a:pt x="332457" y="724266"/>
                    <a:pt x="321196" y="713005"/>
                    <a:pt x="321196" y="699074"/>
                  </a:cubicBezTo>
                  <a:cubicBezTo>
                    <a:pt x="321196" y="685143"/>
                    <a:pt x="332457" y="673882"/>
                    <a:pt x="346388" y="673882"/>
                  </a:cubicBezTo>
                  <a:lnTo>
                    <a:pt x="421964" y="673882"/>
                  </a:lnTo>
                  <a:cubicBezTo>
                    <a:pt x="435895" y="673882"/>
                    <a:pt x="447155" y="685143"/>
                    <a:pt x="447155" y="699074"/>
                  </a:cubicBezTo>
                  <a:cubicBezTo>
                    <a:pt x="447155" y="713005"/>
                    <a:pt x="435895" y="724266"/>
                    <a:pt x="421964" y="724266"/>
                  </a:cubicBezTo>
                  <a:close/>
                  <a:moveTo>
                    <a:pt x="447155" y="799841"/>
                  </a:moveTo>
                  <a:cubicBezTo>
                    <a:pt x="447155" y="813772"/>
                    <a:pt x="435895" y="825033"/>
                    <a:pt x="421964" y="825033"/>
                  </a:cubicBezTo>
                  <a:lnTo>
                    <a:pt x="346388" y="825033"/>
                  </a:lnTo>
                  <a:cubicBezTo>
                    <a:pt x="332457" y="825033"/>
                    <a:pt x="321196" y="813772"/>
                    <a:pt x="321196" y="799841"/>
                  </a:cubicBezTo>
                  <a:cubicBezTo>
                    <a:pt x="321196" y="785910"/>
                    <a:pt x="332457" y="774649"/>
                    <a:pt x="346388" y="774649"/>
                  </a:cubicBezTo>
                  <a:lnTo>
                    <a:pt x="421964" y="774649"/>
                  </a:lnTo>
                  <a:cubicBezTo>
                    <a:pt x="435895" y="774649"/>
                    <a:pt x="447155" y="785910"/>
                    <a:pt x="447155" y="799841"/>
                  </a:cubicBezTo>
                  <a:close/>
                  <a:moveTo>
                    <a:pt x="421964" y="623498"/>
                  </a:moveTo>
                  <a:lnTo>
                    <a:pt x="346388" y="623498"/>
                  </a:lnTo>
                  <a:cubicBezTo>
                    <a:pt x="332457" y="623498"/>
                    <a:pt x="321196" y="612238"/>
                    <a:pt x="321196" y="598306"/>
                  </a:cubicBezTo>
                  <a:cubicBezTo>
                    <a:pt x="321196" y="584375"/>
                    <a:pt x="332457" y="573115"/>
                    <a:pt x="346388" y="573115"/>
                  </a:cubicBezTo>
                  <a:lnTo>
                    <a:pt x="421964" y="573115"/>
                  </a:lnTo>
                  <a:cubicBezTo>
                    <a:pt x="435895" y="573115"/>
                    <a:pt x="447155" y="584375"/>
                    <a:pt x="447155" y="598306"/>
                  </a:cubicBezTo>
                  <a:cubicBezTo>
                    <a:pt x="447155" y="612238"/>
                    <a:pt x="435895" y="623498"/>
                    <a:pt x="421964" y="623498"/>
                  </a:cubicBezTo>
                  <a:close/>
                  <a:moveTo>
                    <a:pt x="245621" y="825033"/>
                  </a:moveTo>
                  <a:lnTo>
                    <a:pt x="170045" y="825033"/>
                  </a:lnTo>
                  <a:cubicBezTo>
                    <a:pt x="156114" y="825033"/>
                    <a:pt x="144853" y="813772"/>
                    <a:pt x="144853" y="799841"/>
                  </a:cubicBezTo>
                  <a:cubicBezTo>
                    <a:pt x="144853" y="785910"/>
                    <a:pt x="156114" y="774649"/>
                    <a:pt x="170045" y="774649"/>
                  </a:cubicBezTo>
                  <a:lnTo>
                    <a:pt x="245621" y="774649"/>
                  </a:lnTo>
                  <a:cubicBezTo>
                    <a:pt x="259552" y="774649"/>
                    <a:pt x="270812" y="785910"/>
                    <a:pt x="270812" y="799841"/>
                  </a:cubicBezTo>
                  <a:cubicBezTo>
                    <a:pt x="270812" y="813772"/>
                    <a:pt x="259552" y="825033"/>
                    <a:pt x="245621" y="825033"/>
                  </a:cubicBezTo>
                  <a:close/>
                  <a:moveTo>
                    <a:pt x="245621" y="724266"/>
                  </a:moveTo>
                  <a:lnTo>
                    <a:pt x="170045" y="724266"/>
                  </a:lnTo>
                  <a:cubicBezTo>
                    <a:pt x="156114" y="724266"/>
                    <a:pt x="144853" y="713005"/>
                    <a:pt x="144853" y="699074"/>
                  </a:cubicBezTo>
                  <a:cubicBezTo>
                    <a:pt x="144853" y="685143"/>
                    <a:pt x="156114" y="673882"/>
                    <a:pt x="170045" y="673882"/>
                  </a:cubicBezTo>
                  <a:lnTo>
                    <a:pt x="245621" y="673882"/>
                  </a:lnTo>
                  <a:cubicBezTo>
                    <a:pt x="259552" y="673882"/>
                    <a:pt x="270812" y="685143"/>
                    <a:pt x="270812" y="699074"/>
                  </a:cubicBezTo>
                  <a:cubicBezTo>
                    <a:pt x="270812" y="713005"/>
                    <a:pt x="259552" y="724266"/>
                    <a:pt x="245621" y="724266"/>
                  </a:cubicBezTo>
                  <a:close/>
                  <a:moveTo>
                    <a:pt x="245621" y="623498"/>
                  </a:moveTo>
                  <a:lnTo>
                    <a:pt x="170045" y="623498"/>
                  </a:lnTo>
                  <a:cubicBezTo>
                    <a:pt x="156114" y="623498"/>
                    <a:pt x="144853" y="612238"/>
                    <a:pt x="144853" y="598306"/>
                  </a:cubicBezTo>
                  <a:cubicBezTo>
                    <a:pt x="144853" y="584375"/>
                    <a:pt x="156114" y="573115"/>
                    <a:pt x="170045" y="573115"/>
                  </a:cubicBezTo>
                  <a:lnTo>
                    <a:pt x="245621" y="573115"/>
                  </a:lnTo>
                  <a:cubicBezTo>
                    <a:pt x="259552" y="573115"/>
                    <a:pt x="270812" y="584375"/>
                    <a:pt x="270812" y="598306"/>
                  </a:cubicBezTo>
                  <a:cubicBezTo>
                    <a:pt x="270812" y="612238"/>
                    <a:pt x="259552" y="623498"/>
                    <a:pt x="245621" y="623498"/>
                  </a:cubicBezTo>
                  <a:close/>
                  <a:moveTo>
                    <a:pt x="1253295" y="1379254"/>
                  </a:moveTo>
                  <a:lnTo>
                    <a:pt x="1253295" y="1480021"/>
                  </a:lnTo>
                  <a:lnTo>
                    <a:pt x="296004" y="1480021"/>
                  </a:lnTo>
                  <a:lnTo>
                    <a:pt x="296004" y="1379254"/>
                  </a:lnTo>
                  <a:lnTo>
                    <a:pt x="296004" y="950992"/>
                  </a:lnTo>
                  <a:lnTo>
                    <a:pt x="1253295" y="950992"/>
                  </a:lnTo>
                  <a:lnTo>
                    <a:pt x="1253295" y="1379254"/>
                  </a:lnTo>
                  <a:close/>
                  <a:moveTo>
                    <a:pt x="1278486" y="825033"/>
                  </a:moveTo>
                  <a:cubicBezTo>
                    <a:pt x="1209033" y="825033"/>
                    <a:pt x="1152527" y="768528"/>
                    <a:pt x="1152527" y="699074"/>
                  </a:cubicBezTo>
                  <a:cubicBezTo>
                    <a:pt x="1152527" y="629620"/>
                    <a:pt x="1209033" y="573115"/>
                    <a:pt x="1278486" y="573115"/>
                  </a:cubicBezTo>
                  <a:cubicBezTo>
                    <a:pt x="1347940" y="573115"/>
                    <a:pt x="1404446" y="629620"/>
                    <a:pt x="1404446" y="699074"/>
                  </a:cubicBezTo>
                  <a:cubicBezTo>
                    <a:pt x="1404446" y="768528"/>
                    <a:pt x="1347940" y="825033"/>
                    <a:pt x="1278486" y="825033"/>
                  </a:cubicBezTo>
                  <a:close/>
                </a:path>
              </a:pathLst>
            </a:custGeom>
            <a:grpFill/>
            <a:ln w="9525" cap="flat">
              <a:solidFill>
                <a:srgbClr val="B9E902"/>
              </a:solidFill>
              <a:prstDash val="solid"/>
              <a:miter/>
            </a:ln>
          </p:spPr>
          <p:txBody>
            <a:bodyPr rtlCol="0" anchor="ctr"/>
            <a:lstStyle/>
            <a:p>
              <a:endParaRPr lang="en-US">
                <a:solidFill>
                  <a:srgbClr val="41C0AD"/>
                </a:solidFill>
                <a:latin typeface="Quicksand" panose="00000500000000000000" pitchFamily="2" charset="0"/>
              </a:endParaRPr>
            </a:p>
          </p:txBody>
        </p:sp>
        <p:sp>
          <p:nvSpPr>
            <p:cNvPr id="36" name="Freeform: Shape 35">
              <a:extLst>
                <a:ext uri="{FF2B5EF4-FFF2-40B4-BE49-F238E27FC236}">
                  <a16:creationId xmlns:a16="http://schemas.microsoft.com/office/drawing/2014/main" xmlns="" id="{B24C384E-B00C-43E9-8DDA-F2CB48D9F485}"/>
                </a:ext>
              </a:extLst>
            </p:cNvPr>
            <p:cNvSpPr/>
            <p:nvPr/>
          </p:nvSpPr>
          <p:spPr>
            <a:xfrm>
              <a:off x="2384720" y="4211588"/>
              <a:ext cx="176343" cy="176343"/>
            </a:xfrm>
            <a:custGeom>
              <a:avLst/>
              <a:gdLst>
                <a:gd name="connsiteX0" fmla="*/ 170045 w 176342"/>
                <a:gd name="connsiteY0" fmla="*/ 94469 h 176342"/>
                <a:gd name="connsiteX1" fmla="*/ 94469 w 176342"/>
                <a:gd name="connsiteY1" fmla="*/ 170045 h 176342"/>
                <a:gd name="connsiteX2" fmla="*/ 18894 w 176342"/>
                <a:gd name="connsiteY2" fmla="*/ 94469 h 176342"/>
                <a:gd name="connsiteX3" fmla="*/ 94469 w 176342"/>
                <a:gd name="connsiteY3" fmla="*/ 18894 h 176342"/>
                <a:gd name="connsiteX4" fmla="*/ 170045 w 176342"/>
                <a:gd name="connsiteY4" fmla="*/ 94469 h 176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42" h="176342">
                  <a:moveTo>
                    <a:pt x="170045" y="94469"/>
                  </a:moveTo>
                  <a:cubicBezTo>
                    <a:pt x="170045" y="136209"/>
                    <a:pt x="136209" y="170045"/>
                    <a:pt x="94469" y="170045"/>
                  </a:cubicBezTo>
                  <a:cubicBezTo>
                    <a:pt x="52730" y="170045"/>
                    <a:pt x="18894" y="136209"/>
                    <a:pt x="18894" y="94469"/>
                  </a:cubicBezTo>
                  <a:cubicBezTo>
                    <a:pt x="18894" y="52730"/>
                    <a:pt x="52730" y="18894"/>
                    <a:pt x="94469" y="18894"/>
                  </a:cubicBezTo>
                  <a:cubicBezTo>
                    <a:pt x="136209" y="18894"/>
                    <a:pt x="170045" y="52730"/>
                    <a:pt x="170045" y="94469"/>
                  </a:cubicBezTo>
                  <a:close/>
                </a:path>
              </a:pathLst>
            </a:custGeom>
            <a:grpFill/>
            <a:ln w="9525" cap="flat">
              <a:solidFill>
                <a:srgbClr val="B9E902"/>
              </a:solidFill>
              <a:prstDash val="solid"/>
              <a:miter/>
            </a:ln>
          </p:spPr>
          <p:txBody>
            <a:bodyPr rtlCol="0" anchor="ctr"/>
            <a:lstStyle/>
            <a:p>
              <a:endParaRPr lang="en-US">
                <a:solidFill>
                  <a:srgbClr val="41C0AD"/>
                </a:solidFill>
                <a:latin typeface="Quicksand" panose="00000500000000000000" pitchFamily="2" charset="0"/>
              </a:endParaRPr>
            </a:p>
          </p:txBody>
        </p:sp>
      </p:grpSp>
      <p:sp>
        <p:nvSpPr>
          <p:cNvPr id="27" name="Action Button: Home 26">
            <a:hlinkClick r:id="" action="ppaction://noaction" highlightClick="1"/>
          </p:cNvPr>
          <p:cNvSpPr/>
          <p:nvPr/>
        </p:nvSpPr>
        <p:spPr>
          <a:xfrm>
            <a:off x="2314869" y="7847853"/>
            <a:ext cx="205740" cy="210677"/>
          </a:xfrm>
          <a:prstGeom prst="actionButtonHome">
            <a:avLst/>
          </a:prstGeom>
          <a:noFill/>
          <a:ln>
            <a:solidFill>
              <a:srgbClr val="B9E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24307" y="8585308"/>
            <a:ext cx="4054416" cy="400110"/>
          </a:xfrm>
          <a:prstGeom prst="rect">
            <a:avLst/>
          </a:prstGeom>
        </p:spPr>
        <p:txBody>
          <a:bodyPr wrap="square">
            <a:spAutoFit/>
          </a:bodyPr>
          <a:lstStyle/>
          <a:p>
            <a:r>
              <a:rPr lang="en-US" sz="1000" dirty="0">
                <a:solidFill>
                  <a:schemeClr val="tx1">
                    <a:lumMod val="65000"/>
                    <a:lumOff val="35000"/>
                  </a:schemeClr>
                </a:solidFill>
                <a:latin typeface="Quicksand" panose="00000500000000000000" pitchFamily="2" charset="0"/>
                <a:ea typeface="Roboto Condensed Light" panose="02000000000000000000" pitchFamily="2" charset="0"/>
              </a:rPr>
              <a:t>Email: </a:t>
            </a:r>
            <a:r>
              <a:rPr lang="en-US" sz="1000" dirty="0">
                <a:solidFill>
                  <a:schemeClr val="tx1">
                    <a:lumMod val="65000"/>
                    <a:lumOff val="35000"/>
                  </a:schemeClr>
                </a:solidFill>
                <a:latin typeface="Quicksand" panose="00000500000000000000" pitchFamily="2" charset="0"/>
                <a:ea typeface="Roboto Condensed Light" panose="02000000000000000000" pitchFamily="2" charset="0"/>
                <a:hlinkClick r:id="rId3">
                  <a:extLst>
                    <a:ext uri="{A12FA001-AC4F-418D-AE19-62706E023703}">
                      <ahyp:hlinkClr xmlns:lc="http://schemas.openxmlformats.org/drawingml/2006/lockedCanvas" xmlns:ahyp="http://schemas.microsoft.com/office/drawing/2018/hyperlinkcolor" xmlns="" val="tx"/>
                    </a:ext>
                  </a:extLst>
                </a:hlinkClick>
              </a:rPr>
              <a:t>pci@vcci.com.vn</a:t>
            </a:r>
            <a:r>
              <a:rPr lang="en-US" sz="1000" dirty="0">
                <a:solidFill>
                  <a:schemeClr val="tx1">
                    <a:lumMod val="65000"/>
                    <a:lumOff val="35000"/>
                  </a:schemeClr>
                </a:solidFill>
                <a:latin typeface="Quicksand" panose="00000500000000000000" pitchFamily="2" charset="0"/>
                <a:ea typeface="Roboto Condensed Light" panose="02000000000000000000" pitchFamily="2" charset="0"/>
              </a:rPr>
              <a:t>, </a:t>
            </a:r>
            <a:r>
              <a:rPr lang="en-US" sz="1000" dirty="0" smtClean="0">
                <a:solidFill>
                  <a:schemeClr val="tx1">
                    <a:lumMod val="65000"/>
                    <a:lumOff val="35000"/>
                  </a:schemeClr>
                </a:solidFill>
                <a:latin typeface="Quicksand" panose="00000500000000000000" pitchFamily="2" charset="0"/>
                <a:ea typeface="Roboto Condensed Light" panose="02000000000000000000" pitchFamily="2" charset="0"/>
                <a:hlinkClick r:id="rId4"/>
              </a:rPr>
              <a:t>vcci.pci@gmail.com</a:t>
            </a:r>
            <a:endParaRPr lang="en-US" sz="1000" dirty="0" smtClean="0">
              <a:solidFill>
                <a:schemeClr val="tx1">
                  <a:lumMod val="65000"/>
                  <a:lumOff val="35000"/>
                </a:schemeClr>
              </a:solidFill>
              <a:latin typeface="Quicksand" panose="00000500000000000000" pitchFamily="2" charset="0"/>
              <a:ea typeface="Roboto Condensed Light" panose="02000000000000000000" pitchFamily="2" charset="0"/>
            </a:endParaRPr>
          </a:p>
          <a:p>
            <a:r>
              <a:rPr lang="en-US" sz="1000" dirty="0" smtClean="0">
                <a:solidFill>
                  <a:schemeClr val="tx1">
                    <a:lumMod val="65000"/>
                    <a:lumOff val="35000"/>
                  </a:schemeClr>
                </a:solidFill>
                <a:latin typeface="Quicksand" panose="00000500000000000000" pitchFamily="2" charset="0"/>
                <a:ea typeface="Roboto Condensed Light" panose="02000000000000000000" pitchFamily="2" charset="0"/>
              </a:rPr>
              <a:t>Website: pcivietnam.vn </a:t>
            </a:r>
            <a:endParaRPr lang="en-US" sz="1000" dirty="0">
              <a:solidFill>
                <a:schemeClr val="tx1">
                  <a:lumMod val="65000"/>
                  <a:lumOff val="35000"/>
                </a:schemeClr>
              </a:solidFill>
              <a:latin typeface="Quicksand" panose="00000500000000000000" pitchFamily="2" charset="0"/>
              <a:ea typeface="Roboto Condensed Light" panose="02000000000000000000" pitchFamily="2" charset="0"/>
            </a:endParaRPr>
          </a:p>
        </p:txBody>
      </p:sp>
      <p:grpSp>
        <p:nvGrpSpPr>
          <p:cNvPr id="20" name="Group 19"/>
          <p:cNvGrpSpPr/>
          <p:nvPr/>
        </p:nvGrpSpPr>
        <p:grpSpPr>
          <a:xfrm>
            <a:off x="2240200" y="4432931"/>
            <a:ext cx="4330835" cy="1245372"/>
            <a:chOff x="2817383" y="5247319"/>
            <a:chExt cx="4330835" cy="1245372"/>
          </a:xfrm>
        </p:grpSpPr>
        <p:sp>
          <p:nvSpPr>
            <p:cNvPr id="23" name="TextBox 22">
              <a:extLst>
                <a:ext uri="{FF2B5EF4-FFF2-40B4-BE49-F238E27FC236}">
                  <a16:creationId xmlns:a16="http://schemas.microsoft.com/office/drawing/2014/main" xmlns="" id="{A61A2748-9E00-46B4-88E3-C48716A30308}"/>
                </a:ext>
              </a:extLst>
            </p:cNvPr>
            <p:cNvSpPr txBox="1"/>
            <p:nvPr/>
          </p:nvSpPr>
          <p:spPr>
            <a:xfrm>
              <a:off x="2817383" y="5247319"/>
              <a:ext cx="3065263" cy="646331"/>
            </a:xfrm>
            <a:prstGeom prst="rect">
              <a:avLst/>
            </a:prstGeom>
            <a:noFill/>
          </p:spPr>
          <p:txBody>
            <a:bodyPr wrap="none" rtlCol="0">
              <a:spAutoFit/>
            </a:bodyPr>
            <a:lstStyle/>
            <a:p>
              <a:r>
                <a:rPr lang="en-US" sz="3600" b="1" dirty="0" err="1">
                  <a:solidFill>
                    <a:schemeClr val="bg1"/>
                  </a:solidFill>
                  <a:latin typeface="UTM Penumbra" panose="02040603050506020204" pitchFamily="18" charset="0"/>
                </a:rPr>
                <a:t>Thông</a:t>
              </a:r>
              <a:r>
                <a:rPr lang="en-US" sz="3600" b="1" dirty="0">
                  <a:solidFill>
                    <a:schemeClr val="bg1"/>
                  </a:solidFill>
                  <a:latin typeface="UTM Penumbra" panose="02040603050506020204" pitchFamily="18" charset="0"/>
                </a:rPr>
                <a:t> tin </a:t>
              </a:r>
            </a:p>
          </p:txBody>
        </p:sp>
        <p:sp>
          <p:nvSpPr>
            <p:cNvPr id="24" name="TextBox 23">
              <a:extLst>
                <a:ext uri="{FF2B5EF4-FFF2-40B4-BE49-F238E27FC236}">
                  <a16:creationId xmlns:a16="http://schemas.microsoft.com/office/drawing/2014/main" xmlns="" id="{AF5A464E-5B87-4920-BFEA-7D0438657FE0}"/>
                </a:ext>
              </a:extLst>
            </p:cNvPr>
            <p:cNvSpPr txBox="1"/>
            <p:nvPr/>
          </p:nvSpPr>
          <p:spPr>
            <a:xfrm>
              <a:off x="4555842" y="5907916"/>
              <a:ext cx="2592376" cy="584775"/>
            </a:xfrm>
            <a:prstGeom prst="rect">
              <a:avLst/>
            </a:prstGeom>
            <a:noFill/>
          </p:spPr>
          <p:txBody>
            <a:bodyPr wrap="none" rtlCol="0">
              <a:spAutoFit/>
            </a:bodyPr>
            <a:lstStyle/>
            <a:p>
              <a:r>
                <a:rPr lang="en-US" sz="3200" b="1" dirty="0" smtClean="0">
                  <a:solidFill>
                    <a:srgbClr val="7030A0"/>
                  </a:solidFill>
                  <a:latin typeface="UTM Penumbra" panose="02040603050506020204" pitchFamily="18" charset="0"/>
                </a:rPr>
                <a:t>       </a:t>
              </a:r>
              <a:r>
                <a:rPr lang="en-US" sz="3200" b="1" dirty="0" err="1" smtClean="0">
                  <a:solidFill>
                    <a:srgbClr val="B9E902"/>
                  </a:solidFill>
                  <a:latin typeface="UTM Penumbra" panose="02040603050506020204" pitchFamily="18" charset="0"/>
                </a:rPr>
                <a:t>liên</a:t>
              </a:r>
              <a:r>
                <a:rPr lang="en-US" sz="3200" b="1" dirty="0" smtClean="0">
                  <a:solidFill>
                    <a:srgbClr val="B9E902"/>
                  </a:solidFill>
                  <a:latin typeface="UTM Penumbra" panose="02040603050506020204" pitchFamily="18" charset="0"/>
                </a:rPr>
                <a:t> </a:t>
              </a:r>
              <a:r>
                <a:rPr lang="en-US" sz="3200" b="1" dirty="0" err="1">
                  <a:solidFill>
                    <a:srgbClr val="B9E902"/>
                  </a:solidFill>
                  <a:latin typeface="UTM Penumbra" panose="02040603050506020204" pitchFamily="18" charset="0"/>
                </a:rPr>
                <a:t>hệ</a:t>
              </a:r>
              <a:endParaRPr lang="en-US" sz="3200" b="1" dirty="0">
                <a:solidFill>
                  <a:srgbClr val="B9E902"/>
                </a:solidFill>
                <a:latin typeface="UTM Penumbra" panose="02040603050506020204" pitchFamily="18" charset="0"/>
              </a:endParaRPr>
            </a:p>
          </p:txBody>
        </p:sp>
      </p:grpSp>
      <p:grpSp>
        <p:nvGrpSpPr>
          <p:cNvPr id="2" name="Group 1"/>
          <p:cNvGrpSpPr/>
          <p:nvPr/>
        </p:nvGrpSpPr>
        <p:grpSpPr>
          <a:xfrm>
            <a:off x="401477" y="127358"/>
            <a:ext cx="3456147" cy="958491"/>
            <a:chOff x="401480" y="9057360"/>
            <a:chExt cx="2417920" cy="530808"/>
          </a:xfrm>
        </p:grpSpPr>
        <p:pic>
          <p:nvPicPr>
            <p:cNvPr id="47" name="Picture 6" descr="Kết quả hình ảnh cho logo VCCI">
              <a:extLst>
                <a:ext uri="{FF2B5EF4-FFF2-40B4-BE49-F238E27FC236}">
                  <a16:creationId xmlns="" xmlns:a16="http://schemas.microsoft.com/office/drawing/2014/main" id="{DA91C2B9-B5B9-4298-87AB-6A898C8BF31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480" y="9238827"/>
              <a:ext cx="600871" cy="177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vecom.vn/wp-content/uploads/2019/09/Vietnamese_Horizontal_RGB-copy.png">
              <a:extLst>
                <a:ext uri="{FF2B5EF4-FFF2-40B4-BE49-F238E27FC236}">
                  <a16:creationId xmlns:a16="http://schemas.microsoft.com/office/drawing/2014/main" xmlns="" id="{68A9B2F4-77D8-4932-B8C2-66D8B0E2BA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7586" y="9143296"/>
              <a:ext cx="985291" cy="380432"/>
            </a:xfrm>
            <a:prstGeom prst="rect">
              <a:avLst/>
            </a:prstGeom>
            <a:noFill/>
            <a:extLst>
              <a:ext uri="{909E8E84-426E-40DD-AFC4-6F175D3DCCD1}">
                <a14:hiddenFill xmlns:a14="http://schemas.microsoft.com/office/drawing/2010/main">
                  <a:solidFill>
                    <a:srgbClr val="FFFFFF"/>
                  </a:solidFill>
                </a14:hiddenFill>
              </a:ext>
            </a:extLst>
          </p:spPr>
        </p:pic>
        <p:pic>
          <p:nvPicPr>
            <p:cNvPr id="25" name="Google Shape;24;p70" descr="Logo&#10;&#10;Description automatically generated"/>
            <p:cNvPicPr preferRelativeResize="0"/>
            <p:nvPr/>
          </p:nvPicPr>
          <p:blipFill rotWithShape="1">
            <a:blip r:embed="rId7">
              <a:alphaModFix/>
            </a:blip>
            <a:srcRect/>
            <a:stretch/>
          </p:blipFill>
          <p:spPr>
            <a:xfrm>
              <a:off x="2086550" y="9057360"/>
              <a:ext cx="732850" cy="530808"/>
            </a:xfrm>
            <a:prstGeom prst="rect">
              <a:avLst/>
            </a:prstGeom>
            <a:noFill/>
            <a:ln>
              <a:noFill/>
            </a:ln>
          </p:spPr>
        </p:pic>
      </p:gr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6607" y="9247133"/>
            <a:ext cx="1280893" cy="530025"/>
          </a:xfrm>
          <a:prstGeom prst="rect">
            <a:avLst/>
          </a:prstGeom>
        </p:spPr>
      </p:pic>
      <p:pic>
        <p:nvPicPr>
          <p:cNvPr id="37890" name="Picture 2" descr="Thiết kế logo cocacol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2" y="9107689"/>
            <a:ext cx="1670105" cy="79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3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aochinhphu.vn/Uploaded/truonggiangthanh/2021_09_26/BAC_0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6443"/>
            <a:ext cx="6858000" cy="32257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05</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48074" y="3957380"/>
            <a:ext cx="2948799" cy="5632311"/>
          </a:xfrm>
          <a:prstGeom prst="rect">
            <a:avLst/>
          </a:prstGeom>
          <a:noFill/>
        </p:spPr>
        <p:txBody>
          <a:bodyPr wrap="square" rtlCol="0">
            <a:spAutoFit/>
          </a:bodyPr>
          <a:lstStyle/>
          <a:p>
            <a:pPr algn="just"/>
            <a:r>
              <a:rPr lang="vi-VN" sz="1000" dirty="0">
                <a:latin typeface="Muli Light" panose="00000400000000000000" pitchFamily="2" charset="0"/>
              </a:rPr>
              <a:t>Tình trạng người lao động mất việc làm diễn ra phổ biến nhất ở các ngành dịch vụ. Trên 97% doanh nghiệp ở các ngành giáo dục và đào tạo, hoạt động hành chính và dịch vụ, và dịch vụ lưu trú và ăn uống trả lời Khảo sát đã phải giảm số lao động trong thời gian dịch bệnh. Tình trạng người lao động mất việc làm do ảnh hưởng từ dịch bệnh phổ biến nhất ở các tỉnh Đông Nam Bộ, đồng bằng sông Cửu Long và các tỉnh duyên hải miền Trung</a:t>
            </a:r>
            <a:r>
              <a:rPr lang="en-US" sz="1000" dirty="0">
                <a:latin typeface="Muli Light" panose="00000400000000000000" pitchFamily="2" charset="0"/>
              </a:rPr>
              <a:t>. </a:t>
            </a:r>
          </a:p>
          <a:p>
            <a:pPr algn="just"/>
            <a:r>
              <a:rPr lang="en-US" sz="1000" dirty="0">
                <a:latin typeface="Muli Light" panose="00000400000000000000" pitchFamily="2" charset="0"/>
              </a:rPr>
              <a:t> </a:t>
            </a:r>
          </a:p>
          <a:p>
            <a:pPr algn="just"/>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biểu</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mạc</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tướng</a:t>
            </a:r>
            <a:r>
              <a:rPr lang="en-US" sz="1000" dirty="0">
                <a:latin typeface="Muli Light" panose="00000400000000000000" pitchFamily="2" charset="0"/>
              </a:rPr>
              <a:t> </a:t>
            </a:r>
            <a:r>
              <a:rPr lang="en-US" sz="1000" dirty="0" err="1">
                <a:latin typeface="Muli Light" panose="00000400000000000000" pitchFamily="2" charset="0"/>
              </a:rPr>
              <a:t>Phạm</a:t>
            </a:r>
            <a:r>
              <a:rPr lang="en-US" sz="1000" dirty="0">
                <a:latin typeface="Muli Light" panose="00000400000000000000" pitchFamily="2" charset="0"/>
              </a:rPr>
              <a:t> Minh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đợt</a:t>
            </a:r>
            <a:r>
              <a:rPr lang="en-US" sz="1000" dirty="0">
                <a:latin typeface="Muli Light" panose="00000400000000000000" pitchFamily="2" charset="0"/>
              </a:rPr>
              <a:t> </a:t>
            </a:r>
            <a:r>
              <a:rPr lang="en-US" sz="1000" dirty="0" err="1">
                <a:latin typeface="Muli Light" panose="00000400000000000000" pitchFamily="2" charset="0"/>
              </a:rPr>
              <a:t>bùng</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bệnh</a:t>
            </a:r>
            <a:r>
              <a:rPr lang="en-US" sz="1000" dirty="0">
                <a:latin typeface="Muli Light" panose="00000400000000000000" pitchFamily="2" charset="0"/>
              </a:rPr>
              <a:t> </a:t>
            </a:r>
            <a:r>
              <a:rPr lang="en-US" sz="1000" dirty="0" err="1">
                <a:latin typeface="Muli Light" panose="00000400000000000000" pitchFamily="2" charset="0"/>
              </a:rPr>
              <a:t>lần</a:t>
            </a:r>
            <a:r>
              <a:rPr lang="en-US" sz="1000" dirty="0">
                <a:latin typeface="Muli Light" panose="00000400000000000000" pitchFamily="2" charset="0"/>
              </a:rPr>
              <a:t> </a:t>
            </a:r>
            <a:r>
              <a:rPr lang="en-US" sz="1000" dirty="0" err="1">
                <a:latin typeface="Muli Light" panose="00000400000000000000" pitchFamily="2" charset="0"/>
              </a:rPr>
              <a:t>thứ</a:t>
            </a:r>
            <a:r>
              <a:rPr lang="en-US" sz="1000" dirty="0">
                <a:latin typeface="Muli Light" panose="00000400000000000000" pitchFamily="2" charset="0"/>
              </a:rPr>
              <a:t> 4 </a:t>
            </a:r>
            <a:r>
              <a:rPr lang="en-US" sz="1000" dirty="0" err="1">
                <a:latin typeface="Muli Light" panose="00000400000000000000" pitchFamily="2" charset="0"/>
              </a:rPr>
              <a:t>tới</a:t>
            </a:r>
            <a:r>
              <a:rPr lang="en-US" sz="1000" dirty="0">
                <a:latin typeface="Muli Light" panose="00000400000000000000" pitchFamily="2" charset="0"/>
              </a:rPr>
              <a:t> nay,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tướng</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cuộc</a:t>
            </a:r>
            <a:r>
              <a:rPr lang="en-US" sz="1000" dirty="0">
                <a:latin typeface="Muli Light" panose="00000400000000000000" pitchFamily="2" charset="0"/>
              </a:rPr>
              <a:t> </a:t>
            </a:r>
            <a:r>
              <a:rPr lang="en-US" sz="1000" dirty="0" err="1">
                <a:latin typeface="Muli Light" panose="00000400000000000000" pitchFamily="2" charset="0"/>
              </a:rPr>
              <a:t>gặp</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cộng</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FDI.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yêu</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xuất</a:t>
            </a:r>
            <a:r>
              <a:rPr lang="en-US" sz="1000" dirty="0">
                <a:latin typeface="Muli Light" panose="00000400000000000000" pitchFamily="2" charset="0"/>
              </a:rPr>
              <a:t> </a:t>
            </a:r>
            <a:r>
              <a:rPr lang="en-US" sz="1000" dirty="0" err="1">
                <a:latin typeface="Muli Light" panose="00000400000000000000" pitchFamily="2" charset="0"/>
              </a:rPr>
              <a:t>gì</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cố</a:t>
            </a:r>
            <a:r>
              <a:rPr lang="en-US" sz="1000" dirty="0">
                <a:latin typeface="Muli Light" panose="00000400000000000000" pitchFamily="2" charset="0"/>
              </a:rPr>
              <a:t> </a:t>
            </a:r>
            <a:r>
              <a:rPr lang="en-US" sz="1000" dirty="0" err="1">
                <a:latin typeface="Muli Light" panose="00000400000000000000" pitchFamily="2" charset="0"/>
              </a:rPr>
              <a:t>gắng</a:t>
            </a:r>
            <a:r>
              <a:rPr lang="en-US" sz="1000" dirty="0">
                <a:latin typeface="Muli Light" panose="00000400000000000000" pitchFamily="2" charset="0"/>
              </a:rPr>
              <a:t> </a:t>
            </a:r>
            <a:r>
              <a:rPr lang="en-US" sz="1000" dirty="0" err="1">
                <a:latin typeface="Muli Light" panose="00000400000000000000" pitchFamily="2" charset="0"/>
              </a:rPr>
              <a:t>đáp</a:t>
            </a:r>
            <a:r>
              <a:rPr lang="en-US" sz="1000" dirty="0">
                <a:latin typeface="Muli Light" panose="00000400000000000000" pitchFamily="2" charset="0"/>
              </a:rPr>
              <a:t> </a:t>
            </a:r>
            <a:r>
              <a:rPr lang="en-US" sz="1000" dirty="0" err="1">
                <a:latin typeface="Muli Light" panose="00000400000000000000" pitchFamily="2" charset="0"/>
              </a:rPr>
              <a:t>ứng</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kiện</a:t>
            </a:r>
            <a:r>
              <a:rPr lang="en-US" sz="1000" dirty="0">
                <a:latin typeface="Muli Light" panose="00000400000000000000" pitchFamily="2" charset="0"/>
              </a:rPr>
              <a:t> </a:t>
            </a:r>
            <a:r>
              <a:rPr lang="en-US" sz="1000" dirty="0" err="1">
                <a:latin typeface="Muli Light" panose="00000400000000000000" pitchFamily="2" charset="0"/>
              </a:rPr>
              <a:t>tốt</a:t>
            </a:r>
            <a:r>
              <a:rPr lang="en-US" sz="1000" dirty="0">
                <a:latin typeface="Muli Light" panose="00000400000000000000" pitchFamily="2" charset="0"/>
              </a:rPr>
              <a:t> </a:t>
            </a:r>
            <a:r>
              <a:rPr lang="en-US" sz="1000" dirty="0" err="1">
                <a:latin typeface="Muli Light" panose="00000400000000000000" pitchFamily="2" charset="0"/>
              </a:rPr>
              <a:t>nhất</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tướng</a:t>
            </a:r>
            <a:r>
              <a:rPr lang="en-US" sz="1000" dirty="0">
                <a:latin typeface="Muli Light" panose="00000400000000000000" pitchFamily="2" charset="0"/>
              </a:rPr>
              <a:t> </a:t>
            </a:r>
            <a:r>
              <a:rPr lang="en-US" sz="1000" dirty="0" err="1">
                <a:latin typeface="Muli Light" panose="00000400000000000000" pitchFamily="2" charset="0"/>
              </a:rPr>
              <a:t>gửi</a:t>
            </a:r>
            <a:r>
              <a:rPr lang="en-US" sz="1000" dirty="0">
                <a:latin typeface="Muli Light" panose="00000400000000000000" pitchFamily="2" charset="0"/>
              </a:rPr>
              <a:t> </a:t>
            </a:r>
            <a:r>
              <a:rPr lang="en-US" sz="1000" dirty="0" err="1">
                <a:latin typeface="Muli Light" panose="00000400000000000000" pitchFamily="2" charset="0"/>
              </a:rPr>
              <a:t>lời</a:t>
            </a:r>
            <a:r>
              <a:rPr lang="en-US" sz="1000" dirty="0">
                <a:latin typeface="Muli Light" panose="00000400000000000000" pitchFamily="2" charset="0"/>
              </a:rPr>
              <a:t> </a:t>
            </a:r>
            <a:r>
              <a:rPr lang="en-US" sz="1000" dirty="0" err="1">
                <a:latin typeface="Muli Light" panose="00000400000000000000" pitchFamily="2" charset="0"/>
              </a:rPr>
              <a:t>cảm</a:t>
            </a:r>
            <a:r>
              <a:rPr lang="en-US" sz="1000" dirty="0">
                <a:latin typeface="Muli Light" panose="00000400000000000000" pitchFamily="2" charset="0"/>
              </a:rPr>
              <a:t> </a:t>
            </a:r>
            <a:r>
              <a:rPr lang="en-US" sz="1000" dirty="0" err="1">
                <a:latin typeface="Muli Light" panose="00000400000000000000" pitchFamily="2" charset="0"/>
              </a:rPr>
              <a:t>ơn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Đảng</a:t>
            </a:r>
            <a:r>
              <a:rPr lang="en-US" sz="1000" dirty="0">
                <a:latin typeface="Muli Light" panose="00000400000000000000" pitchFamily="2" charset="0"/>
              </a:rPr>
              <a:t>, </a:t>
            </a:r>
            <a:r>
              <a:rPr lang="en-US" sz="1000" dirty="0" err="1">
                <a:latin typeface="Muli Light" panose="00000400000000000000" pitchFamily="2" charset="0"/>
              </a:rPr>
              <a:t>Nhà</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cộng</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suốt</a:t>
            </a:r>
            <a:r>
              <a:rPr lang="en-US" sz="1000" dirty="0">
                <a:latin typeface="Muli Light" panose="00000400000000000000" pitchFamily="2" charset="0"/>
              </a:rPr>
              <a:t> </a:t>
            </a:r>
            <a:r>
              <a:rPr lang="en-US" sz="1000" dirty="0" err="1">
                <a:latin typeface="Muli Light" panose="00000400000000000000" pitchFamily="2" charset="0"/>
              </a:rPr>
              <a:t>gần</a:t>
            </a:r>
            <a:r>
              <a:rPr lang="en-US" sz="1000" dirty="0">
                <a:latin typeface="Muli Light" panose="00000400000000000000" pitchFamily="2" charset="0"/>
              </a:rPr>
              <a:t> 2 </a:t>
            </a:r>
            <a:r>
              <a:rPr lang="en-US" sz="1000" dirty="0" err="1">
                <a:latin typeface="Muli Light" panose="00000400000000000000" pitchFamily="2" charset="0"/>
              </a:rPr>
              <a:t>năm</a:t>
            </a:r>
            <a:r>
              <a:rPr lang="en-US" sz="1000" dirty="0">
                <a:latin typeface="Muli Light" panose="00000400000000000000" pitchFamily="2" charset="0"/>
              </a:rPr>
              <a:t> </a:t>
            </a:r>
            <a:r>
              <a:rPr lang="en-US" sz="1000" dirty="0" err="1">
                <a:latin typeface="Muli Light" panose="00000400000000000000" pitchFamily="2" charset="0"/>
              </a:rPr>
              <a:t>vừa</a:t>
            </a:r>
            <a:r>
              <a:rPr lang="en-US" sz="1000" dirty="0">
                <a:latin typeface="Muli Light" panose="00000400000000000000" pitchFamily="2" charset="0"/>
              </a:rPr>
              <a:t> qua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cùng</a:t>
            </a:r>
            <a:r>
              <a:rPr lang="en-US" sz="1000" dirty="0">
                <a:latin typeface="Muli Light" panose="00000400000000000000" pitchFamily="2" charset="0"/>
              </a:rPr>
              <a:t> </a:t>
            </a:r>
            <a:r>
              <a:rPr lang="en-US" sz="1000" dirty="0" err="1">
                <a:latin typeface="Muli Light" panose="00000400000000000000" pitchFamily="2" charset="0"/>
              </a:rPr>
              <a:t>Đảng</a:t>
            </a:r>
            <a:r>
              <a:rPr lang="en-US" sz="1000" dirty="0">
                <a:latin typeface="Muli Light" panose="00000400000000000000" pitchFamily="2" charset="0"/>
              </a:rPr>
              <a:t>, </a:t>
            </a:r>
            <a:r>
              <a:rPr lang="en-US" sz="1000" dirty="0" err="1">
                <a:latin typeface="Muli Light" panose="00000400000000000000" pitchFamily="2" charset="0"/>
              </a:rPr>
              <a:t>Nhà</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dân</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chống</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tế-xã</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Cảm</a:t>
            </a:r>
            <a:r>
              <a:rPr lang="en-US" sz="1000" dirty="0">
                <a:latin typeface="Muli Light" panose="00000400000000000000" pitchFamily="2" charset="0"/>
              </a:rPr>
              <a:t> </a:t>
            </a:r>
            <a:r>
              <a:rPr lang="en-US" sz="1000" dirty="0" err="1">
                <a:latin typeface="Muli Light" panose="00000400000000000000" pitchFamily="2" charset="0"/>
              </a:rPr>
              <a:t>ơn</a:t>
            </a:r>
            <a:r>
              <a:rPr lang="en-US" sz="1000" dirty="0">
                <a:latin typeface="Muli Light" panose="00000400000000000000" pitchFamily="2" charset="0"/>
              </a:rPr>
              <a:t> </a:t>
            </a:r>
            <a:r>
              <a:rPr lang="en-US" sz="1000" dirty="0" err="1">
                <a:latin typeface="Muli Light" panose="00000400000000000000" pitchFamily="2" charset="0"/>
              </a:rPr>
              <a:t>bao</a:t>
            </a:r>
            <a:r>
              <a:rPr lang="en-US" sz="1000" dirty="0">
                <a:latin typeface="Muli Light" panose="00000400000000000000" pitchFamily="2" charset="0"/>
              </a:rPr>
              <a:t> </a:t>
            </a:r>
            <a:r>
              <a:rPr lang="en-US" sz="1000" dirty="0" err="1">
                <a:latin typeface="Muli Light" panose="00000400000000000000" pitchFamily="2" charset="0"/>
              </a:rPr>
              <a:t>nhiêu</a:t>
            </a:r>
            <a:r>
              <a:rPr lang="en-US" sz="1000" dirty="0">
                <a:latin typeface="Muli Light" panose="00000400000000000000" pitchFamily="2" charset="0"/>
              </a:rPr>
              <a:t>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đủ</a:t>
            </a:r>
            <a:r>
              <a:rPr lang="en-US" sz="1000" dirty="0">
                <a:latin typeface="Muli Light" panose="00000400000000000000" pitchFamily="2" charset="0"/>
              </a:rPr>
              <a:t>, </a:t>
            </a:r>
            <a:r>
              <a:rPr lang="en-US" sz="1000" dirty="0" err="1">
                <a:latin typeface="Muli Light" panose="00000400000000000000" pitchFamily="2" charset="0"/>
              </a:rPr>
              <a:t>chúng</a:t>
            </a:r>
            <a:r>
              <a:rPr lang="en-US" sz="1000" dirty="0">
                <a:latin typeface="Muli Light" panose="00000400000000000000" pitchFamily="2" charset="0"/>
              </a:rPr>
              <a:t> ta </a:t>
            </a:r>
            <a:r>
              <a:rPr lang="en-US" sz="1000" dirty="0" err="1">
                <a:latin typeface="Muli Light" panose="00000400000000000000" pitchFamily="2" charset="0"/>
              </a:rPr>
              <a:t>bằng</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cụ</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tình</a:t>
            </a:r>
            <a:r>
              <a:rPr lang="en-US" sz="1000" dirty="0">
                <a:latin typeface="Muli Light" panose="00000400000000000000" pitchFamily="2" charset="0"/>
              </a:rPr>
              <a:t> </a:t>
            </a:r>
            <a:r>
              <a:rPr lang="en-US" sz="1000" dirty="0" err="1">
                <a:latin typeface="Muli Light" panose="00000400000000000000" pitchFamily="2" charset="0"/>
              </a:rPr>
              <a:t>cảm</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Đảng</a:t>
            </a:r>
            <a:r>
              <a:rPr lang="en-US" sz="1000" dirty="0">
                <a:latin typeface="Muli Light" panose="00000400000000000000" pitchFamily="2" charset="0"/>
              </a:rPr>
              <a:t>, </a:t>
            </a:r>
            <a:r>
              <a:rPr lang="en-US" sz="1000" dirty="0" err="1">
                <a:latin typeface="Muli Light" panose="00000400000000000000" pitchFamily="2" charset="0"/>
              </a:rPr>
              <a:t>Nhà</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dân</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Đảng</a:t>
            </a:r>
            <a:r>
              <a:rPr lang="en-US" sz="1000" dirty="0">
                <a:latin typeface="Muli Light" panose="00000400000000000000" pitchFamily="2" charset="0"/>
              </a:rPr>
              <a:t>, </a:t>
            </a:r>
            <a:r>
              <a:rPr lang="en-US" sz="1000" dirty="0" err="1">
                <a:latin typeface="Muli Light" panose="00000400000000000000" pitchFamily="2" charset="0"/>
              </a:rPr>
              <a:t>Nhà</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dân</a:t>
            </a:r>
            <a:r>
              <a:rPr lang="en-US" sz="1000" dirty="0">
                <a:latin typeface="Muli Light" panose="00000400000000000000" pitchFamily="2" charset="0"/>
              </a:rPr>
              <a:t>”,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tướng</a:t>
            </a:r>
            <a:r>
              <a:rPr lang="en-US" sz="1000" dirty="0">
                <a:latin typeface="Muli Light" panose="00000400000000000000" pitchFamily="2" charset="0"/>
              </a:rPr>
              <a:t> chia </a:t>
            </a:r>
            <a:r>
              <a:rPr lang="en-US" sz="1000" dirty="0" err="1">
                <a:latin typeface="Muli Light" panose="00000400000000000000" pitchFamily="2" charset="0"/>
              </a:rPr>
              <a:t>sẻ</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Chúng</a:t>
            </a:r>
            <a:r>
              <a:rPr lang="en-US" sz="1000" dirty="0">
                <a:latin typeface="Muli Light" panose="00000400000000000000" pitchFamily="2" charset="0"/>
              </a:rPr>
              <a:t> ta </a:t>
            </a:r>
            <a:r>
              <a:rPr lang="en-US" sz="1000" dirty="0" err="1">
                <a:latin typeface="Muli Light" panose="00000400000000000000" pitchFamily="2" charset="0"/>
              </a:rPr>
              <a:t>đang</a:t>
            </a:r>
            <a:r>
              <a:rPr lang="en-US" sz="1000" dirty="0">
                <a:latin typeface="Muli Light" panose="00000400000000000000" pitchFamily="2" charset="0"/>
              </a:rPr>
              <a:t> </a:t>
            </a:r>
            <a:r>
              <a:rPr lang="en-US" sz="1000" dirty="0" err="1">
                <a:latin typeface="Muli Light" panose="00000400000000000000" pitchFamily="2" charset="0"/>
              </a:rPr>
              <a:t>gặp</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khăn</a:t>
            </a:r>
            <a:r>
              <a:rPr lang="en-US" sz="1000" dirty="0">
                <a:latin typeface="Muli Light" panose="00000400000000000000" pitchFamily="2" charset="0"/>
              </a:rPr>
              <a:t> do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khách</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bệnh</a:t>
            </a:r>
            <a:r>
              <a:rPr lang="en-US" sz="1000" dirty="0">
                <a:latin typeface="Muli Light" panose="00000400000000000000" pitchFamily="2" charset="0"/>
              </a:rPr>
              <a:t>,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khăn</a:t>
            </a:r>
            <a:r>
              <a:rPr lang="en-US" sz="1000" dirty="0">
                <a:latin typeface="Muli Light" panose="00000400000000000000" pitchFamily="2" charset="0"/>
              </a:rPr>
              <a:t> </a:t>
            </a:r>
            <a:r>
              <a:rPr lang="en-US" sz="1000" dirty="0" err="1">
                <a:latin typeface="Muli Light" panose="00000400000000000000" pitchFamily="2" charset="0"/>
              </a:rPr>
              <a:t>chung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thế</a:t>
            </a:r>
            <a:r>
              <a:rPr lang="en-US" sz="1000" dirty="0">
                <a:latin typeface="Muli Light" panose="00000400000000000000" pitchFamily="2" charset="0"/>
              </a:rPr>
              <a:t> </a:t>
            </a:r>
            <a:r>
              <a:rPr lang="en-US" sz="1000" dirty="0" err="1">
                <a:latin typeface="Muli Light" panose="00000400000000000000" pitchFamily="2" charset="0"/>
              </a:rPr>
              <a:t>giới</a:t>
            </a:r>
            <a:r>
              <a:rPr lang="en-US" sz="1000" dirty="0">
                <a:latin typeface="Muli Light" panose="00000400000000000000" pitchFamily="2" charset="0"/>
              </a:rPr>
              <a:t>. </a:t>
            </a:r>
            <a:r>
              <a:rPr lang="en-US" sz="1000" dirty="0" err="1">
                <a:latin typeface="Muli Light" panose="00000400000000000000" pitchFamily="2" charset="0"/>
              </a:rPr>
              <a:t>Nhấn</a:t>
            </a:r>
            <a:r>
              <a:rPr lang="en-US" sz="1000" dirty="0">
                <a:latin typeface="Muli Light" panose="00000400000000000000" pitchFamily="2" charset="0"/>
              </a:rPr>
              <a:t> </a:t>
            </a:r>
            <a:r>
              <a:rPr lang="en-US" sz="1000" dirty="0" err="1">
                <a:latin typeface="Muli Light" panose="00000400000000000000" pitchFamily="2" charset="0"/>
              </a:rPr>
              <a:t>mạnh</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hài</a:t>
            </a:r>
            <a:r>
              <a:rPr lang="en-US" sz="1000" dirty="0">
                <a:latin typeface="Muli Light" panose="00000400000000000000" pitchFamily="2" charset="0"/>
              </a:rPr>
              <a:t> </a:t>
            </a:r>
            <a:r>
              <a:rPr lang="en-US" sz="1000" dirty="0" err="1">
                <a:latin typeface="Muli Light" panose="00000400000000000000" pitchFamily="2" charset="0"/>
              </a:rPr>
              <a:t>hoà</a:t>
            </a:r>
            <a:r>
              <a:rPr lang="en-US" sz="1000" dirty="0">
                <a:latin typeface="Muli Light" panose="00000400000000000000" pitchFamily="2" charset="0"/>
              </a:rPr>
              <a:t> </a:t>
            </a:r>
            <a:r>
              <a:rPr lang="en-US" sz="1000" dirty="0" err="1">
                <a:latin typeface="Muli Light" panose="00000400000000000000" pitchFamily="2" charset="0"/>
              </a:rPr>
              <a:t>lợi</a:t>
            </a:r>
            <a:r>
              <a:rPr lang="en-US" sz="1000" dirty="0">
                <a:latin typeface="Muli Light" panose="00000400000000000000" pitchFamily="2" charset="0"/>
              </a:rPr>
              <a:t> </a:t>
            </a:r>
            <a:r>
              <a:rPr lang="en-US" sz="1000" dirty="0" err="1">
                <a:latin typeface="Muli Light" panose="00000400000000000000" pitchFamily="2" charset="0"/>
              </a:rPr>
              <a:t>ích</a:t>
            </a:r>
            <a:r>
              <a:rPr lang="en-US" sz="1000" dirty="0">
                <a:latin typeface="Muli Light" panose="00000400000000000000" pitchFamily="2" charset="0"/>
              </a:rPr>
              <a:t>, chia </a:t>
            </a:r>
            <a:r>
              <a:rPr lang="en-US" sz="1000" dirty="0" err="1">
                <a:latin typeface="Muli Light" panose="00000400000000000000" pitchFamily="2" charset="0"/>
              </a:rPr>
              <a:t>sẻ</a:t>
            </a:r>
            <a:r>
              <a:rPr lang="en-US" sz="1000" dirty="0">
                <a:latin typeface="Muli Light" panose="00000400000000000000" pitchFamily="2" charset="0"/>
              </a:rPr>
              <a:t> </a:t>
            </a:r>
            <a:r>
              <a:rPr lang="en-US" sz="1000" dirty="0" err="1">
                <a:latin typeface="Muli Light" panose="00000400000000000000" pitchFamily="2" charset="0"/>
              </a:rPr>
              <a:t>rủi</a:t>
            </a:r>
            <a:r>
              <a:rPr lang="en-US" sz="1000" dirty="0">
                <a:latin typeface="Muli Light" panose="00000400000000000000" pitchFamily="2" charset="0"/>
              </a:rPr>
              <a:t> </a:t>
            </a:r>
            <a:r>
              <a:rPr lang="en-US" sz="1000" dirty="0" err="1">
                <a:latin typeface="Muli Light" panose="00000400000000000000" pitchFamily="2" charset="0"/>
              </a:rPr>
              <a:t>ro</a:t>
            </a:r>
            <a:r>
              <a:rPr lang="en-US" sz="1000" dirty="0">
                <a:latin typeface="Muli Light" panose="00000400000000000000" pitchFamily="2" charset="0"/>
              </a:rPr>
              <a:t>,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tướng</a:t>
            </a:r>
            <a:r>
              <a:rPr lang="en-US" sz="1000" dirty="0">
                <a:latin typeface="Muli Light" panose="00000400000000000000" pitchFamily="2" charset="0"/>
              </a:rPr>
              <a:t>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khẳng</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vì</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khăn</a:t>
            </a:r>
            <a:r>
              <a:rPr lang="en-US" sz="1000" dirty="0">
                <a:latin typeface="Muli Light" panose="00000400000000000000" pitchFamily="2" charset="0"/>
              </a:rPr>
              <a:t> </a:t>
            </a:r>
            <a:r>
              <a:rPr lang="en-US" sz="1000" dirty="0" err="1">
                <a:latin typeface="Muli Light" panose="00000400000000000000" pitchFamily="2" charset="0"/>
              </a:rPr>
              <a:t>mà</a:t>
            </a:r>
            <a:r>
              <a:rPr lang="en-US" sz="1000" dirty="0">
                <a:latin typeface="Muli Light" panose="00000400000000000000" pitchFamily="2" charset="0"/>
              </a:rPr>
              <a:t> </a:t>
            </a:r>
            <a:r>
              <a:rPr lang="en-US" sz="1000" dirty="0" err="1">
                <a:latin typeface="Muli Light" panose="00000400000000000000" pitchFamily="2" charset="0"/>
              </a:rPr>
              <a:t>chúng</a:t>
            </a:r>
            <a:r>
              <a:rPr lang="en-US" sz="1000" dirty="0">
                <a:latin typeface="Muli Light" panose="00000400000000000000" pitchFamily="2" charset="0"/>
              </a:rPr>
              <a:t> ta bi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hoang</a:t>
            </a:r>
            <a:r>
              <a:rPr lang="en-US" sz="1000" dirty="0">
                <a:latin typeface="Muli Light" panose="00000400000000000000" pitchFamily="2" charset="0"/>
              </a:rPr>
              <a:t> </a:t>
            </a:r>
            <a:r>
              <a:rPr lang="en-US" sz="1000" dirty="0" err="1">
                <a:latin typeface="Muli Light" panose="00000400000000000000" pitchFamily="2" charset="0"/>
              </a:rPr>
              <a:t>mang</a:t>
            </a:r>
            <a:r>
              <a:rPr lang="en-US" sz="1000" dirty="0">
                <a:latin typeface="Muli Light" panose="00000400000000000000" pitchFamily="2" charset="0"/>
              </a:rPr>
              <a:t>, lo </a:t>
            </a:r>
            <a:r>
              <a:rPr lang="en-US" sz="1000" dirty="0" err="1">
                <a:latin typeface="Muli Light" panose="00000400000000000000" pitchFamily="2" charset="0"/>
              </a:rPr>
              <a:t>sợ</a:t>
            </a:r>
            <a:r>
              <a:rPr lang="en-US" sz="1000" dirty="0">
                <a:latin typeface="Muli Light" panose="00000400000000000000" pitchFamily="2" charset="0"/>
              </a:rPr>
              <a:t>. </a:t>
            </a:r>
          </a:p>
        </p:txBody>
      </p:sp>
      <p:sp>
        <p:nvSpPr>
          <p:cNvPr id="20" name="Rectangle 19">
            <a:extLst>
              <a:ext uri="{FF2B5EF4-FFF2-40B4-BE49-F238E27FC236}">
                <a16:creationId xmlns:a16="http://schemas.microsoft.com/office/drawing/2014/main" xmlns="" id="{BE4F4E47-8E07-4143-A741-19E985C5BEFC}"/>
              </a:ext>
            </a:extLst>
          </p:cNvPr>
          <p:cNvSpPr/>
          <p:nvPr/>
        </p:nvSpPr>
        <p:spPr>
          <a:xfrm>
            <a:off x="0" y="2971200"/>
            <a:ext cx="6858000" cy="830997"/>
          </a:xfrm>
          <a:prstGeom prst="rect">
            <a:avLst/>
          </a:prstGeom>
          <a:solidFill>
            <a:srgbClr val="022F43"/>
          </a:solidFill>
        </p:spPr>
        <p:txBody>
          <a:bodyPr wrap="square">
            <a:spAutoFit/>
          </a:bodyPr>
          <a:lstStyle/>
          <a:p>
            <a:r>
              <a:rPr lang="vi-VN" sz="2400" b="1" dirty="0">
                <a:solidFill>
                  <a:schemeClr val="bg1"/>
                </a:solidFill>
                <a:latin typeface="Prata" panose="00000500000000000000" pitchFamily="2" charset="0"/>
              </a:rPr>
              <a:t>Thủ tướng chủ trì Hội nghị trực tuyến về các giải pháp tiếp tục hỗ trợ doanh nghiệp</a:t>
            </a:r>
            <a:endParaRPr lang="en-US" sz="24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64716" y="3957380"/>
            <a:ext cx="3227894" cy="5478423"/>
          </a:xfrm>
          <a:prstGeom prst="rect">
            <a:avLst/>
          </a:prstGeom>
          <a:noFill/>
        </p:spPr>
        <p:txBody>
          <a:bodyPr wrap="square" rtlCol="0">
            <a:spAutoFit/>
          </a:bodyPr>
          <a:lstStyle/>
          <a:p>
            <a:pPr algn="just"/>
            <a:r>
              <a:rPr lang="en-US" sz="1000" dirty="0" err="1">
                <a:latin typeface="Muli Light" panose="00000400000000000000" pitchFamily="2" charset="0"/>
              </a:rPr>
              <a:t>Sáng</a:t>
            </a:r>
            <a:r>
              <a:rPr lang="en-US" sz="1000" dirty="0">
                <a:latin typeface="Muli Light" panose="00000400000000000000" pitchFamily="2" charset="0"/>
              </a:rPr>
              <a:t> </a:t>
            </a:r>
            <a:r>
              <a:rPr lang="en-US" sz="1000" dirty="0" err="1">
                <a:latin typeface="Muli Light" panose="00000400000000000000" pitchFamily="2" charset="0"/>
              </a:rPr>
              <a:t>ngày</a:t>
            </a:r>
            <a:r>
              <a:rPr lang="en-US" sz="1000" dirty="0">
                <a:latin typeface="Muli Light" panose="00000400000000000000" pitchFamily="2" charset="0"/>
              </a:rPr>
              <a:t> 26/9,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tướng</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phủ</a:t>
            </a:r>
            <a:r>
              <a:rPr lang="en-US" sz="1000" dirty="0">
                <a:latin typeface="Muli Light" panose="00000400000000000000" pitchFamily="2" charset="0"/>
              </a:rPr>
              <a:t> </a:t>
            </a:r>
            <a:r>
              <a:rPr lang="en-US" sz="1000" dirty="0" err="1">
                <a:latin typeface="Muli Light" panose="00000400000000000000" pitchFamily="2" charset="0"/>
              </a:rPr>
              <a:t>Phạm</a:t>
            </a:r>
            <a:r>
              <a:rPr lang="en-US" sz="1000" dirty="0">
                <a:latin typeface="Muli Light" panose="00000400000000000000" pitchFamily="2" charset="0"/>
              </a:rPr>
              <a:t> Minh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trì</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nghị</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tuyến</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cộng</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bối</a:t>
            </a:r>
            <a:r>
              <a:rPr lang="en-US" sz="1000" dirty="0">
                <a:latin typeface="Muli Light" panose="00000400000000000000" pitchFamily="2" charset="0"/>
              </a:rPr>
              <a:t> </a:t>
            </a:r>
            <a:r>
              <a:rPr lang="en-US" sz="1000" dirty="0" err="1">
                <a:latin typeface="Muli Light" panose="00000400000000000000" pitchFamily="2" charset="0"/>
              </a:rPr>
              <a:t>cảnh</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COVID-19</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COVID-19 </a:t>
            </a:r>
            <a:r>
              <a:rPr lang="en-US" sz="1000" dirty="0" err="1">
                <a:latin typeface="Muli Light" panose="00000400000000000000" pitchFamily="2" charset="0"/>
              </a:rPr>
              <a:t>đa</a:t>
            </a:r>
            <a:r>
              <a:rPr lang="en-US" sz="1000" dirty="0">
                <a:latin typeface="Muli Light" panose="00000400000000000000" pitchFamily="2" charset="0"/>
              </a:rPr>
              <a:t>̃ </a:t>
            </a:r>
            <a:r>
              <a:rPr lang="en-US" sz="1000" dirty="0" err="1">
                <a:latin typeface="Muli Light" panose="00000400000000000000" pitchFamily="2" charset="0"/>
              </a:rPr>
              <a:t>va</a:t>
            </a:r>
            <a:r>
              <a:rPr lang="en-US" sz="1000" dirty="0">
                <a:latin typeface="Muli Light" panose="00000400000000000000" pitchFamily="2" charset="0"/>
              </a:rPr>
              <a:t>̀ </a:t>
            </a:r>
            <a:r>
              <a:rPr lang="en-US" sz="1000" dirty="0" err="1">
                <a:latin typeface="Muli Light" panose="00000400000000000000" pitchFamily="2" charset="0"/>
              </a:rPr>
              <a:t>đang</a:t>
            </a:r>
            <a:r>
              <a:rPr lang="en-US" sz="1000" dirty="0">
                <a:latin typeface="Muli Light" panose="00000400000000000000" pitchFamily="2" charset="0"/>
              </a:rPr>
              <a:t> </a:t>
            </a:r>
            <a:r>
              <a:rPr lang="en-US" sz="1000" dirty="0" err="1">
                <a:latin typeface="Muli Light" panose="00000400000000000000" pitchFamily="2" charset="0"/>
              </a:rPr>
              <a:t>gây</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hầu</a:t>
            </a:r>
            <a:r>
              <a:rPr lang="en-US" sz="1000" dirty="0">
                <a:latin typeface="Muli Light" panose="00000400000000000000" pitchFamily="2" charset="0"/>
              </a:rPr>
              <a:t> </a:t>
            </a:r>
            <a:r>
              <a:rPr lang="en-US" sz="1000" dirty="0" err="1">
                <a:latin typeface="Muli Light" panose="00000400000000000000" pitchFamily="2" charset="0"/>
              </a:rPr>
              <a:t>hết</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Theo </a:t>
            </a:r>
            <a:r>
              <a:rPr lang="en-US" sz="1000" dirty="0" err="1">
                <a:latin typeface="Muli Light" panose="00000400000000000000" pitchFamily="2" charset="0"/>
              </a:rPr>
              <a:t>kết</a:t>
            </a:r>
            <a:r>
              <a:rPr lang="en-US" sz="1000" dirty="0">
                <a:latin typeface="Muli Light" panose="00000400000000000000" pitchFamily="2" charset="0"/>
              </a:rPr>
              <a:t> quả </a:t>
            </a:r>
            <a:r>
              <a:rPr lang="en-US" sz="1000" dirty="0" err="1">
                <a:latin typeface="Muli Light" panose="00000400000000000000" pitchFamily="2" charset="0"/>
              </a:rPr>
              <a:t>khảo</a:t>
            </a:r>
            <a:r>
              <a:rPr lang="en-US" sz="1000" dirty="0">
                <a:latin typeface="Muli Light" panose="00000400000000000000" pitchFamily="2" charset="0"/>
              </a:rPr>
              <a:t> </a:t>
            </a:r>
            <a:r>
              <a:rPr lang="en-US" sz="1000" dirty="0" err="1">
                <a:latin typeface="Muli Light" panose="00000400000000000000" pitchFamily="2" charset="0"/>
              </a:rPr>
              <a:t>sát</a:t>
            </a:r>
            <a:r>
              <a:rPr lang="en-US" sz="1000" dirty="0">
                <a:latin typeface="Muli Light" panose="00000400000000000000" pitchFamily="2" charset="0"/>
              </a:rPr>
              <a:t> </a:t>
            </a:r>
            <a:r>
              <a:rPr lang="en-US" sz="1000" dirty="0" err="1">
                <a:latin typeface="Muli Light" panose="00000400000000000000" pitchFamily="2" charset="0"/>
              </a:rPr>
              <a:t>nhanh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VCCI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COVID-19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63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phố</a:t>
            </a:r>
            <a:r>
              <a:rPr lang="en-US" sz="1000" dirty="0">
                <a:latin typeface="Muli Light" panose="00000400000000000000" pitchFamily="2" charset="0"/>
              </a:rPr>
              <a:t>, </a:t>
            </a:r>
            <a:r>
              <a:rPr lang="en-US" sz="1000" dirty="0" err="1">
                <a:latin typeface="Muli Light" panose="00000400000000000000" pitchFamily="2" charset="0"/>
              </a:rPr>
              <a:t>sử</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dữ</a:t>
            </a:r>
            <a:r>
              <a:rPr lang="en-US" sz="1000" dirty="0">
                <a:latin typeface="Muli Light" panose="00000400000000000000" pitchFamily="2" charset="0"/>
              </a:rPr>
              <a:t> </a:t>
            </a:r>
            <a:r>
              <a:rPr lang="en-US" sz="1000" dirty="0" err="1">
                <a:latin typeface="Muli Light" panose="00000400000000000000" pitchFamily="2" charset="0"/>
              </a:rPr>
              <a:t>liệu</a:t>
            </a:r>
            <a:r>
              <a:rPr lang="en-US" sz="1000" dirty="0">
                <a:latin typeface="Muli Light" panose="00000400000000000000" pitchFamily="2" charset="0"/>
              </a:rPr>
              <a:t> </a:t>
            </a:r>
            <a:r>
              <a:rPr lang="en-US" sz="1000" dirty="0" err="1">
                <a:latin typeface="Muli Light" panose="00000400000000000000" pitchFamily="2" charset="0"/>
              </a:rPr>
              <a:t>Khảo</a:t>
            </a:r>
            <a:r>
              <a:rPr lang="en-US" sz="1000" dirty="0">
                <a:latin typeface="Muli Light" panose="00000400000000000000" pitchFamily="2" charset="0"/>
              </a:rPr>
              <a:t> </a:t>
            </a:r>
            <a:r>
              <a:rPr lang="en-US" sz="1000" dirty="0" err="1">
                <a:latin typeface="Muli Light" panose="00000400000000000000" pitchFamily="2" charset="0"/>
              </a:rPr>
              <a:t>sát</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(PCI), </a:t>
            </a:r>
            <a:r>
              <a:rPr lang="en-US" sz="1000" dirty="0" err="1">
                <a:latin typeface="Muli Light" panose="00000400000000000000" pitchFamily="2" charset="0"/>
              </a:rPr>
              <a:t>năm</a:t>
            </a:r>
            <a:r>
              <a:rPr lang="en-US" sz="1000" dirty="0">
                <a:latin typeface="Muli Light" panose="00000400000000000000" pitchFamily="2" charset="0"/>
              </a:rPr>
              <a:t> 2021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tới</a:t>
            </a:r>
            <a:r>
              <a:rPr lang="en-US" sz="1000" dirty="0">
                <a:latin typeface="Muli Light" panose="00000400000000000000" pitchFamily="2" charset="0"/>
              </a:rPr>
              <a:t> 93,9%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ở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hoàn</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lớn</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con </a:t>
            </a:r>
            <a:r>
              <a:rPr lang="en-US" sz="1000" dirty="0" err="1">
                <a:latin typeface="Muli Light" panose="00000400000000000000" pitchFamily="2" charset="0"/>
              </a:rPr>
              <a:t>số</a:t>
            </a:r>
            <a:r>
              <a:rPr lang="en-US" sz="1000" dirty="0">
                <a:latin typeface="Muli Light" panose="00000400000000000000" pitchFamily="2" charset="0"/>
              </a:rPr>
              <a:t> 87,2%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2020. </a:t>
            </a:r>
            <a:r>
              <a:rPr lang="en-US" sz="1000" dirty="0" err="1">
                <a:latin typeface="Muli Light" panose="00000400000000000000" pitchFamily="2" charset="0"/>
              </a:rPr>
              <a:t>Cụ</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khảo</a:t>
            </a:r>
            <a:r>
              <a:rPr lang="en-US" sz="1000" dirty="0">
                <a:latin typeface="Muli Light" panose="00000400000000000000" pitchFamily="2" charset="0"/>
              </a:rPr>
              <a:t> </a:t>
            </a:r>
            <a:r>
              <a:rPr lang="en-US" sz="1000" dirty="0" err="1">
                <a:latin typeface="Muli Light" panose="00000400000000000000" pitchFamily="2" charset="0"/>
              </a:rPr>
              <a:t>sát</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2021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khoảng</a:t>
            </a:r>
            <a:r>
              <a:rPr lang="en-US" sz="1000" dirty="0">
                <a:latin typeface="Muli Light" panose="00000400000000000000" pitchFamily="2" charset="0"/>
              </a:rPr>
              <a:t> 60%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COVID-19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lớn</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34%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COVID-19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hoàn</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gấp</a:t>
            </a:r>
            <a:r>
              <a:rPr lang="en-US" sz="1000" dirty="0">
                <a:latin typeface="Muli Light" panose="00000400000000000000" pitchFamily="2" charset="0"/>
              </a:rPr>
              <a:t> </a:t>
            </a:r>
            <a:r>
              <a:rPr lang="en-US" sz="1000" dirty="0" err="1">
                <a:latin typeface="Muli Light" panose="00000400000000000000" pitchFamily="2" charset="0"/>
              </a:rPr>
              <a:t>đôi</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15%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2020).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khoảng</a:t>
            </a:r>
            <a:r>
              <a:rPr lang="en-US" sz="1000" dirty="0">
                <a:latin typeface="Muli Light" panose="00000400000000000000" pitchFamily="2" charset="0"/>
              </a:rPr>
              <a:t> 4%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bị</a:t>
            </a:r>
            <a:r>
              <a:rPr lang="en-US" sz="1000" dirty="0">
                <a:latin typeface="Muli Light" panose="00000400000000000000" pitchFamily="2" charset="0"/>
              </a:rPr>
              <a:t> </a:t>
            </a:r>
            <a:r>
              <a:rPr lang="en-US" sz="1000" dirty="0" err="1">
                <a:latin typeface="Muli Light" panose="00000400000000000000" pitchFamily="2" charset="0"/>
              </a:rPr>
              <a:t>ảnh</a:t>
            </a:r>
            <a:r>
              <a:rPr lang="en-US" sz="1000" dirty="0">
                <a:latin typeface="Muli Light" panose="00000400000000000000" pitchFamily="2" charset="0"/>
              </a:rPr>
              <a:t> </a:t>
            </a:r>
            <a:r>
              <a:rPr lang="en-US" sz="1000" dirty="0" err="1">
                <a:latin typeface="Muli Light" panose="00000400000000000000" pitchFamily="2" charset="0"/>
              </a:rPr>
              <a:t>hưởng</a:t>
            </a:r>
            <a:r>
              <a:rPr lang="en-US" sz="1000" dirty="0">
                <a:latin typeface="Muli Light" panose="00000400000000000000" pitchFamily="2" charset="0"/>
              </a:rPr>
              <a:t> </a:t>
            </a:r>
            <a:r>
              <a:rPr lang="en-US" sz="1000" dirty="0" err="1">
                <a:latin typeface="Muli Light" panose="00000400000000000000" pitchFamily="2" charset="0"/>
              </a:rPr>
              <a:t>bởi</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khoảng</a:t>
            </a:r>
            <a:r>
              <a:rPr lang="en-US" sz="1000" dirty="0">
                <a:latin typeface="Muli Light" panose="00000400000000000000" pitchFamily="2" charset="0"/>
              </a:rPr>
              <a:t> 2%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đại</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tích</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mang</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hội</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vi-VN" sz="1000" dirty="0">
                <a:latin typeface="Muli Light" panose="00000400000000000000" pitchFamily="2" charset="0"/>
              </a:rPr>
              <a:t>Trung bình có 90,8% doanh nghiệp đã giảm quy mô lao động trong thời kỳ diễn ra dịch bệnh. Nói cách khác, cứ khoảng 10 doanh nghiệp thì có xấp xỉ 9 doanh nghiệp chấp nhận cho người lao động thôi việc do hoạt động sản xuất kinh doanh kém khả quan trong thời gian dịch bệnh bùng phát. Tình trạng này tương đối giống nhau ở tất cả các nhóm quy mô doanh nghiệp, trong đó khoảng 92% doanh nghiệp quy mô lớn báo cáo tình trạng cho thôi việc người lao động. Giá trị này ở các nhóm quy mô vừa, nhỏ và siêu nhỏ lần lượt là 81%, 94% và 90%.</a:t>
            </a:r>
            <a:endParaRPr lang="en-US" sz="1000" dirty="0">
              <a:latin typeface="Muli Light" panose="00000400000000000000" pitchFamily="2" charset="0"/>
            </a:endParaRPr>
          </a:p>
        </p:txBody>
      </p:sp>
    </p:spTree>
    <p:extLst>
      <p:ext uri="{BB962C8B-B14F-4D97-AF65-F5344CB8AC3E}">
        <p14:creationId xmlns:p14="http://schemas.microsoft.com/office/powerpoint/2010/main" val="131760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siness success concept on wooden table top view. hands protecting wooden figures of people. Free Photo"/>
          <p:cNvPicPr>
            <a:picLocks noChangeAspect="1" noChangeArrowheads="1"/>
          </p:cNvPicPr>
          <p:nvPr/>
        </p:nvPicPr>
        <p:blipFill rotWithShape="1">
          <a:blip r:embed="rId2">
            <a:extLst>
              <a:ext uri="{28A0092B-C50C-407E-A947-70E740481C1C}">
                <a14:useLocalDpi xmlns:a14="http://schemas.microsoft.com/office/drawing/2010/main" val="0"/>
              </a:ext>
            </a:extLst>
          </a:blip>
          <a:srcRect t="25867" b="2365"/>
          <a:stretch/>
        </p:blipFill>
        <p:spPr bwMode="auto">
          <a:xfrm>
            <a:off x="481724" y="6355080"/>
            <a:ext cx="5962650" cy="285056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26117" y="469825"/>
            <a:ext cx="3332610" cy="5478423"/>
          </a:xfrm>
          <a:prstGeom prst="rect">
            <a:avLst/>
          </a:prstGeom>
        </p:spPr>
        <p:txBody>
          <a:bodyPr wrap="square">
            <a:spAutoFit/>
          </a:bodyPr>
          <a:lstStyle/>
          <a:p>
            <a:pPr algn="just"/>
            <a:r>
              <a:rPr lang="en-US" sz="1000" dirty="0" err="1">
                <a:latin typeface="Muli Light" panose="00000400000000000000" pitchFamily="2" charset="0"/>
              </a:rPr>
              <a:t>Tình</a:t>
            </a:r>
            <a:r>
              <a:rPr lang="en-US" sz="1000" dirty="0">
                <a:latin typeface="Muli Light" panose="00000400000000000000" pitchFamily="2" charset="0"/>
              </a:rPr>
              <a:t> </a:t>
            </a:r>
            <a:r>
              <a:rPr lang="en-US" sz="1000" dirty="0" err="1">
                <a:latin typeface="Muli Light" panose="00000400000000000000" pitchFamily="2" charset="0"/>
              </a:rPr>
              <a:t>hình</a:t>
            </a:r>
            <a:r>
              <a:rPr lang="en-US" sz="1000" dirty="0">
                <a:latin typeface="Muli Light" panose="00000400000000000000" pitchFamily="2" charset="0"/>
              </a:rPr>
              <a:t> </a:t>
            </a:r>
            <a:r>
              <a:rPr lang="en-US" sz="1000" dirty="0" err="1">
                <a:latin typeface="Muli Light" panose="00000400000000000000" pitchFamily="2" charset="0"/>
              </a:rPr>
              <a:t>càng</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khăn</a:t>
            </a:r>
            <a:r>
              <a:rPr lang="en-US" sz="1000" dirty="0">
                <a:latin typeface="Muli Light" panose="00000400000000000000" pitchFamily="2" charset="0"/>
              </a:rPr>
              <a:t>, </a:t>
            </a:r>
            <a:r>
              <a:rPr lang="en-US" sz="1000" dirty="0" err="1">
                <a:latin typeface="Muli Light" panose="00000400000000000000" pitchFamily="2" charset="0"/>
              </a:rPr>
              <a:t>phức</a:t>
            </a:r>
            <a:r>
              <a:rPr lang="en-US" sz="1000" dirty="0">
                <a:latin typeface="Muli Light" panose="00000400000000000000" pitchFamily="2" charset="0"/>
              </a:rPr>
              <a:t> </a:t>
            </a:r>
            <a:r>
              <a:rPr lang="en-US" sz="1000" dirty="0" err="1">
                <a:latin typeface="Muli Light" panose="00000400000000000000" pitchFamily="2" charset="0"/>
              </a:rPr>
              <a:t>tạp</a:t>
            </a:r>
            <a:r>
              <a:rPr lang="en-US" sz="1000" dirty="0">
                <a:latin typeface="Muli Light" panose="00000400000000000000" pitchFamily="2" charset="0"/>
              </a:rPr>
              <a:t>, </a:t>
            </a:r>
            <a:r>
              <a:rPr lang="en-US" sz="1000" dirty="0" err="1">
                <a:latin typeface="Muli Light" panose="00000400000000000000" pitchFamily="2" charset="0"/>
              </a:rPr>
              <a:t>càng</a:t>
            </a:r>
            <a:r>
              <a:rPr lang="en-US" sz="1000" dirty="0">
                <a:latin typeface="Muli Light" panose="00000400000000000000" pitchFamily="2" charset="0"/>
              </a:rPr>
              <a:t> </a:t>
            </a:r>
            <a:r>
              <a:rPr lang="en-US" sz="1000" dirty="0" err="1">
                <a:latin typeface="Muli Light" panose="00000400000000000000" pitchFamily="2" charset="0"/>
              </a:rPr>
              <a:t>phải</a:t>
            </a:r>
            <a:r>
              <a:rPr lang="en-US" sz="1000" dirty="0">
                <a:latin typeface="Muli Light" panose="00000400000000000000" pitchFamily="2" charset="0"/>
              </a:rPr>
              <a:t> </a:t>
            </a:r>
            <a:r>
              <a:rPr lang="en-US" sz="1000" dirty="0" err="1">
                <a:latin typeface="Muli Light" panose="00000400000000000000" pitchFamily="2" charset="0"/>
              </a:rPr>
              <a:t>đoàn</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huy</a:t>
            </a:r>
            <a:r>
              <a:rPr lang="en-US" sz="1000" dirty="0">
                <a:latin typeface="Muli Light" panose="00000400000000000000" pitchFamily="2" charset="0"/>
              </a:rPr>
              <a:t> </a:t>
            </a:r>
            <a:r>
              <a:rPr lang="en-US" sz="1000" dirty="0" err="1">
                <a:latin typeface="Muli Light" panose="00000400000000000000" pitchFamily="2" charset="0"/>
              </a:rPr>
              <a:t>dân</a:t>
            </a:r>
            <a:r>
              <a:rPr lang="en-US" sz="1000" dirty="0">
                <a:latin typeface="Muli Light" panose="00000400000000000000" pitchFamily="2" charset="0"/>
              </a:rPr>
              <a:t>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huy</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a:t>
            </a:r>
            <a:r>
              <a:rPr lang="en-US" sz="1000" dirty="0" err="1">
                <a:latin typeface="Muli Light" panose="00000400000000000000" pitchFamily="2" charset="0"/>
              </a:rPr>
              <a:t>tuệ</a:t>
            </a:r>
            <a:r>
              <a:rPr lang="en-US" sz="1000" dirty="0">
                <a:latin typeface="Muli Light" panose="00000400000000000000" pitchFamily="2" charset="0"/>
              </a:rPr>
              <a:t> </a:t>
            </a:r>
            <a:r>
              <a:rPr lang="en-US" sz="1000" dirty="0" err="1">
                <a:latin typeface="Muli Light" panose="00000400000000000000" pitchFamily="2" charset="0"/>
              </a:rPr>
              <a:t>tập</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lắng</a:t>
            </a:r>
            <a:r>
              <a:rPr lang="en-US" sz="1000" dirty="0">
                <a:latin typeface="Muli Light" panose="00000400000000000000" pitchFamily="2" charset="0"/>
              </a:rPr>
              <a:t> </a:t>
            </a:r>
            <a:r>
              <a:rPr lang="en-US" sz="1000" dirty="0" err="1">
                <a:latin typeface="Muli Light" panose="00000400000000000000" pitchFamily="2" charset="0"/>
              </a:rPr>
              <a:t>nghe</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tôn</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ý </a:t>
            </a:r>
            <a:r>
              <a:rPr lang="en-US" sz="1000" dirty="0" err="1">
                <a:latin typeface="Muli Light" panose="00000400000000000000" pitchFamily="2" charset="0"/>
              </a:rPr>
              <a:t>kiến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nhau</a:t>
            </a:r>
            <a:r>
              <a:rPr lang="en-US" sz="1000" dirty="0">
                <a:latin typeface="Muli Light" panose="00000400000000000000" pitchFamily="2" charset="0"/>
              </a:rPr>
              <a:t>, </a:t>
            </a:r>
            <a:r>
              <a:rPr lang="en-US" sz="1000" dirty="0" err="1">
                <a:latin typeface="Muli Light" panose="00000400000000000000" pitchFamily="2" charset="0"/>
              </a:rPr>
              <a:t>lấy</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khăn</a:t>
            </a:r>
            <a:r>
              <a:rPr lang="en-US" sz="1000" dirty="0">
                <a:latin typeface="Muli Light" panose="00000400000000000000" pitchFamily="2" charset="0"/>
              </a:rPr>
              <a:t>, </a:t>
            </a:r>
            <a:r>
              <a:rPr lang="en-US" sz="1000" dirty="0" err="1">
                <a:latin typeface="Muli Light" panose="00000400000000000000" pitchFamily="2" charset="0"/>
              </a:rPr>
              <a:t>thách</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làm</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vươn</a:t>
            </a:r>
            <a:r>
              <a:rPr lang="en-US" sz="1000" dirty="0">
                <a:latin typeface="Muli Light" panose="00000400000000000000" pitchFamily="2" charset="0"/>
              </a:rPr>
              <a:t> </a:t>
            </a:r>
            <a:r>
              <a:rPr lang="en-US" sz="1000" dirty="0" err="1">
                <a:latin typeface="Muli Light" panose="00000400000000000000" pitchFamily="2" charset="0"/>
              </a:rPr>
              <a:t>lên</a:t>
            </a:r>
            <a:r>
              <a:rPr lang="en-US" sz="1000" dirty="0">
                <a:latin typeface="Muli Light" panose="00000400000000000000" pitchFamily="2" charset="0"/>
              </a:rPr>
              <a:t>, </a:t>
            </a:r>
            <a:r>
              <a:rPr lang="en-US" sz="1000" dirty="0" err="1">
                <a:latin typeface="Muli Light" panose="00000400000000000000" pitchFamily="2" charset="0"/>
              </a:rPr>
              <a:t>khẳng</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mình</a:t>
            </a:r>
            <a:r>
              <a:rPr lang="en-US" sz="1000" dirty="0">
                <a:latin typeface="Muli Light" panose="00000400000000000000" pitchFamily="2" charset="0"/>
              </a:rPr>
              <a:t>, </a:t>
            </a:r>
            <a:r>
              <a:rPr lang="en-US" sz="1000" dirty="0" err="1">
                <a:latin typeface="Muli Light" panose="00000400000000000000" pitchFamily="2" charset="0"/>
              </a:rPr>
              <a:t>đưa</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lấy</a:t>
            </a:r>
            <a:r>
              <a:rPr lang="en-US" sz="1000" dirty="0">
                <a:latin typeface="Muli Light" panose="00000400000000000000" pitchFamily="2" charset="0"/>
              </a:rPr>
              <a:t> </a:t>
            </a:r>
            <a:r>
              <a:rPr lang="en-US" sz="1000" dirty="0" err="1">
                <a:latin typeface="Muli Light" panose="00000400000000000000" pitchFamily="2" charset="0"/>
              </a:rPr>
              <a:t>khó</a:t>
            </a:r>
            <a:r>
              <a:rPr lang="en-US" sz="1000" dirty="0">
                <a:latin typeface="Muli Light" panose="00000400000000000000" pitchFamily="2" charset="0"/>
              </a:rPr>
              <a:t> </a:t>
            </a:r>
            <a:r>
              <a:rPr lang="en-US" sz="1000" dirty="0" err="1">
                <a:latin typeface="Muli Light" panose="00000400000000000000" pitchFamily="2" charset="0"/>
              </a:rPr>
              <a:t>khăn</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thay</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như</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đổi</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smtClean="0">
                <a:solidFill>
                  <a:srgbClr val="000000"/>
                </a:solidFill>
                <a:latin typeface="Quicksand" panose="00000500000000000000" pitchFamily="2" charset="0"/>
                <a:cs typeface="Times New Roman" panose="02020603050405020304" pitchFamily="18" charset="0"/>
              </a:rPr>
              <a:t>Sau</a:t>
            </a:r>
            <a:r>
              <a:rPr lang="en-US" sz="1000" dirty="0" smtClean="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một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phòng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chống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sức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liệt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tâm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sự</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thay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đổi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chiến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nhờ</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chúng</a:t>
            </a:r>
            <a:r>
              <a:rPr lang="en-US" sz="1000" dirty="0">
                <a:solidFill>
                  <a:srgbClr val="000000"/>
                </a:solidFill>
                <a:latin typeface="Quicksand" panose="00000500000000000000" pitchFamily="2" charset="0"/>
                <a:cs typeface="Times New Roman" panose="02020603050405020304" pitchFamily="18" charset="0"/>
              </a:rPr>
              <a:t> ta </a:t>
            </a:r>
            <a:r>
              <a:rPr lang="en-US" sz="1000" dirty="0" err="1">
                <a:solidFill>
                  <a:srgbClr val="000000"/>
                </a:solidFill>
                <a:latin typeface="Quicksand" panose="00000500000000000000" pitchFamily="2" charset="0"/>
                <a:cs typeface="Times New Roman" panose="02020603050405020304" pitchFamily="18" charset="0"/>
              </a:rPr>
              <a:t>đang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từng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bước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kiểm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soát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bệnh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đặc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biệt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tại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những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nơi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tâm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như</a:t>
            </a:r>
            <a:r>
              <a:rPr lang="en-US" sz="1000" dirty="0">
                <a:solidFill>
                  <a:srgbClr val="000000"/>
                </a:solidFill>
                <a:latin typeface="Quicksand" panose="00000500000000000000" pitchFamily="2" charset="0"/>
                <a:cs typeface="Times New Roman" panose="02020603050405020304" pitchFamily="18" charset="0"/>
              </a:rPr>
              <a:t> TPHCM, </a:t>
            </a:r>
            <a:r>
              <a:rPr lang="en-US" sz="1000" dirty="0" err="1">
                <a:solidFill>
                  <a:srgbClr val="000000"/>
                </a:solidFill>
                <a:latin typeface="Quicksand" panose="00000500000000000000" pitchFamily="2" charset="0"/>
                <a:cs typeface="Times New Roman" panose="02020603050405020304" pitchFamily="18" charset="0"/>
              </a:rPr>
              <a:t>Bình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Dương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Đồng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Nai</a:t>
            </a:r>
            <a:r>
              <a:rPr lang="en-US" sz="1000" dirty="0">
                <a:solidFill>
                  <a:srgbClr val="000000"/>
                </a:solidFill>
                <a:latin typeface="Quicksand" panose="00000500000000000000" pitchFamily="2" charset="0"/>
                <a:cs typeface="Times New Roman" panose="02020603050405020304" pitchFamily="18" charset="0"/>
              </a:rPr>
              <a:t>, Long An… </a:t>
            </a:r>
            <a:r>
              <a:rPr lang="en-US" sz="1000" dirty="0" err="1">
                <a:solidFill>
                  <a:srgbClr val="000000"/>
                </a:solidFill>
                <a:latin typeface="Quicksand" panose="00000500000000000000" pitchFamily="2" charset="0"/>
                <a:cs typeface="Times New Roman" panose="02020603050405020304" pitchFamily="18" charset="0"/>
              </a:rPr>
              <a:t>Chúng</a:t>
            </a:r>
            <a:r>
              <a:rPr lang="en-US" sz="1000" dirty="0">
                <a:solidFill>
                  <a:srgbClr val="000000"/>
                </a:solidFill>
                <a:latin typeface="Quicksand" panose="00000500000000000000" pitchFamily="2" charset="0"/>
                <a:cs typeface="Times New Roman" panose="02020603050405020304" pitchFamily="18" charset="0"/>
              </a:rPr>
              <a:t> ta </a:t>
            </a:r>
            <a:r>
              <a:rPr lang="en-US" sz="1000" dirty="0" err="1">
                <a:solidFill>
                  <a:srgbClr val="000000"/>
                </a:solidFill>
                <a:latin typeface="Quicksand" panose="00000500000000000000" pitchFamily="2" charset="0"/>
                <a:cs typeface="Times New Roman" panose="02020603050405020304" pitchFamily="18" charset="0"/>
              </a:rPr>
              <a:t>làm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điều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này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nhờ</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đại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đoàn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toàn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tộc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sự</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đóng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góp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trọng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của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đồng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nghiệp</a:t>
            </a:r>
            <a:r>
              <a:rPr lang="en-US" sz="1000" dirty="0" smtClean="0">
                <a:solidFill>
                  <a:srgbClr val="000000"/>
                </a:solidFill>
                <a:latin typeface="Quicksand" panose="00000500000000000000" pitchFamily="2" charset="0"/>
                <a:cs typeface="Times New Roman" panose="02020603050405020304" pitchFamily="18" charset="0"/>
              </a:rPr>
              <a:t>.</a:t>
            </a:r>
          </a:p>
          <a:p>
            <a:pPr algn="just"/>
            <a:endParaRPr lang="en-US" sz="1000" dirty="0">
              <a:solidFill>
                <a:srgbClr val="000000"/>
              </a:solidFill>
              <a:latin typeface="Quicksand" panose="00000500000000000000" pitchFamily="2" charset="0"/>
              <a:cs typeface="Times New Roman" panose="02020603050405020304" pitchFamily="18" charset="0"/>
            </a:endParaRPr>
          </a:p>
          <a:p>
            <a:pPr algn="just"/>
            <a:r>
              <a:rPr lang="en-US" sz="1000" dirty="0" err="1">
                <a:solidFill>
                  <a:srgbClr val="000000"/>
                </a:solidFill>
                <a:latin typeface="Quicksand" panose="00000500000000000000" pitchFamily="2" charset="0"/>
                <a:cs typeface="Times New Roman" panose="02020603050405020304" pitchFamily="18" charset="0"/>
              </a:rPr>
              <a:t>Thời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gian</a:t>
            </a:r>
            <a:r>
              <a:rPr lang="en-US" sz="1000" dirty="0">
                <a:solidFill>
                  <a:srgbClr val="000000"/>
                </a:solidFill>
                <a:latin typeface="Quicksand" panose="00000500000000000000" pitchFamily="2" charset="0"/>
                <a:cs typeface="Times New Roman" panose="02020603050405020304" pitchFamily="18" charset="0"/>
              </a:rPr>
              <a:t> qua,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sự</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đạo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của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Bộ</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trị</a:t>
            </a:r>
            <a:r>
              <a:rPr lang="en-US" sz="1000" dirty="0">
                <a:solidFill>
                  <a:srgbClr val="000000"/>
                </a:solidFill>
                <a:latin typeface="Quicksand" panose="00000500000000000000" pitchFamily="2" charset="0"/>
                <a:cs typeface="Times New Roman" panose="02020603050405020304" pitchFamily="18" charset="0"/>
              </a:rPr>
              <a:t>, Ban </a:t>
            </a:r>
            <a:r>
              <a:rPr lang="en-US" sz="1000" dirty="0" err="1">
                <a:solidFill>
                  <a:srgbClr val="000000"/>
                </a:solidFill>
                <a:latin typeface="Quicksand" panose="00000500000000000000" pitchFamily="2" charset="0"/>
                <a:cs typeface="Times New Roman" panose="02020603050405020304" pitchFamily="18" charset="0"/>
              </a:rPr>
              <a:t>Bí</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thư</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sự</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đồng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hỗ</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tích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của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Quốc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hội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tướng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rất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liệt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chóng</a:t>
            </a:r>
            <a:r>
              <a:rPr lang="en-US" sz="1000" dirty="0">
                <a:solidFill>
                  <a:srgbClr val="000000"/>
                </a:solidFill>
                <a:latin typeface="Quicksand" panose="00000500000000000000" pitchFamily="2" charset="0"/>
                <a:cs typeface="Times New Roman" panose="02020603050405020304" pitchFamily="18" charset="0"/>
              </a:rPr>
              <a:t> ban </a:t>
            </a:r>
            <a:r>
              <a:rPr lang="en-US" sz="1000" dirty="0" err="1">
                <a:solidFill>
                  <a:srgbClr val="000000"/>
                </a:solidFill>
                <a:latin typeface="Quicksand" panose="00000500000000000000" pitchFamily="2" charset="0"/>
                <a:cs typeface="Times New Roman" panose="02020603050405020304" pitchFamily="18" charset="0"/>
              </a:rPr>
              <a:t>hành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tháo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hỗ</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nghiệp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đã</a:t>
            </a:r>
            <a:r>
              <a:rPr lang="en-US" sz="1000" dirty="0">
                <a:solidFill>
                  <a:srgbClr val="000000"/>
                </a:solidFill>
                <a:latin typeface="Quicksand" panose="00000500000000000000" pitchFamily="2" charset="0"/>
                <a:cs typeface="Times New Roman" panose="02020603050405020304" pitchFamily="18" charset="0"/>
              </a:rPr>
              <a:t> ban </a:t>
            </a:r>
            <a:r>
              <a:rPr lang="en-US" sz="1000" dirty="0" err="1">
                <a:solidFill>
                  <a:srgbClr val="000000"/>
                </a:solidFill>
                <a:latin typeface="Quicksand" panose="00000500000000000000" pitchFamily="2" charset="0"/>
                <a:cs typeface="Times New Roman" panose="02020603050405020304" pitchFamily="18" charset="0"/>
              </a:rPr>
              <a:t>hành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63/NQ-CP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yếu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thúc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đẩy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tăng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trưởng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vốn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đầu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xuất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khẩu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bền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vững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những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tháng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cuối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năm</a:t>
            </a:r>
            <a:r>
              <a:rPr lang="en-US" sz="1000" dirty="0">
                <a:solidFill>
                  <a:srgbClr val="000000"/>
                </a:solidFill>
                <a:latin typeface="Quicksand" panose="00000500000000000000" pitchFamily="2" charset="0"/>
                <a:cs typeface="Times New Roman" panose="02020603050405020304" pitchFamily="18" charset="0"/>
              </a:rPr>
              <a:t> 2021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đầu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năm</a:t>
            </a:r>
            <a:r>
              <a:rPr lang="en-US" sz="1000" dirty="0">
                <a:solidFill>
                  <a:srgbClr val="000000"/>
                </a:solidFill>
                <a:latin typeface="Quicksand" panose="00000500000000000000" pitchFamily="2" charset="0"/>
                <a:cs typeface="Times New Roman" panose="02020603050405020304" pitchFamily="18" charset="0"/>
              </a:rPr>
              <a:t> 2022;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68/NQ-CP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một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hỗ</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sử</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dụng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gặp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khăn</a:t>
            </a:r>
            <a:r>
              <a:rPr lang="en-US" sz="1000" dirty="0">
                <a:solidFill>
                  <a:srgbClr val="000000"/>
                </a:solidFill>
                <a:latin typeface="Quicksand" panose="00000500000000000000" pitchFamily="2" charset="0"/>
                <a:cs typeface="Times New Roman" panose="02020603050405020304" pitchFamily="18" charset="0"/>
              </a:rPr>
              <a:t> do </a:t>
            </a:r>
            <a:r>
              <a:rPr lang="en-US" sz="1000" dirty="0" err="1">
                <a:solidFill>
                  <a:srgbClr val="000000"/>
                </a:solidFill>
                <a:latin typeface="Quicksand" panose="00000500000000000000" pitchFamily="2" charset="0"/>
                <a:cs typeface="Times New Roman" panose="02020603050405020304" pitchFamily="18" charset="0"/>
              </a:rPr>
              <a:t>đại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COVID-19;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105/NQ-CP </a:t>
            </a:r>
            <a:r>
              <a:rPr lang="en-US" sz="1000" dirty="0" err="1">
                <a:solidFill>
                  <a:srgbClr val="000000"/>
                </a:solidFill>
                <a:latin typeface="Quicksand" panose="00000500000000000000" pitchFamily="2" charset="0"/>
                <a:cs typeface="Times New Roman" panose="02020603050405020304" pitchFamily="18" charset="0"/>
              </a:rPr>
              <a:t>ngày</a:t>
            </a:r>
            <a:r>
              <a:rPr lang="en-US" sz="1000" dirty="0">
                <a:solidFill>
                  <a:srgbClr val="000000"/>
                </a:solidFill>
                <a:latin typeface="Quicksand" panose="00000500000000000000" pitchFamily="2" charset="0"/>
                <a:cs typeface="Times New Roman" panose="02020603050405020304" pitchFamily="18" charset="0"/>
              </a:rPr>
              <a:t> 9/9/2021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hỗ</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nghiệp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hợp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xã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hộ</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bối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cảnh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COVID-19;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116/NQ-CP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hỗ</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sử</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dụng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ảnh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hưởng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bởi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đại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COVID-19 </a:t>
            </a:r>
            <a:r>
              <a:rPr lang="en-US" sz="1000" dirty="0" err="1">
                <a:solidFill>
                  <a:srgbClr val="000000"/>
                </a:solidFill>
                <a:latin typeface="Quicksand" panose="00000500000000000000" pitchFamily="2" charset="0"/>
                <a:cs typeface="Times New Roman" panose="02020603050405020304" pitchFamily="18" charset="0"/>
              </a:rPr>
              <a:t>từ</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Quỹ</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bảo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hiểm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nghiệp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hỗ</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tiền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điện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điện</a:t>
            </a:r>
            <a:r>
              <a:rPr lang="en-US" sz="1000" dirty="0" smtClean="0">
                <a:solidFill>
                  <a:srgbClr val="000000"/>
                </a:solidFill>
                <a:latin typeface="Quicksand" panose="00000500000000000000" pitchFamily="2" charset="0"/>
                <a:cs typeface="Times New Roman" panose="02020603050405020304" pitchFamily="18" charset="0"/>
              </a:rPr>
              <a:t>…</a:t>
            </a:r>
            <a:endParaRPr lang="en-US" sz="1000" dirty="0">
              <a:solidFill>
                <a:srgbClr val="000000"/>
              </a:solidFill>
              <a:latin typeface="Quicksand" panose="00000500000000000000" pitchFamily="2" charset="0"/>
              <a:cs typeface="Times New Roman" panose="02020603050405020304" pitchFamily="18" charset="0"/>
            </a:endParaRPr>
          </a:p>
        </p:txBody>
      </p:sp>
      <p:sp>
        <p:nvSpPr>
          <p:cNvPr id="35" name="Rectangle 34"/>
          <p:cNvSpPr/>
          <p:nvPr/>
        </p:nvSpPr>
        <p:spPr>
          <a:xfrm>
            <a:off x="3720956" y="469825"/>
            <a:ext cx="2928858" cy="5478423"/>
          </a:xfrm>
          <a:prstGeom prst="rect">
            <a:avLst/>
          </a:prstGeom>
        </p:spPr>
        <p:txBody>
          <a:bodyPr wrap="square">
            <a:spAutoFit/>
          </a:bodyPr>
          <a:lstStyle/>
          <a:p>
            <a:pPr algn="just"/>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cũng</a:t>
            </a:r>
            <a:r>
              <a:rPr lang="en-US" sz="1000" dirty="0">
                <a:solidFill>
                  <a:srgbClr val="000000"/>
                </a:solidFill>
                <a:latin typeface="Quicksand" panose="00000500000000000000" pitchFamily="2" charset="0"/>
                <a:cs typeface="Times New Roman" panose="02020603050405020304" pitchFamily="18" charset="0"/>
              </a:rPr>
              <a:t> ban </a:t>
            </a:r>
            <a:r>
              <a:rPr lang="en-US" sz="1000" dirty="0" err="1">
                <a:solidFill>
                  <a:srgbClr val="000000"/>
                </a:solidFill>
                <a:latin typeface="Quicksand" panose="00000500000000000000" pitchFamily="2" charset="0"/>
                <a:cs typeface="Times New Roman" panose="02020603050405020304" pitchFamily="18" charset="0"/>
              </a:rPr>
              <a:t>hành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nhiều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như</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52/2021/NĐ-CP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việc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nộp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thuế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tiền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thuê</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54/2021/NĐ-CP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đánh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bộ</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môi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trường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80/2021/NĐ-CP </a:t>
            </a:r>
            <a:r>
              <a:rPr lang="en-US" sz="1000" dirty="0" err="1">
                <a:solidFill>
                  <a:srgbClr val="000000"/>
                </a:solidFill>
                <a:latin typeface="Quicksand" panose="00000500000000000000" pitchFamily="2" charset="0"/>
                <a:cs typeface="Times New Roman" panose="02020603050405020304" pitchFamily="18" charset="0"/>
              </a:rPr>
              <a:t>quy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chi </a:t>
            </a:r>
            <a:r>
              <a:rPr lang="en-US" sz="1000" dirty="0" err="1">
                <a:solidFill>
                  <a:srgbClr val="000000"/>
                </a:solidFill>
                <a:latin typeface="Quicksand" panose="00000500000000000000" pitchFamily="2" charset="0"/>
                <a:cs typeface="Times New Roman" panose="02020603050405020304" pitchFamily="18" charset="0"/>
              </a:rPr>
              <a:t>tiết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hướng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dẫn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một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điều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của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Luật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Hỗ</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nghiệp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nhỏ</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vừa</a:t>
            </a:r>
            <a:r>
              <a:rPr lang="en-US" sz="1000" dirty="0">
                <a:solidFill>
                  <a:srgbClr val="000000"/>
                </a:solidFill>
                <a:latin typeface="Quicksand" panose="00000500000000000000" pitchFamily="2" charset="0"/>
                <a:cs typeface="Times New Roman" panose="02020603050405020304" pitchFamily="18" charset="0"/>
              </a:rPr>
              <a:t>…</a:t>
            </a:r>
          </a:p>
          <a:p>
            <a:pPr algn="just"/>
            <a:endParaRPr lang="en-US" sz="1000" dirty="0" smtClean="0">
              <a:solidFill>
                <a:srgbClr val="000000"/>
              </a:solidFill>
              <a:latin typeface="Quicksand" panose="00000500000000000000" pitchFamily="2" charset="0"/>
              <a:cs typeface="Times New Roman" panose="02020603050405020304" pitchFamily="18" charset="0"/>
            </a:endParaRPr>
          </a:p>
          <a:p>
            <a:pPr algn="just"/>
            <a:r>
              <a:rPr lang="en-US" sz="1000" dirty="0" err="1" smtClean="0">
                <a:solidFill>
                  <a:srgbClr val="000000"/>
                </a:solidFill>
                <a:latin typeface="Quicksand" panose="00000500000000000000" pitchFamily="2" charset="0"/>
                <a:cs typeface="Times New Roman" panose="02020603050405020304" pitchFamily="18" charset="0"/>
              </a:rPr>
              <a:t>Thời</a:t>
            </a:r>
            <a:r>
              <a:rPr lang="en-US" sz="1000" dirty="0" smtClean="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đang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đạo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xây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dựng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bản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thích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ứng</a:t>
            </a:r>
            <a:r>
              <a:rPr lang="en-US" sz="1000" dirty="0">
                <a:solidFill>
                  <a:srgbClr val="000000"/>
                </a:solidFill>
                <a:latin typeface="Quicksand" panose="00000500000000000000" pitchFamily="2" charset="0"/>
                <a:cs typeface="Times New Roman" panose="02020603050405020304" pitchFamily="18" charset="0"/>
              </a:rPr>
              <a:t> an </a:t>
            </a:r>
            <a:r>
              <a:rPr lang="en-US" sz="1000" dirty="0" err="1">
                <a:solidFill>
                  <a:srgbClr val="000000"/>
                </a:solidFill>
                <a:latin typeface="Quicksand" panose="00000500000000000000" pitchFamily="2" charset="0"/>
                <a:cs typeface="Times New Roman" panose="02020603050405020304" pitchFamily="18" charset="0"/>
              </a:rPr>
              <a:t>toàn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hoạt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kiểm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soát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bệnh</a:t>
            </a:r>
            <a:r>
              <a:rPr lang="en-US" sz="1000" dirty="0">
                <a:solidFill>
                  <a:srgbClr val="000000"/>
                </a:solidFill>
                <a:latin typeface="Quicksand" panose="00000500000000000000" pitchFamily="2" charset="0"/>
                <a:cs typeface="Times New Roman" panose="02020603050405020304" pitchFamily="18" charset="0"/>
              </a:rPr>
              <a:t> COVID-19, </a:t>
            </a:r>
            <a:r>
              <a:rPr lang="en-US" sz="1000" dirty="0" err="1">
                <a:solidFill>
                  <a:srgbClr val="000000"/>
                </a:solidFill>
                <a:latin typeface="Quicksand" panose="00000500000000000000" pitchFamily="2" charset="0"/>
                <a:cs typeface="Times New Roman" panose="02020603050405020304" pitchFamily="18" charset="0"/>
              </a:rPr>
              <a:t>xây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dựng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dự</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luật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sửa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đổi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bổ</a:t>
            </a:r>
            <a:r>
              <a:rPr lang="en-US" sz="1000" dirty="0">
                <a:solidFill>
                  <a:srgbClr val="000000"/>
                </a:solidFill>
                <a:latin typeface="Quicksand" panose="00000500000000000000" pitchFamily="2" charset="0"/>
                <a:cs typeface="Times New Roman" panose="02020603050405020304" pitchFamily="18" charset="0"/>
              </a:rPr>
              <a:t> sung </a:t>
            </a:r>
            <a:r>
              <a:rPr lang="en-US" sz="1000" dirty="0" err="1">
                <a:solidFill>
                  <a:srgbClr val="000000"/>
                </a:solidFill>
                <a:latin typeface="Quicksand" panose="00000500000000000000" pitchFamily="2" charset="0"/>
                <a:cs typeface="Times New Roman" panose="02020603050405020304" pitchFamily="18" charset="0"/>
              </a:rPr>
              <a:t>nhiều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luật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tục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tháo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sản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xuất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smtClean="0">
                <a:solidFill>
                  <a:srgbClr val="000000"/>
                </a:solidFill>
                <a:latin typeface="Quicksand" panose="00000500000000000000" pitchFamily="2" charset="0"/>
                <a:cs typeface="Times New Roman" panose="02020603050405020304" pitchFamily="18" charset="0"/>
              </a:rPr>
              <a:t>…</a:t>
            </a:r>
          </a:p>
          <a:p>
            <a:pPr algn="just"/>
            <a:endParaRPr lang="en-US" sz="1000" dirty="0">
              <a:solidFill>
                <a:srgbClr val="000000"/>
              </a:solidFill>
              <a:latin typeface="Quicksand" panose="00000500000000000000" pitchFamily="2" charset="0"/>
              <a:cs typeface="Times New Roman" panose="02020603050405020304" pitchFamily="18" charset="0"/>
            </a:endParaRPr>
          </a:p>
          <a:p>
            <a:pPr algn="just"/>
            <a:r>
              <a:rPr lang="en-US" sz="1000" dirty="0" err="1">
                <a:solidFill>
                  <a:srgbClr val="000000"/>
                </a:solidFill>
                <a:latin typeface="Quicksand" panose="00000500000000000000" pitchFamily="2" charset="0"/>
                <a:cs typeface="Times New Roman" panose="02020603050405020304" pitchFamily="18" charset="0"/>
              </a:rPr>
              <a:t>Hội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tập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trung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thảo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luận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những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tốt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tìm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thích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ứng</a:t>
            </a:r>
            <a:r>
              <a:rPr lang="en-US" sz="1000" dirty="0">
                <a:solidFill>
                  <a:srgbClr val="000000"/>
                </a:solidFill>
                <a:latin typeface="Quicksand" panose="00000500000000000000" pitchFamily="2" charset="0"/>
                <a:cs typeface="Times New Roman" panose="02020603050405020304" pitchFamily="18" charset="0"/>
              </a:rPr>
              <a:t> an </a:t>
            </a:r>
            <a:r>
              <a:rPr lang="en-US" sz="1000" dirty="0" err="1">
                <a:solidFill>
                  <a:srgbClr val="000000"/>
                </a:solidFill>
                <a:latin typeface="Quicksand" panose="00000500000000000000" pitchFamily="2" charset="0"/>
                <a:cs typeface="Times New Roman" panose="02020603050405020304" pitchFamily="18" charset="0"/>
              </a:rPr>
              <a:t>toàn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hoạt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kiểm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soát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bệnh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vừa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chống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vừa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khôi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phục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triển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Nếu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chúng</a:t>
            </a:r>
            <a:r>
              <a:rPr lang="en-US" sz="1000" dirty="0">
                <a:solidFill>
                  <a:srgbClr val="000000"/>
                </a:solidFill>
                <a:latin typeface="Quicksand" panose="00000500000000000000" pitchFamily="2" charset="0"/>
                <a:cs typeface="Times New Roman" panose="02020603050405020304" pitchFamily="18" charset="0"/>
              </a:rPr>
              <a:t> ta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tập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trung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chống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thì</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chúng</a:t>
            </a:r>
            <a:r>
              <a:rPr lang="en-US" sz="1000" dirty="0">
                <a:solidFill>
                  <a:srgbClr val="000000"/>
                </a:solidFill>
                <a:latin typeface="Quicksand" panose="00000500000000000000" pitchFamily="2" charset="0"/>
                <a:cs typeface="Times New Roman" panose="02020603050405020304" pitchFamily="18" charset="0"/>
              </a:rPr>
              <a:t> ta </a:t>
            </a:r>
            <a:r>
              <a:rPr lang="en-US" sz="1000" dirty="0" err="1">
                <a:solidFill>
                  <a:srgbClr val="000000"/>
                </a:solidFill>
                <a:latin typeface="Quicksand" panose="00000500000000000000" pitchFamily="2" charset="0"/>
                <a:cs typeface="Times New Roman" panose="02020603050405020304" pitchFamily="18" charset="0"/>
              </a:rPr>
              <a:t>hết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nguồn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lại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tập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trung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triển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chống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dịch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thì</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chúng</a:t>
            </a:r>
            <a:r>
              <a:rPr lang="en-US" sz="1000" dirty="0">
                <a:solidFill>
                  <a:srgbClr val="000000"/>
                </a:solidFill>
                <a:latin typeface="Quicksand" panose="00000500000000000000" pitchFamily="2" charset="0"/>
                <a:cs typeface="Times New Roman" panose="02020603050405020304" pitchFamily="18" charset="0"/>
              </a:rPr>
              <a:t> ta </a:t>
            </a:r>
            <a:r>
              <a:rPr lang="en-US" sz="1000" dirty="0" err="1">
                <a:solidFill>
                  <a:srgbClr val="000000"/>
                </a:solidFill>
                <a:latin typeface="Quicksand" panose="00000500000000000000" pitchFamily="2" charset="0"/>
                <a:cs typeface="Times New Roman" panose="02020603050405020304" pitchFamily="18" charset="0"/>
              </a:rPr>
              <a:t>không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bảo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vệ</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sức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khỏe</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của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tướng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nhấn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mạnh</a:t>
            </a:r>
            <a:r>
              <a:rPr lang="en-US" sz="1000" dirty="0" smtClean="0">
                <a:solidFill>
                  <a:srgbClr val="000000"/>
                </a:solidFill>
                <a:latin typeface="Quicksand" panose="00000500000000000000" pitchFamily="2" charset="0"/>
                <a:cs typeface="Times New Roman" panose="02020603050405020304" pitchFamily="18" charset="0"/>
              </a:rPr>
              <a:t>.</a:t>
            </a:r>
          </a:p>
          <a:p>
            <a:pPr algn="just"/>
            <a:endParaRPr lang="en-US" sz="1000" dirty="0">
              <a:solidFill>
                <a:srgbClr val="000000"/>
              </a:solidFill>
              <a:latin typeface="Quicksand" panose="00000500000000000000" pitchFamily="2" charset="0"/>
              <a:cs typeface="Times New Roman" panose="02020603050405020304" pitchFamily="18" charset="0"/>
            </a:endParaRPr>
          </a:p>
          <a:p>
            <a:pPr algn="just"/>
            <a:r>
              <a:rPr lang="en-US" sz="1000" dirty="0" err="1">
                <a:solidFill>
                  <a:srgbClr val="000000"/>
                </a:solidFill>
                <a:latin typeface="Quicksand" panose="00000500000000000000" pitchFamily="2" charset="0"/>
                <a:cs typeface="Times New Roman" panose="02020603050405020304" pitchFamily="18" charset="0"/>
              </a:rPr>
              <a:t>Thủ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tướng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rằng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một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cuộc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đổi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vấn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cần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tục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huy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thần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sáng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tạo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cùng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cảm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đoàn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thống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tìm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nói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chung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tìm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ra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vượt</a:t>
            </a:r>
            <a:r>
              <a:rPr lang="en-US" sz="1000" dirty="0">
                <a:solidFill>
                  <a:srgbClr val="000000"/>
                </a:solidFill>
                <a:latin typeface="Quicksand" panose="00000500000000000000" pitchFamily="2" charset="0"/>
                <a:cs typeface="Times New Roman" panose="02020603050405020304" pitchFamily="18" charset="0"/>
              </a:rPr>
              <a:t> qua </a:t>
            </a:r>
            <a:r>
              <a:rPr lang="en-US" sz="1000" dirty="0" err="1">
                <a:solidFill>
                  <a:srgbClr val="000000"/>
                </a:solidFill>
                <a:latin typeface="Quicksand" panose="00000500000000000000" pitchFamily="2" charset="0"/>
                <a:cs typeface="Times New Roman" panose="02020603050405020304" pitchFamily="18" charset="0"/>
              </a:rPr>
              <a:t>khó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khăn</a:t>
            </a:r>
            <a:r>
              <a:rPr lang="en-US" sz="1000" dirty="0" smtClean="0">
                <a:solidFill>
                  <a:srgbClr val="000000"/>
                </a:solidFill>
                <a:latin typeface="Quicksand" panose="00000500000000000000" pitchFamily="2" charset="0"/>
                <a:cs typeface="Times New Roman" panose="02020603050405020304" pitchFamily="18" charset="0"/>
              </a:rPr>
              <a:t>.</a:t>
            </a:r>
          </a:p>
          <a:p>
            <a:pPr algn="just"/>
            <a:endParaRPr lang="en-US" sz="1000" dirty="0">
              <a:solidFill>
                <a:srgbClr val="000000"/>
              </a:solidFill>
              <a:latin typeface="Quicksand" panose="00000500000000000000" pitchFamily="2" charset="0"/>
              <a:cs typeface="Times New Roman" panose="02020603050405020304" pitchFamily="18" charset="0"/>
            </a:endParaRPr>
          </a:p>
          <a:p>
            <a:pPr algn="just"/>
            <a:r>
              <a:rPr lang="en-US" sz="1000" dirty="0">
                <a:solidFill>
                  <a:srgbClr val="000000"/>
                </a:solidFill>
                <a:latin typeface="Quicksand" panose="00000500000000000000" pitchFamily="2" charset="0"/>
                <a:cs typeface="Times New Roman" panose="02020603050405020304" pitchFamily="18" charset="0"/>
              </a:rPr>
              <a:t>Theo </a:t>
            </a:r>
            <a:r>
              <a:rPr lang="en-US" sz="1000" dirty="0" err="1">
                <a:solidFill>
                  <a:srgbClr val="000000"/>
                </a:solidFill>
                <a:latin typeface="Quicksand" panose="00000500000000000000" pitchFamily="2" charset="0"/>
                <a:cs typeface="Times New Roman" panose="02020603050405020304" pitchFamily="18" charset="0"/>
                <a:hlinkClick r:id="rId3"/>
              </a:rPr>
              <a:t>Báo</a:t>
            </a:r>
            <a:r>
              <a:rPr lang="en-US" sz="1000" dirty="0">
                <a:solidFill>
                  <a:srgbClr val="000000"/>
                </a:solidFill>
                <a:latin typeface="Quicksand" panose="00000500000000000000" pitchFamily="2" charset="0"/>
                <a:cs typeface="Times New Roman" panose="02020603050405020304" pitchFamily="18" charset="0"/>
                <a:hlinkClick r:id="rId3"/>
              </a:rPr>
              <a:t> </a:t>
            </a:r>
            <a:r>
              <a:rPr lang="en-US" sz="1000" dirty="0" err="1">
                <a:solidFill>
                  <a:srgbClr val="000000"/>
                </a:solidFill>
                <a:latin typeface="Quicksand" panose="00000500000000000000" pitchFamily="2" charset="0"/>
                <a:cs typeface="Times New Roman" panose="02020603050405020304" pitchFamily="18" charset="0"/>
                <a:hlinkClick r:id="rId3"/>
              </a:rPr>
              <a:t>Chính</a:t>
            </a:r>
            <a:r>
              <a:rPr lang="en-US" sz="1000" dirty="0">
                <a:solidFill>
                  <a:srgbClr val="000000"/>
                </a:solidFill>
                <a:latin typeface="Quicksand" panose="00000500000000000000" pitchFamily="2" charset="0"/>
                <a:cs typeface="Times New Roman" panose="02020603050405020304" pitchFamily="18" charset="0"/>
                <a:hlinkClick r:id="rId3"/>
              </a:rPr>
              <a:t> </a:t>
            </a:r>
            <a:r>
              <a:rPr lang="en-US" sz="1000" dirty="0" err="1">
                <a:solidFill>
                  <a:srgbClr val="000000"/>
                </a:solidFill>
                <a:latin typeface="Quicksand" panose="00000500000000000000" pitchFamily="2" charset="0"/>
                <a:cs typeface="Times New Roman" panose="02020603050405020304" pitchFamily="18" charset="0"/>
                <a:hlinkClick r:id="rId3"/>
              </a:rPr>
              <a:t>phu</a:t>
            </a:r>
            <a:r>
              <a:rPr lang="en-US" sz="1000" dirty="0">
                <a:solidFill>
                  <a:srgbClr val="000000"/>
                </a:solidFill>
                <a:latin typeface="Quicksand" panose="00000500000000000000" pitchFamily="2" charset="0"/>
                <a:cs typeface="Times New Roman" panose="02020603050405020304" pitchFamily="18" charset="0"/>
                <a:hlinkClick r:id="rId3"/>
              </a:rPr>
              <a: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va</a:t>
            </a:r>
            <a:r>
              <a:rPr lang="en-US" sz="1000" dirty="0">
                <a:solidFill>
                  <a:srgbClr val="000000"/>
                </a:solidFill>
                <a:latin typeface="Quicksand" panose="00000500000000000000" pitchFamily="2" charset="0"/>
                <a:cs typeface="Times New Roman" panose="02020603050405020304" pitchFamily="18" charset="0"/>
              </a:rPr>
              <a:t>̀ </a:t>
            </a:r>
            <a:r>
              <a:rPr lang="vi-VN" sz="1000" dirty="0">
                <a:solidFill>
                  <a:srgbClr val="000000"/>
                </a:solidFill>
                <a:latin typeface="Quicksand" panose="00000500000000000000" pitchFamily="2" charset="0"/>
                <a:cs typeface="Times New Roman" panose="02020603050405020304" pitchFamily="18" charset="0"/>
                <a:hlinkClick r:id="rId4"/>
              </a:rPr>
              <a:t>Báo cáo Đánh giá </a:t>
            </a:r>
            <a:endParaRPr lang="en-US" sz="1000" dirty="0" smtClean="0">
              <a:solidFill>
                <a:srgbClr val="000000"/>
              </a:solidFill>
              <a:latin typeface="Quicksand" panose="00000500000000000000" pitchFamily="2" charset="0"/>
              <a:cs typeface="Times New Roman" panose="02020603050405020304" pitchFamily="18" charset="0"/>
              <a:hlinkClick r:id="rId4"/>
            </a:endParaRPr>
          </a:p>
          <a:p>
            <a:pPr algn="just"/>
            <a:r>
              <a:rPr lang="vi-VN" sz="1000" dirty="0" smtClean="0">
                <a:solidFill>
                  <a:srgbClr val="000000"/>
                </a:solidFill>
                <a:latin typeface="Quicksand" panose="00000500000000000000" pitchFamily="2" charset="0"/>
                <a:cs typeface="Times New Roman" panose="02020603050405020304" pitchFamily="18" charset="0"/>
                <a:hlinkClick r:id="rId4"/>
              </a:rPr>
              <a:t>tác </a:t>
            </a:r>
            <a:r>
              <a:rPr lang="vi-VN" sz="1000" dirty="0">
                <a:solidFill>
                  <a:srgbClr val="000000"/>
                </a:solidFill>
                <a:latin typeface="Quicksand" panose="00000500000000000000" pitchFamily="2" charset="0"/>
                <a:cs typeface="Times New Roman" panose="02020603050405020304" pitchFamily="18" charset="0"/>
                <a:hlinkClick r:id="rId4"/>
              </a:rPr>
              <a:t>động Covid-19 của VCCI</a:t>
            </a:r>
            <a:endParaRPr lang="en-US" sz="1000" dirty="0">
              <a:solidFill>
                <a:srgbClr val="000000"/>
              </a:solidFill>
              <a:latin typeface="Quicksand" panose="00000500000000000000" pitchFamily="2"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06</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Tree>
    <p:extLst>
      <p:ext uri="{BB962C8B-B14F-4D97-AF65-F5344CB8AC3E}">
        <p14:creationId xmlns:p14="http://schemas.microsoft.com/office/powerpoint/2010/main" val="159181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 15 Địa điểm du lịch Trà Vinh view đẹp nổi tiếng nhất định tham quan"/>
          <p:cNvPicPr>
            <a:picLocks noChangeAspect="1" noChangeArrowheads="1"/>
          </p:cNvPicPr>
          <p:nvPr/>
        </p:nvPicPr>
        <p:blipFill rotWithShape="1">
          <a:blip r:embed="rId2">
            <a:extLst>
              <a:ext uri="{28A0092B-C50C-407E-A947-70E740481C1C}">
                <a14:useLocalDpi xmlns:a14="http://schemas.microsoft.com/office/drawing/2010/main" val="0"/>
              </a:ext>
            </a:extLst>
          </a:blip>
          <a:srcRect b="5950"/>
          <a:stretch/>
        </p:blipFill>
        <p:spPr bwMode="auto">
          <a:xfrm>
            <a:off x="0" y="576443"/>
            <a:ext cx="6857999" cy="32249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07</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48074" y="3957380"/>
            <a:ext cx="2948799" cy="5478423"/>
          </a:xfrm>
          <a:prstGeom prst="rect">
            <a:avLst/>
          </a:prstGeom>
          <a:noFill/>
        </p:spPr>
        <p:txBody>
          <a:bodyPr wrap="square" rtlCol="0">
            <a:spAutoFit/>
          </a:bodyPr>
          <a:lstStyle/>
          <a:p>
            <a:pPr algn="just"/>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2020, </a:t>
            </a:r>
            <a:r>
              <a:rPr lang="en-US" sz="1000" dirty="0" err="1">
                <a:latin typeface="Muli Light" panose="00000400000000000000" pitchFamily="2" charset="0"/>
              </a:rPr>
              <a:t>việc</a:t>
            </a:r>
            <a:r>
              <a:rPr lang="en-US" sz="1000" dirty="0">
                <a:latin typeface="Muli Light" panose="00000400000000000000" pitchFamily="2" charset="0"/>
              </a:rPr>
              <a:t> </a:t>
            </a:r>
            <a:r>
              <a:rPr lang="en-US" sz="1000" dirty="0" err="1">
                <a:latin typeface="Muli Light" panose="00000400000000000000" pitchFamily="2" charset="0"/>
              </a:rPr>
              <a:t>ứng</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trực</a:t>
            </a:r>
            <a:r>
              <a:rPr lang="en-US" sz="1000" dirty="0">
                <a:latin typeface="Muli Light" panose="00000400000000000000" pitchFamily="2" charset="0"/>
              </a:rPr>
              <a:t> </a:t>
            </a:r>
            <a:r>
              <a:rPr lang="en-US" sz="1000" dirty="0" err="1">
                <a:latin typeface="Muli Light" panose="00000400000000000000" pitchFamily="2" charset="0"/>
              </a:rPr>
              <a:t>tuyến</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3, 4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thêm</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lựa</a:t>
            </a:r>
            <a:r>
              <a:rPr lang="en-US" sz="1000" dirty="0">
                <a:latin typeface="Muli Light" panose="00000400000000000000" pitchFamily="2" charset="0"/>
              </a:rPr>
              <a:t> </a:t>
            </a:r>
            <a:r>
              <a:rPr lang="en-US" sz="1000" dirty="0" err="1">
                <a:latin typeface="Muli Light" panose="00000400000000000000" pitchFamily="2" charset="0"/>
              </a:rPr>
              <a:t>chọn</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TTHC, </a:t>
            </a:r>
            <a:r>
              <a:rPr lang="en-US" sz="1000" dirty="0" err="1">
                <a:latin typeface="Muli Light" panose="00000400000000000000" pitchFamily="2" charset="0"/>
              </a:rPr>
              <a:t>giúp</a:t>
            </a:r>
            <a:r>
              <a:rPr lang="en-US" sz="1000" dirty="0">
                <a:latin typeface="Muli Light" panose="00000400000000000000" pitchFamily="2" charset="0"/>
              </a:rPr>
              <a:t> </a:t>
            </a:r>
            <a:r>
              <a:rPr lang="en-US" sz="1000" dirty="0" err="1">
                <a:latin typeface="Muli Light" panose="00000400000000000000" pitchFamily="2" charset="0"/>
              </a:rPr>
              <a:t>tiết</a:t>
            </a:r>
            <a:r>
              <a:rPr lang="en-US" sz="1000" dirty="0">
                <a:latin typeface="Muli Light" panose="00000400000000000000" pitchFamily="2" charset="0"/>
              </a:rPr>
              <a:t> </a:t>
            </a:r>
            <a:r>
              <a:rPr lang="en-US" sz="1000" dirty="0" err="1">
                <a:latin typeface="Muli Light" panose="00000400000000000000" pitchFamily="2" charset="0"/>
              </a:rPr>
              <a:t>kiệm</a:t>
            </a:r>
            <a:r>
              <a:rPr lang="en-US" sz="1000" dirty="0">
                <a:latin typeface="Muli Light" panose="00000400000000000000" pitchFamily="2" charset="0"/>
              </a:rPr>
              <a:t> chi </a:t>
            </a:r>
            <a:r>
              <a:rPr lang="en-US" sz="1000" dirty="0" err="1">
                <a:latin typeface="Muli Light" panose="00000400000000000000" pitchFamily="2" charset="0"/>
              </a:rPr>
              <a:t>phí</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gian</a:t>
            </a:r>
            <a:r>
              <a:rPr lang="en-US" sz="1000" dirty="0">
                <a:latin typeface="Muli Light" panose="00000400000000000000" pitchFamily="2" charset="0"/>
              </a:rPr>
              <a:t> </a:t>
            </a:r>
            <a:r>
              <a:rPr lang="en-US" sz="1000" dirty="0" err="1">
                <a:latin typeface="Muli Light" panose="00000400000000000000" pitchFamily="2" charset="0"/>
              </a:rPr>
              <a:t>đi</a:t>
            </a:r>
            <a:r>
              <a:rPr lang="en-US" sz="1000" dirty="0">
                <a:latin typeface="Muli Light" panose="00000400000000000000" pitchFamily="2" charset="0"/>
              </a:rPr>
              <a:t> </a:t>
            </a:r>
            <a:r>
              <a:rPr lang="en-US" sz="1000" dirty="0" err="1">
                <a:latin typeface="Muli Light" panose="00000400000000000000" pitchFamily="2" charset="0"/>
              </a:rPr>
              <a:t>lại</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cá</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2 </a:t>
            </a:r>
            <a:r>
              <a:rPr lang="en-US" sz="1000" dirty="0" err="1">
                <a:latin typeface="Muli Light" panose="00000400000000000000" pitchFamily="2" charset="0"/>
              </a:rPr>
              <a:t>là</a:t>
            </a:r>
            <a:r>
              <a:rPr lang="en-US" sz="1000" dirty="0">
                <a:latin typeface="Muli Light" panose="00000400000000000000" pitchFamily="2" charset="0"/>
              </a:rPr>
              <a:t> 01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3 </a:t>
            </a:r>
            <a:r>
              <a:rPr lang="en-US" sz="1000" dirty="0" err="1">
                <a:latin typeface="Muli Light" panose="00000400000000000000" pitchFamily="2" charset="0"/>
              </a:rPr>
              <a:t>là</a:t>
            </a:r>
            <a:r>
              <a:rPr lang="en-US" sz="1000" dirty="0">
                <a:latin typeface="Muli Light" panose="00000400000000000000" pitchFamily="2" charset="0"/>
              </a:rPr>
              <a:t> 58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4 </a:t>
            </a:r>
            <a:r>
              <a:rPr lang="en-US" sz="1000" dirty="0" err="1">
                <a:latin typeface="Muli Light" panose="00000400000000000000" pitchFamily="2" charset="0"/>
              </a:rPr>
              <a:t>là</a:t>
            </a:r>
            <a:r>
              <a:rPr lang="en-US" sz="1000" dirty="0">
                <a:latin typeface="Muli Light" panose="00000400000000000000" pitchFamily="2" charset="0"/>
              </a:rPr>
              <a:t> 20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Theo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thu</a:t>
            </a:r>
            <a:r>
              <a:rPr lang="en-US" sz="1000" dirty="0">
                <a:latin typeface="Muli Light" panose="00000400000000000000" pitchFamily="2" charset="0"/>
              </a:rPr>
              <a:t> </a:t>
            </a:r>
            <a:r>
              <a:rPr lang="en-US" sz="1000" dirty="0" err="1">
                <a:latin typeface="Muli Light" panose="00000400000000000000" pitchFamily="2" charset="0"/>
              </a:rPr>
              <a:t>thập</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tin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dân</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giúp</a:t>
            </a:r>
            <a:r>
              <a:rPr lang="en-US" sz="1000" dirty="0">
                <a:latin typeface="Muli Light" panose="00000400000000000000" pitchFamily="2" charset="0"/>
              </a:rPr>
              <a:t> </a:t>
            </a:r>
            <a:r>
              <a:rPr lang="en-US" sz="1000" dirty="0" err="1">
                <a:latin typeface="Muli Light" panose="00000400000000000000" pitchFamily="2" charset="0"/>
              </a:rPr>
              <a:t>chấn</a:t>
            </a:r>
            <a:r>
              <a:rPr lang="en-US" sz="1000" dirty="0">
                <a:latin typeface="Muli Light" panose="00000400000000000000" pitchFamily="2" charset="0"/>
              </a:rPr>
              <a:t> </a:t>
            </a:r>
            <a:r>
              <a:rPr lang="en-US" sz="1000" dirty="0" err="1">
                <a:latin typeface="Muli Light" panose="00000400000000000000" pitchFamily="2" charset="0"/>
              </a:rPr>
              <a:t>chỉnh</a:t>
            </a:r>
            <a:r>
              <a:rPr lang="en-US" sz="1000" dirty="0">
                <a:latin typeface="Muli Light" panose="00000400000000000000" pitchFamily="2" charset="0"/>
              </a:rPr>
              <a:t> </a:t>
            </a:r>
            <a:r>
              <a:rPr lang="en-US" sz="1000" dirty="0" err="1">
                <a:latin typeface="Muli Light" panose="00000400000000000000" pitchFamily="2" charset="0"/>
              </a:rPr>
              <a:t>kịp</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chế</a:t>
            </a:r>
            <a:r>
              <a:rPr lang="en-US" sz="1000" dirty="0">
                <a:latin typeface="Muli Light" panose="00000400000000000000" pitchFamily="2" charset="0"/>
              </a:rPr>
              <a:t>, </a:t>
            </a:r>
            <a:r>
              <a:rPr lang="en-US" sz="1000" dirty="0" err="1">
                <a:latin typeface="Muli Light" panose="00000400000000000000" pitchFamily="2" charset="0"/>
              </a:rPr>
              <a:t>thiếu</a:t>
            </a:r>
            <a:r>
              <a:rPr lang="en-US" sz="1000" dirty="0">
                <a:latin typeface="Muli Light" panose="00000400000000000000" pitchFamily="2" charset="0"/>
              </a:rPr>
              <a:t> </a:t>
            </a:r>
            <a:r>
              <a:rPr lang="en-US" sz="1000" dirty="0" err="1">
                <a:latin typeface="Muli Light" panose="00000400000000000000" pitchFamily="2" charset="0"/>
              </a:rPr>
              <a:t>sót</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viên</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hồ</a:t>
            </a:r>
            <a:r>
              <a:rPr lang="en-US" sz="1000" dirty="0">
                <a:latin typeface="Muli Light" panose="00000400000000000000" pitchFamily="2" charset="0"/>
              </a:rPr>
              <a:t> </a:t>
            </a:r>
            <a:r>
              <a:rPr lang="en-US" sz="1000" dirty="0" err="1">
                <a:latin typeface="Muli Light" panose="00000400000000000000" pitchFamily="2" charset="0"/>
              </a:rPr>
              <a:t>sơ</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đẩy</a:t>
            </a:r>
            <a:r>
              <a:rPr lang="en-US" sz="1000" dirty="0">
                <a:latin typeface="Muli Light" panose="00000400000000000000" pitchFamily="2" charset="0"/>
              </a:rPr>
              <a:t> </a:t>
            </a:r>
            <a:r>
              <a:rPr lang="en-US" sz="1000" dirty="0" err="1">
                <a:latin typeface="Muli Light" panose="00000400000000000000" pitchFamily="2" charset="0"/>
              </a:rPr>
              <a:t>mạnh</a:t>
            </a:r>
            <a:r>
              <a:rPr lang="en-US" sz="1000" dirty="0">
                <a:latin typeface="Muli Light" panose="00000400000000000000" pitchFamily="2" charset="0"/>
              </a:rPr>
              <a:t> </a:t>
            </a:r>
            <a:r>
              <a:rPr lang="en-US" sz="1000" dirty="0" err="1">
                <a:latin typeface="Muli Light" panose="00000400000000000000" pitchFamily="2" charset="0"/>
              </a:rPr>
              <a:t>giáo</a:t>
            </a:r>
            <a:r>
              <a:rPr lang="en-US" sz="1000" dirty="0">
                <a:latin typeface="Muli Light" panose="00000400000000000000" pitchFamily="2" charset="0"/>
              </a:rPr>
              <a:t> </a:t>
            </a:r>
            <a:r>
              <a:rPr lang="en-US" sz="1000" dirty="0" err="1">
                <a:latin typeface="Muli Light" panose="00000400000000000000" pitchFamily="2" charset="0"/>
              </a:rPr>
              <a:t>dục</a:t>
            </a:r>
            <a:r>
              <a:rPr lang="en-US" sz="1000" dirty="0">
                <a:latin typeface="Muli Light" panose="00000400000000000000" pitchFamily="2" charset="0"/>
              </a:rPr>
              <a:t>, </a:t>
            </a:r>
            <a:r>
              <a:rPr lang="en-US" sz="1000" dirty="0" err="1">
                <a:latin typeface="Muli Light" panose="00000400000000000000" pitchFamily="2" charset="0"/>
              </a:rPr>
              <a:t>tuyên</a:t>
            </a:r>
            <a:r>
              <a:rPr lang="en-US" sz="1000" dirty="0">
                <a:latin typeface="Muli Light" panose="00000400000000000000" pitchFamily="2" charset="0"/>
              </a:rPr>
              <a:t> </a:t>
            </a:r>
            <a:r>
              <a:rPr lang="en-US" sz="1000" dirty="0" err="1">
                <a:latin typeface="Muli Light" panose="00000400000000000000" pitchFamily="2" charset="0"/>
              </a:rPr>
              <a:t>truyền</a:t>
            </a:r>
            <a:r>
              <a:rPr lang="en-US" sz="1000" dirty="0">
                <a:latin typeface="Muli Light" panose="00000400000000000000" pitchFamily="2" charset="0"/>
              </a:rPr>
              <a:t>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thể</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viên</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lao</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ý </a:t>
            </a:r>
            <a:r>
              <a:rPr lang="en-US" sz="1000" dirty="0" err="1">
                <a:latin typeface="Muli Light" panose="00000400000000000000" pitchFamily="2" charset="0"/>
              </a:rPr>
              <a:t>nghĩa</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PCI, </a:t>
            </a:r>
            <a:r>
              <a:rPr lang="en-US" sz="1000" dirty="0" err="1">
                <a:latin typeface="Muli Light" panose="00000400000000000000" pitchFamily="2" charset="0"/>
              </a:rPr>
              <a:t>nhất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11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cận</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trách</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TN-MT</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những</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đạt</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TN-MT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xây</a:t>
            </a:r>
            <a:r>
              <a:rPr lang="en-US" sz="1000" dirty="0">
                <a:latin typeface="Muli Light" panose="00000400000000000000" pitchFamily="2" charset="0"/>
              </a:rPr>
              <a:t> </a:t>
            </a:r>
            <a:r>
              <a:rPr lang="en-US" sz="1000" dirty="0" err="1">
                <a:latin typeface="Muli Light" panose="00000400000000000000" pitchFamily="2" charset="0"/>
              </a:rPr>
              <a:t>dựng</a:t>
            </a:r>
            <a:r>
              <a:rPr lang="en-US" sz="1000" dirty="0">
                <a:latin typeface="Muli Light" panose="00000400000000000000" pitchFamily="2" charset="0"/>
              </a:rPr>
              <a:t> </a:t>
            </a:r>
            <a:r>
              <a:rPr lang="en-US" sz="1000" dirty="0" err="1">
                <a:latin typeface="Muli Light" panose="00000400000000000000" pitchFamily="2" charset="0"/>
              </a:rPr>
              <a:t>kế</a:t>
            </a:r>
            <a:r>
              <a:rPr lang="en-US" sz="1000" dirty="0">
                <a:latin typeface="Muli Light" panose="00000400000000000000" pitchFamily="2" charset="0"/>
              </a:rPr>
              <a:t> </a:t>
            </a:r>
            <a:r>
              <a:rPr lang="en-US" sz="1000" dirty="0" err="1">
                <a:latin typeface="Muli Light" panose="00000400000000000000" pitchFamily="2" charset="0"/>
              </a:rPr>
              <a:t>hoạch</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2021,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tinh</a:t>
            </a:r>
            <a:r>
              <a:rPr lang="en-US" sz="1000" dirty="0">
                <a:latin typeface="Muli Light" panose="00000400000000000000" pitchFamily="2" charset="0"/>
              </a:rPr>
              <a:t> </a:t>
            </a:r>
            <a:r>
              <a:rPr lang="en-US" sz="1000" dirty="0" err="1">
                <a:latin typeface="Muli Light" panose="00000400000000000000" pitchFamily="2" charset="0"/>
              </a:rPr>
              <a:t>thần</a:t>
            </a:r>
            <a:r>
              <a:rPr lang="en-US" sz="1000" dirty="0">
                <a:latin typeface="Muli Light" panose="00000400000000000000" pitchFamily="2" charset="0"/>
              </a:rPr>
              <a:t> </a:t>
            </a:r>
            <a:r>
              <a:rPr lang="en-US" sz="1000" dirty="0" err="1">
                <a:latin typeface="Muli Light" panose="00000400000000000000" pitchFamily="2" charset="0"/>
              </a:rPr>
              <a:t>nêu</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trách</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gắn</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phân</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rõ</a:t>
            </a:r>
            <a:r>
              <a:rPr lang="en-US" sz="1000" dirty="0">
                <a:latin typeface="Muli Light" panose="00000400000000000000" pitchFamily="2" charset="0"/>
              </a:rPr>
              <a:t> </a:t>
            </a:r>
            <a:r>
              <a:rPr lang="en-US" sz="1000" dirty="0" err="1">
                <a:latin typeface="Muli Light" panose="00000400000000000000" pitchFamily="2" charset="0"/>
              </a:rPr>
              <a:t>ràng</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từng</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cử</a:t>
            </a:r>
            <a:r>
              <a:rPr lang="en-US" sz="1000" dirty="0">
                <a:latin typeface="Muli Light" panose="00000400000000000000" pitchFamily="2" charset="0"/>
              </a:rPr>
              <a:t> </a:t>
            </a:r>
            <a:r>
              <a:rPr lang="en-US" sz="1000" dirty="0" err="1">
                <a:latin typeface="Muli Light" panose="00000400000000000000" pitchFamily="2" charset="0"/>
              </a:rPr>
              <a:t>như</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tỷ</a:t>
            </a:r>
            <a:r>
              <a:rPr lang="en-US" sz="1000" dirty="0">
                <a:latin typeface="Muli Light" panose="00000400000000000000" pitchFamily="2" charset="0"/>
              </a:rPr>
              <a:t> </a:t>
            </a:r>
            <a:r>
              <a:rPr lang="en-US" sz="1000" dirty="0" err="1">
                <a:latin typeface="Muli Light" panose="00000400000000000000" pitchFamily="2" charset="0"/>
              </a:rPr>
              <a:t>lệ</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mặt</a:t>
            </a:r>
            <a:r>
              <a:rPr lang="en-US" sz="1000" dirty="0">
                <a:latin typeface="Muli Light" panose="00000400000000000000" pitchFamily="2" charset="0"/>
              </a:rPr>
              <a:t> </a:t>
            </a:r>
            <a:r>
              <a:rPr lang="en-US" sz="1000" dirty="0" err="1">
                <a:latin typeface="Muli Light" panose="00000400000000000000" pitchFamily="2" charset="0"/>
              </a:rPr>
              <a:t>bằng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giấy</a:t>
            </a:r>
            <a:r>
              <a:rPr lang="en-US" sz="1000" dirty="0">
                <a:latin typeface="Muli Light" panose="00000400000000000000" pitchFamily="2" charset="0"/>
              </a:rPr>
              <a:t> </a:t>
            </a:r>
            <a:r>
              <a:rPr lang="en-US" sz="1000" dirty="0" err="1">
                <a:latin typeface="Muli Light" panose="00000400000000000000" pitchFamily="2" charset="0"/>
              </a:rPr>
              <a:t>chứng</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quyền</a:t>
            </a:r>
            <a:r>
              <a:rPr lang="en-US" sz="1000" dirty="0">
                <a:latin typeface="Muli Light" panose="00000400000000000000" pitchFamily="2" charset="0"/>
              </a:rPr>
              <a:t> </a:t>
            </a:r>
            <a:r>
              <a:rPr lang="en-US" sz="1000" dirty="0" err="1">
                <a:latin typeface="Muli Light" panose="00000400000000000000" pitchFamily="2" charset="0"/>
              </a:rPr>
              <a:t>sử</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(GCNQSDĐ), Ban </a:t>
            </a:r>
            <a:r>
              <a:rPr lang="en-US" sz="1000" dirty="0" err="1">
                <a:latin typeface="Muli Light" panose="00000400000000000000" pitchFamily="2" charset="0"/>
              </a:rPr>
              <a:t>Giám</a:t>
            </a:r>
            <a:r>
              <a:rPr lang="en-US" sz="1000" dirty="0">
                <a:latin typeface="Muli Light" panose="00000400000000000000" pitchFamily="2" charset="0"/>
              </a:rPr>
              <a:t> </a:t>
            </a:r>
            <a:r>
              <a:rPr lang="en-US" sz="1000" dirty="0" err="1">
                <a:latin typeface="Muli Light" panose="00000400000000000000" pitchFamily="2" charset="0"/>
              </a:rPr>
              <a:t>đốc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Quản</a:t>
            </a:r>
            <a:r>
              <a:rPr lang="en-US" sz="1000" dirty="0">
                <a:latin typeface="Muli Light" panose="00000400000000000000" pitchFamily="2" charset="0"/>
              </a:rPr>
              <a:t> </a:t>
            </a:r>
            <a:r>
              <a:rPr lang="en-US" sz="1000" dirty="0" err="1">
                <a:latin typeface="Muli Light" panose="00000400000000000000" pitchFamily="2" charset="0"/>
              </a:rPr>
              <a:t>lý</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Văn</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đăng</a:t>
            </a:r>
            <a:r>
              <a:rPr lang="en-US" sz="1000" dirty="0">
                <a:latin typeface="Muli Light" panose="00000400000000000000" pitchFamily="2" charset="0"/>
              </a:rPr>
              <a:t> </a:t>
            </a:r>
            <a:r>
              <a:rPr lang="en-US" sz="1000" dirty="0" err="1">
                <a:latin typeface="Muli Light" panose="00000400000000000000" pitchFamily="2" charset="0"/>
              </a:rPr>
              <a:t>ký</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phấn</a:t>
            </a:r>
            <a:r>
              <a:rPr lang="en-US" sz="1000" dirty="0">
                <a:latin typeface="Muli Light" panose="00000400000000000000" pitchFamily="2" charset="0"/>
              </a:rPr>
              <a:t> </a:t>
            </a:r>
            <a:r>
              <a:rPr lang="en-US" sz="1000" dirty="0" err="1">
                <a:latin typeface="Muli Light" panose="00000400000000000000" pitchFamily="2" charset="0"/>
              </a:rPr>
              <a:t>đấu</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2021 </a:t>
            </a:r>
            <a:r>
              <a:rPr lang="en-US" sz="1000" dirty="0" err="1">
                <a:latin typeface="Muli Light" panose="00000400000000000000" pitchFamily="2" charset="0"/>
              </a:rPr>
              <a:t>cấp</a:t>
            </a:r>
            <a:r>
              <a:rPr lang="en-US" sz="1000" dirty="0">
                <a:latin typeface="Muli Light" panose="00000400000000000000" pitchFamily="2" charset="0"/>
              </a:rPr>
              <a:t> GCNQSDĐ </a:t>
            </a:r>
            <a:r>
              <a:rPr lang="en-US" sz="1000" dirty="0" err="1">
                <a:latin typeface="Muli Light" panose="00000400000000000000" pitchFamily="2" charset="0"/>
              </a:rPr>
              <a:t>lần</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900 </a:t>
            </a:r>
            <a:r>
              <a:rPr lang="en-US" sz="1000" dirty="0" err="1">
                <a:latin typeface="Muli Light" panose="00000400000000000000" pitchFamily="2" charset="0"/>
              </a:rPr>
              <a:t>giấy</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GCNQSDĐ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626.323 </a:t>
            </a:r>
            <a:r>
              <a:rPr lang="en-US" sz="1000" dirty="0" err="1">
                <a:latin typeface="Muli Light" panose="00000400000000000000" pitchFamily="2" charset="0"/>
              </a:rPr>
              <a:t>giấy</a:t>
            </a:r>
            <a:r>
              <a:rPr lang="en-US" sz="1000" dirty="0">
                <a:latin typeface="Muli Light" panose="00000400000000000000" pitchFamily="2" charset="0"/>
              </a:rPr>
              <a:t>), </a:t>
            </a:r>
            <a:r>
              <a:rPr lang="en-US" sz="1000" dirty="0" err="1">
                <a:latin typeface="Muli Light" panose="00000400000000000000" pitchFamily="2" charset="0"/>
              </a:rPr>
              <a:t>diện</a:t>
            </a:r>
            <a:r>
              <a:rPr lang="en-US" sz="1000" dirty="0">
                <a:latin typeface="Muli Light" panose="00000400000000000000" pitchFamily="2" charset="0"/>
              </a:rPr>
              <a:t> </a:t>
            </a:r>
            <a:r>
              <a:rPr lang="en-US" sz="1000" dirty="0" err="1">
                <a:latin typeface="Muli Light" panose="00000400000000000000" pitchFamily="2" charset="0"/>
              </a:rPr>
              <a:t>tích</a:t>
            </a:r>
            <a:r>
              <a:rPr lang="en-US" sz="1000" dirty="0">
                <a:latin typeface="Muli Light" panose="00000400000000000000" pitchFamily="2" charset="0"/>
              </a:rPr>
              <a:t> </a:t>
            </a:r>
            <a:r>
              <a:rPr lang="en-US" sz="1000" dirty="0" err="1">
                <a:latin typeface="Muli Light" panose="00000400000000000000" pitchFamily="2" charset="0"/>
              </a:rPr>
              <a:t>cần</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tôn</a:t>
            </a:r>
            <a:r>
              <a:rPr lang="en-US" sz="1000" dirty="0">
                <a:latin typeface="Muli Light" panose="00000400000000000000" pitchFamily="2" charset="0"/>
              </a:rPr>
              <a:t> </a:t>
            </a:r>
            <a:r>
              <a:rPr lang="en-US" sz="1000" dirty="0" err="1">
                <a:latin typeface="Muli Light" panose="00000400000000000000" pitchFamily="2" charset="0"/>
              </a:rPr>
              <a:t>giáo</a:t>
            </a:r>
            <a:r>
              <a:rPr lang="en-US" sz="1000" dirty="0">
                <a:latin typeface="Muli Light" panose="00000400000000000000" pitchFamily="2" charset="0"/>
              </a:rPr>
              <a:t>, </a:t>
            </a:r>
            <a:r>
              <a:rPr lang="en-US" sz="1000" dirty="0" err="1">
                <a:latin typeface="Muli Light" panose="00000400000000000000" pitchFamily="2" charset="0"/>
              </a:rPr>
              <a:t>hộ</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bàn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phấn</a:t>
            </a:r>
            <a:r>
              <a:rPr lang="en-US" sz="1000" dirty="0">
                <a:latin typeface="Muli Light" panose="00000400000000000000" pitchFamily="2" charset="0"/>
              </a:rPr>
              <a:t> </a:t>
            </a:r>
            <a:r>
              <a:rPr lang="en-US" sz="1000" dirty="0" err="1">
                <a:latin typeface="Muli Light" panose="00000400000000000000" pitchFamily="2" charset="0"/>
              </a:rPr>
              <a:t>đấu</a:t>
            </a:r>
            <a:r>
              <a:rPr lang="en-US" sz="1000" dirty="0">
                <a:latin typeface="Muli Light" panose="00000400000000000000" pitchFamily="2" charset="0"/>
              </a:rPr>
              <a:t> </a:t>
            </a:r>
            <a:r>
              <a:rPr lang="en-US" sz="1000" dirty="0" err="1">
                <a:latin typeface="Muli Light" panose="00000400000000000000" pitchFamily="2" charset="0"/>
              </a:rPr>
              <a:t>hồ</a:t>
            </a:r>
            <a:r>
              <a:rPr lang="en-US" sz="1000" dirty="0">
                <a:latin typeface="Muli Light" panose="00000400000000000000" pitchFamily="2" charset="0"/>
              </a:rPr>
              <a:t> </a:t>
            </a:r>
            <a:r>
              <a:rPr lang="en-US" sz="1000" dirty="0" err="1">
                <a:latin typeface="Muli Light" panose="00000400000000000000" pitchFamily="2" charset="0"/>
              </a:rPr>
              <a:t>sơ</a:t>
            </a:r>
            <a:r>
              <a:rPr lang="en-US" sz="1000" dirty="0">
                <a:latin typeface="Muli Light" panose="00000400000000000000" pitchFamily="2" charset="0"/>
              </a:rPr>
              <a:t> </a:t>
            </a:r>
            <a:r>
              <a:rPr lang="en-US" sz="1000" dirty="0" err="1">
                <a:latin typeface="Muli Light" panose="00000400000000000000" pitchFamily="2" charset="0"/>
              </a:rPr>
              <a:t>trễ</a:t>
            </a:r>
            <a:r>
              <a:rPr lang="en-US" sz="1000" dirty="0">
                <a:latin typeface="Muli Light" panose="00000400000000000000" pitchFamily="2" charset="0"/>
              </a:rPr>
              <a:t> </a:t>
            </a:r>
            <a:r>
              <a:rPr lang="en-US" sz="1000" dirty="0" err="1">
                <a:latin typeface="Muli Light" panose="00000400000000000000" pitchFamily="2" charset="0"/>
              </a:rPr>
              <a:t>hẹn</a:t>
            </a:r>
            <a:r>
              <a:rPr lang="en-US" sz="1000" dirty="0">
                <a:latin typeface="Muli Light" panose="00000400000000000000" pitchFamily="2" charset="0"/>
              </a:rPr>
              <a:t> </a:t>
            </a:r>
            <a:r>
              <a:rPr lang="en-US" sz="1000" dirty="0" err="1">
                <a:latin typeface="Muli Light" panose="00000400000000000000" pitchFamily="2" charset="0"/>
              </a:rPr>
              <a:t>dưới</a:t>
            </a:r>
            <a:r>
              <a:rPr lang="en-US" sz="1000" dirty="0">
                <a:latin typeface="Muli Light" panose="00000400000000000000" pitchFamily="2" charset="0"/>
              </a:rPr>
              <a:t> 1,5%; </a:t>
            </a:r>
            <a:r>
              <a:rPr lang="en-US" sz="1000" dirty="0" err="1">
                <a:latin typeface="Muli Light" panose="00000400000000000000" pitchFamily="2" charset="0"/>
              </a:rPr>
              <a:t>kiểm</a:t>
            </a:r>
            <a:r>
              <a:rPr lang="en-US" sz="1000" dirty="0">
                <a:latin typeface="Muli Light" panose="00000400000000000000" pitchFamily="2" charset="0"/>
              </a:rPr>
              <a:t> </a:t>
            </a:r>
            <a:r>
              <a:rPr lang="en-US" sz="1000" dirty="0" err="1">
                <a:latin typeface="Muli Light" panose="00000400000000000000" pitchFamily="2" charset="0"/>
              </a:rPr>
              <a:t>soát</a:t>
            </a:r>
            <a:r>
              <a:rPr lang="en-US" sz="1000" dirty="0">
                <a:latin typeface="Muli Light" panose="00000400000000000000" pitchFamily="2" charset="0"/>
              </a:rPr>
              <a:t> </a:t>
            </a:r>
            <a:r>
              <a:rPr lang="en-US" sz="1000" dirty="0" err="1">
                <a:latin typeface="Muli Light" panose="00000400000000000000" pitchFamily="2" charset="0"/>
              </a:rPr>
              <a:t>chặt</a:t>
            </a:r>
            <a:r>
              <a:rPr lang="en-US" sz="1000" dirty="0">
                <a:latin typeface="Muli Light" panose="00000400000000000000" pitchFamily="2" charset="0"/>
              </a:rPr>
              <a:t> </a:t>
            </a:r>
            <a:r>
              <a:rPr lang="en-US" sz="1000" dirty="0" err="1">
                <a:latin typeface="Muli Light" panose="00000400000000000000" pitchFamily="2" charset="0"/>
              </a:rPr>
              <a:t>chẽ</a:t>
            </a:r>
            <a:r>
              <a:rPr lang="en-US" sz="1000" dirty="0">
                <a:latin typeface="Muli Light" panose="00000400000000000000" pitchFamily="2" charset="0"/>
              </a:rPr>
              <a:t> </a:t>
            </a:r>
            <a:r>
              <a:rPr lang="en-US" sz="1000" dirty="0" err="1">
                <a:latin typeface="Muli Light" panose="00000400000000000000" pitchFamily="2" charset="0"/>
              </a:rPr>
              <a:t>việc</a:t>
            </a:r>
            <a:r>
              <a:rPr lang="en-US" sz="1000" dirty="0">
                <a:latin typeface="Muli Light" panose="00000400000000000000" pitchFamily="2" charset="0"/>
              </a:rPr>
              <a:t> </a:t>
            </a:r>
            <a:r>
              <a:rPr lang="en-US" sz="1000" dirty="0" err="1">
                <a:latin typeface="Muli Light" panose="00000400000000000000" pitchFamily="2" charset="0"/>
              </a:rPr>
              <a:t>thu</a:t>
            </a:r>
            <a:r>
              <a:rPr lang="en-US" sz="1000" dirty="0">
                <a:latin typeface="Muli Light" panose="00000400000000000000" pitchFamily="2" charset="0"/>
              </a:rPr>
              <a:t> </a:t>
            </a:r>
            <a:r>
              <a:rPr lang="en-US" sz="1000" dirty="0" err="1">
                <a:latin typeface="Muli Light" panose="00000400000000000000" pitchFamily="2" charset="0"/>
              </a:rPr>
              <a:t>hồi</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thuê</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mục</a:t>
            </a:r>
            <a:r>
              <a:rPr lang="en-US" sz="1000" dirty="0">
                <a:latin typeface="Muli Light" panose="00000400000000000000" pitchFamily="2" charset="0"/>
              </a:rPr>
              <a:t> </a:t>
            </a:r>
            <a:r>
              <a:rPr lang="en-US" sz="1000" dirty="0" err="1">
                <a:latin typeface="Muli Light" panose="00000400000000000000" pitchFamily="2" charset="0"/>
              </a:rPr>
              <a:t>đích</a:t>
            </a:r>
            <a:r>
              <a:rPr lang="en-US" sz="1000" dirty="0">
                <a:latin typeface="Muli Light" panose="00000400000000000000" pitchFamily="2" charset="0"/>
              </a:rPr>
              <a:t> </a:t>
            </a:r>
            <a:r>
              <a:rPr lang="en-US" sz="1000" dirty="0" err="1">
                <a:latin typeface="Muli Light" panose="00000400000000000000" pitchFamily="2" charset="0"/>
              </a:rPr>
              <a:t>sử</a:t>
            </a:r>
            <a:r>
              <a:rPr lang="en-US" sz="1000" dirty="0">
                <a:latin typeface="Muli Light" panose="00000400000000000000" pitchFamily="2" charset="0"/>
              </a:rPr>
              <a:t> </a:t>
            </a:r>
            <a:r>
              <a:rPr lang="en-US" sz="1000" dirty="0" err="1">
                <a:latin typeface="Muli Light" panose="00000400000000000000" pitchFamily="2" charset="0"/>
              </a:rPr>
              <a:t>dụng</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theo</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nhất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vi </a:t>
            </a:r>
            <a:r>
              <a:rPr lang="en-US" sz="1000" dirty="0" err="1">
                <a:latin typeface="Muli Light" panose="00000400000000000000" pitchFamily="2" charset="0"/>
              </a:rPr>
              <a:t>phạm</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luật</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đảm</a:t>
            </a:r>
            <a:r>
              <a:rPr lang="en-US" sz="1000" dirty="0">
                <a:latin typeface="Muli Light" panose="00000400000000000000" pitchFamily="2" charset="0"/>
              </a:rPr>
              <a:t> </a:t>
            </a:r>
            <a:r>
              <a:rPr lang="en-US" sz="1000" dirty="0" err="1">
                <a:latin typeface="Muli Light" panose="00000400000000000000" pitchFamily="2" charset="0"/>
              </a:rPr>
              <a:t>bảo</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minh </a:t>
            </a:r>
            <a:r>
              <a:rPr lang="en-US" sz="1000" dirty="0" err="1">
                <a:latin typeface="Muli Light" panose="00000400000000000000" pitchFamily="2" charset="0"/>
              </a:rPr>
              <a:t>bạch</a:t>
            </a:r>
            <a:r>
              <a:rPr lang="en-US" sz="1000" dirty="0">
                <a:latin typeface="Muli Light" panose="00000400000000000000" pitchFamily="2" charset="0"/>
              </a:rPr>
              <a:t>, </a:t>
            </a:r>
            <a:r>
              <a:rPr lang="en-US" sz="1000" dirty="0" err="1">
                <a:latin typeface="Muli Light" panose="00000400000000000000" pitchFamily="2" charset="0"/>
              </a:rPr>
              <a:t>dân</a:t>
            </a:r>
            <a:r>
              <a:rPr lang="en-US" sz="1000" dirty="0">
                <a:latin typeface="Muli Light" panose="00000400000000000000" pitchFamily="2" charset="0"/>
              </a:rPr>
              <a:t>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bằng</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kịp</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khi</a:t>
            </a:r>
            <a:r>
              <a:rPr lang="en-US" sz="1000" dirty="0">
                <a:latin typeface="Muli Light" panose="00000400000000000000" pitchFamily="2" charset="0"/>
              </a:rPr>
              <a:t> </a:t>
            </a:r>
            <a:r>
              <a:rPr lang="en-US" sz="1000" dirty="0" err="1">
                <a:latin typeface="Muli Light" panose="00000400000000000000" pitchFamily="2" charset="0"/>
              </a:rPr>
              <a:t>bồi</a:t>
            </a:r>
            <a:r>
              <a:rPr lang="en-US" sz="1000" dirty="0">
                <a:latin typeface="Muli Light" panose="00000400000000000000" pitchFamily="2" charset="0"/>
              </a:rPr>
              <a:t> </a:t>
            </a:r>
            <a:r>
              <a:rPr lang="en-US" sz="1000" dirty="0" err="1">
                <a:latin typeface="Muli Light" panose="00000400000000000000" pitchFamily="2" charset="0"/>
              </a:rPr>
              <a:t>thường</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a:t>
            </a:r>
            <a:r>
              <a:rPr lang="en-US" sz="1000" dirty="0" err="1">
                <a:latin typeface="Muli Light" panose="00000400000000000000" pitchFamily="2" charset="0"/>
              </a:rPr>
              <a:t>tái</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cư</a:t>
            </a:r>
            <a:r>
              <a:rPr lang="en-US" sz="1000" dirty="0">
                <a:latin typeface="Muli Light" panose="00000400000000000000" pitchFamily="2" charset="0"/>
              </a:rPr>
              <a:t>; </a:t>
            </a:r>
          </a:p>
        </p:txBody>
      </p:sp>
      <p:sp>
        <p:nvSpPr>
          <p:cNvPr id="20" name="Rectangle 19">
            <a:extLst>
              <a:ext uri="{FF2B5EF4-FFF2-40B4-BE49-F238E27FC236}">
                <a16:creationId xmlns:a16="http://schemas.microsoft.com/office/drawing/2014/main" xmlns="" id="{BE4F4E47-8E07-4143-A741-19E985C5BEFC}"/>
              </a:ext>
            </a:extLst>
          </p:cNvPr>
          <p:cNvSpPr/>
          <p:nvPr/>
        </p:nvSpPr>
        <p:spPr>
          <a:xfrm>
            <a:off x="-10440" y="3048412"/>
            <a:ext cx="6868439" cy="830997"/>
          </a:xfrm>
          <a:prstGeom prst="rect">
            <a:avLst/>
          </a:prstGeom>
          <a:solidFill>
            <a:srgbClr val="022F43"/>
          </a:solidFill>
        </p:spPr>
        <p:txBody>
          <a:bodyPr wrap="square">
            <a:spAutoFit/>
          </a:bodyPr>
          <a:lstStyle/>
          <a:p>
            <a:r>
              <a:rPr lang="en-US" sz="2400" b="1" dirty="0" err="1" smtClean="0">
                <a:solidFill>
                  <a:schemeClr val="bg1"/>
                </a:solidFill>
                <a:latin typeface="Prata" panose="00000500000000000000" pitchFamily="2" charset="0"/>
              </a:rPr>
              <a:t>Tra</a:t>
            </a:r>
            <a:r>
              <a:rPr lang="en-US" sz="2400" b="1" dirty="0" smtClean="0">
                <a:solidFill>
                  <a:schemeClr val="bg1"/>
                </a:solidFill>
                <a:latin typeface="Prata" panose="00000500000000000000" pitchFamily="2" charset="0"/>
              </a:rPr>
              <a:t>̀ </a:t>
            </a:r>
            <a:r>
              <a:rPr lang="vi-VN" sz="2400" b="1" dirty="0" smtClean="0">
                <a:solidFill>
                  <a:schemeClr val="bg1"/>
                </a:solidFill>
                <a:latin typeface="Prata" panose="00000500000000000000" pitchFamily="2" charset="0"/>
              </a:rPr>
              <a:t>Vinh</a:t>
            </a:r>
            <a:r>
              <a:rPr lang="vi-VN" sz="2400" b="1" dirty="0">
                <a:solidFill>
                  <a:schemeClr val="bg1"/>
                </a:solidFill>
                <a:latin typeface="Prata" panose="00000500000000000000" pitchFamily="2" charset="0"/>
              </a:rPr>
              <a:t>: Nâng cao Chỉ số Tiếp cận đất đai: Nêu cao trách nhiệm người đứng đầu</a:t>
            </a:r>
            <a:endParaRPr lang="en-US" sz="24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64716" y="3957380"/>
            <a:ext cx="3227894" cy="5786199"/>
          </a:xfrm>
          <a:prstGeom prst="rect">
            <a:avLst/>
          </a:prstGeom>
          <a:noFill/>
        </p:spPr>
        <p:txBody>
          <a:bodyPr wrap="square" rtlCol="0">
            <a:spAutoFit/>
          </a:bodyPr>
          <a:lstStyle/>
          <a:p>
            <a:pPr algn="just"/>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cận</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do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Tài</a:t>
            </a:r>
            <a:r>
              <a:rPr lang="en-US" sz="1000" dirty="0">
                <a:latin typeface="Muli Light" panose="00000400000000000000" pitchFamily="2" charset="0"/>
              </a:rPr>
              <a:t>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(TN-MT) </a:t>
            </a:r>
            <a:r>
              <a:rPr lang="en-US" sz="1000" dirty="0" err="1">
                <a:latin typeface="Muli Light" panose="00000400000000000000" pitchFamily="2" charset="0"/>
              </a:rPr>
              <a:t>phụ</a:t>
            </a:r>
            <a:r>
              <a:rPr lang="en-US" sz="1000" dirty="0">
                <a:latin typeface="Muli Light" panose="00000400000000000000" pitchFamily="2" charset="0"/>
              </a:rPr>
              <a:t> </a:t>
            </a:r>
            <a:r>
              <a:rPr lang="en-US" sz="1000" dirty="0" err="1">
                <a:latin typeface="Muli Light" panose="00000400000000000000" pitchFamily="2" charset="0"/>
              </a:rPr>
              <a:t>trách</a:t>
            </a:r>
            <a:r>
              <a:rPr lang="en-US" sz="1000" dirty="0">
                <a:latin typeface="Muli Light" panose="00000400000000000000" pitchFamily="2" charset="0"/>
              </a:rPr>
              <a:t>, </a:t>
            </a:r>
            <a:r>
              <a:rPr lang="en-US" sz="1000" dirty="0" err="1">
                <a:latin typeface="Muli Light" panose="00000400000000000000" pitchFamily="2" charset="0"/>
              </a:rPr>
              <a:t>gồm</a:t>
            </a:r>
            <a:r>
              <a:rPr lang="en-US" sz="1000" dirty="0">
                <a:latin typeface="Muli Light" panose="00000400000000000000" pitchFamily="2" charset="0"/>
              </a:rPr>
              <a:t> 11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2020, </a:t>
            </a:r>
            <a:r>
              <a:rPr lang="en-US" sz="1000" dirty="0" err="1">
                <a:latin typeface="Muli Light" panose="00000400000000000000" pitchFamily="2" charset="0"/>
              </a:rPr>
              <a:t>Trà</a:t>
            </a:r>
            <a:r>
              <a:rPr lang="en-US" sz="1000" dirty="0">
                <a:latin typeface="Muli Light" panose="00000400000000000000" pitchFamily="2" charset="0"/>
              </a:rPr>
              <a:t> </a:t>
            </a:r>
            <a:r>
              <a:rPr lang="en-US" sz="1000" dirty="0" err="1">
                <a:latin typeface="Muli Light" panose="00000400000000000000" pitchFamily="2" charset="0"/>
              </a:rPr>
              <a:t>Vinh</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11/11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tốt</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đạt</a:t>
            </a:r>
            <a:r>
              <a:rPr lang="en-US" sz="1000" dirty="0">
                <a:latin typeface="Muli Light" panose="00000400000000000000" pitchFamily="2" charset="0"/>
              </a:rPr>
              <a:t> 7,61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0,67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05/63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27 </a:t>
            </a:r>
            <a:r>
              <a:rPr lang="en-US" sz="1000" dirty="0" err="1">
                <a:latin typeface="Muli Light" panose="00000400000000000000" pitchFamily="2" charset="0"/>
              </a:rPr>
              <a:t>bậc</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2019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32 </a:t>
            </a:r>
            <a:r>
              <a:rPr lang="en-US" sz="1000" dirty="0" err="1">
                <a:latin typeface="Muli Light" panose="00000400000000000000" pitchFamily="2" charset="0"/>
              </a:rPr>
              <a:t>lên</a:t>
            </a:r>
            <a:r>
              <a:rPr lang="en-US" sz="1000" dirty="0">
                <a:latin typeface="Muli Light" panose="00000400000000000000" pitchFamily="2" charset="0"/>
              </a:rPr>
              <a:t> 05</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duy</a:t>
            </a:r>
            <a:r>
              <a:rPr lang="en-US" sz="1000" dirty="0">
                <a:latin typeface="Muli Light" panose="00000400000000000000" pitchFamily="2" charset="0"/>
              </a:rPr>
              <a:t> </a:t>
            </a:r>
            <a:r>
              <a:rPr lang="en-US" sz="1000" dirty="0" err="1">
                <a:latin typeface="Muli Light" panose="00000400000000000000" pitchFamily="2" charset="0"/>
              </a:rPr>
              <a:t>trì</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cận</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2021, </a:t>
            </a:r>
            <a:r>
              <a:rPr lang="en-US" sz="1000" dirty="0" err="1">
                <a:latin typeface="Muli Light" panose="00000400000000000000" pitchFamily="2" charset="0"/>
              </a:rPr>
              <a:t>Sở</a:t>
            </a:r>
            <a:r>
              <a:rPr lang="en-US" sz="1000" dirty="0">
                <a:latin typeface="Muli Light" panose="00000400000000000000" pitchFamily="2" charset="0"/>
              </a:rPr>
              <a:t> TN-MT </a:t>
            </a:r>
            <a:r>
              <a:rPr lang="en-US" sz="1000" dirty="0" err="1">
                <a:latin typeface="Muli Light" panose="00000400000000000000" pitchFamily="2" charset="0"/>
              </a:rPr>
              <a:t>tỉnh</a:t>
            </a:r>
            <a:r>
              <a:rPr lang="en-US" sz="1000" dirty="0">
                <a:latin typeface="Muli Light" panose="00000400000000000000" pitchFamily="2" charset="0"/>
              </a:rPr>
              <a:t> </a:t>
            </a:r>
            <a:r>
              <a:rPr lang="en-US" sz="1000" dirty="0" err="1">
                <a:latin typeface="Muli Light" panose="00000400000000000000" pitchFamily="2" charset="0"/>
              </a:rPr>
              <a:t>Tra</a:t>
            </a:r>
            <a:r>
              <a:rPr lang="en-US" sz="1000" dirty="0">
                <a:latin typeface="Muli Light" panose="00000400000000000000" pitchFamily="2" charset="0"/>
              </a:rPr>
              <a:t>̀ </a:t>
            </a:r>
            <a:r>
              <a:rPr lang="en-US" sz="1000" dirty="0" err="1">
                <a:latin typeface="Muli Light" panose="00000400000000000000" pitchFamily="2" charset="0"/>
              </a:rPr>
              <a:t>Vinh</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ra</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triển</a:t>
            </a:r>
            <a:r>
              <a:rPr lang="en-US" sz="1000" dirty="0">
                <a:latin typeface="Muli Light" panose="00000400000000000000" pitchFamily="2" charset="0"/>
              </a:rPr>
              <a:t> </a:t>
            </a:r>
            <a:r>
              <a:rPr lang="en-US" sz="1000" dirty="0" err="1">
                <a:latin typeface="Muli Light" panose="00000400000000000000" pitchFamily="2" charset="0"/>
              </a:rPr>
              <a:t>khai</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ngành</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chuyển</a:t>
            </a:r>
            <a:r>
              <a:rPr lang="en-US" sz="1000" dirty="0">
                <a:latin typeface="Muli Light" panose="00000400000000000000" pitchFamily="2" charset="0"/>
              </a:rPr>
              <a:t> </a:t>
            </a:r>
            <a:r>
              <a:rPr lang="en-US" sz="1000" dirty="0" err="1">
                <a:latin typeface="Muli Light" panose="00000400000000000000" pitchFamily="2" charset="0"/>
              </a:rPr>
              <a:t>biến</a:t>
            </a:r>
            <a:r>
              <a:rPr lang="en-US" sz="1000" dirty="0">
                <a:latin typeface="Muli Light" panose="00000400000000000000" pitchFamily="2" charset="0"/>
              </a:rPr>
              <a:t> </a:t>
            </a:r>
            <a:r>
              <a:rPr lang="en-US" sz="1000" dirty="0" err="1">
                <a:latin typeface="Muli Light" panose="00000400000000000000" pitchFamily="2" charset="0"/>
              </a:rPr>
              <a:t>mạnh</a:t>
            </a:r>
            <a:r>
              <a:rPr lang="en-US" sz="1000" dirty="0">
                <a:latin typeface="Muli Light" panose="00000400000000000000" pitchFamily="2" charset="0"/>
              </a:rPr>
              <a:t> </a:t>
            </a:r>
            <a:r>
              <a:rPr lang="en-US" sz="1000" dirty="0" err="1">
                <a:latin typeface="Muli Light" panose="00000400000000000000" pitchFamily="2" charset="0"/>
              </a:rPr>
              <a:t>mẽ</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thức</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bộ</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toàn</a:t>
            </a:r>
            <a:r>
              <a:rPr lang="en-US" sz="1000" dirty="0">
                <a:latin typeface="Muli Light" panose="00000400000000000000" pitchFamily="2" charset="0"/>
              </a:rPr>
              <a:t> </a:t>
            </a:r>
            <a:r>
              <a:rPr lang="en-US" sz="1000" dirty="0" err="1">
                <a:latin typeface="Muli Light" panose="00000400000000000000" pitchFamily="2" charset="0"/>
              </a:rPr>
              <a:t>diện</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lãnh</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đạo</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tổ</a:t>
            </a:r>
            <a:r>
              <a:rPr lang="en-US" sz="1000" dirty="0">
                <a:latin typeface="Muli Light" panose="00000400000000000000" pitchFamily="2" charset="0"/>
              </a:rPr>
              <a:t> </a:t>
            </a:r>
            <a:r>
              <a:rPr lang="en-US" sz="1000" dirty="0" err="1">
                <a:latin typeface="Muli Light" panose="00000400000000000000" pitchFamily="2" charset="0"/>
              </a:rPr>
              <a:t>chức</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(PCI); </a:t>
            </a:r>
            <a:r>
              <a:rPr lang="en-US" sz="1000" dirty="0" err="1">
                <a:latin typeface="Muli Light" panose="00000400000000000000" pitchFamily="2" charset="0"/>
              </a:rPr>
              <a:t>tập</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nâng</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thứ</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PCI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Đặc</a:t>
            </a:r>
            <a:r>
              <a:rPr lang="en-US" sz="1000" dirty="0">
                <a:latin typeface="Muli Light" panose="00000400000000000000" pitchFamily="2" charset="0"/>
              </a:rPr>
              <a:t> </a:t>
            </a:r>
            <a:r>
              <a:rPr lang="en-US" sz="1000" dirty="0" err="1">
                <a:latin typeface="Muli Light" panose="00000400000000000000" pitchFamily="2" charset="0"/>
              </a:rPr>
              <a:t>biệt</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đã</a:t>
            </a:r>
            <a:r>
              <a:rPr lang="en-US" sz="1000" dirty="0">
                <a:latin typeface="Muli Light" panose="00000400000000000000" pitchFamily="2" charset="0"/>
              </a:rPr>
              <a:t> </a:t>
            </a:r>
            <a:r>
              <a:rPr lang="en-US" sz="1000" dirty="0" err="1">
                <a:latin typeface="Muli Light" panose="00000400000000000000" pitchFamily="2" charset="0"/>
              </a:rPr>
              <a:t>xác</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đạt</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nhờ</a:t>
            </a:r>
            <a:r>
              <a:rPr lang="en-US" sz="1000" dirty="0">
                <a:latin typeface="Muli Light" panose="00000400000000000000" pitchFamily="2" charset="0"/>
              </a:rPr>
              <a:t> </a:t>
            </a:r>
            <a:r>
              <a:rPr lang="en-US" sz="1000" dirty="0" err="1">
                <a:latin typeface="Muli Light" panose="00000400000000000000" pitchFamily="2" charset="0"/>
              </a:rPr>
              <a:t>nêu</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tinh</a:t>
            </a:r>
            <a:r>
              <a:rPr lang="en-US" sz="1000" dirty="0">
                <a:latin typeface="Muli Light" panose="00000400000000000000" pitchFamily="2" charset="0"/>
              </a:rPr>
              <a:t> </a:t>
            </a:r>
            <a:r>
              <a:rPr lang="en-US" sz="1000" dirty="0" err="1">
                <a:latin typeface="Muli Light" panose="00000400000000000000" pitchFamily="2" charset="0"/>
              </a:rPr>
              <a:t>thần</a:t>
            </a:r>
            <a:r>
              <a:rPr lang="en-US" sz="1000" dirty="0">
                <a:latin typeface="Muli Light" panose="00000400000000000000" pitchFamily="2" charset="0"/>
              </a:rPr>
              <a:t> </a:t>
            </a:r>
            <a:r>
              <a:rPr lang="en-US" sz="1000" dirty="0" err="1">
                <a:latin typeface="Muli Light" panose="00000400000000000000" pitchFamily="2" charset="0"/>
              </a:rPr>
              <a:t>trách</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người</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gắn</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phân</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rõ</a:t>
            </a:r>
            <a:r>
              <a:rPr lang="en-US" sz="1000" dirty="0">
                <a:latin typeface="Muli Light" panose="00000400000000000000" pitchFamily="2" charset="0"/>
              </a:rPr>
              <a:t> </a:t>
            </a:r>
            <a:r>
              <a:rPr lang="en-US" sz="1000" dirty="0" err="1">
                <a:latin typeface="Muli Light" panose="00000400000000000000" pitchFamily="2" charset="0"/>
              </a:rPr>
              <a:t>ràng</a:t>
            </a:r>
            <a:r>
              <a:rPr lang="en-US" sz="1000" dirty="0" smtClean="0">
                <a:latin typeface="Muli Light" panose="00000400000000000000" pitchFamily="2" charset="0"/>
              </a:rPr>
              <a:t>.</a:t>
            </a:r>
          </a:p>
          <a:p>
            <a:pPr algn="just"/>
            <a:endParaRPr lang="en-US" sz="1000" dirty="0">
              <a:latin typeface="Muli Light" panose="00000400000000000000" pitchFamily="2" charset="0"/>
            </a:endParaRPr>
          </a:p>
          <a:p>
            <a:pPr algn="just"/>
            <a:r>
              <a:rPr lang="en-US" sz="1000" dirty="0" err="1">
                <a:latin typeface="Muli Light" panose="00000400000000000000" pitchFamily="2" charset="0"/>
              </a:rPr>
              <a:t>Ông</a:t>
            </a:r>
            <a:r>
              <a:rPr lang="en-US" sz="1000" dirty="0">
                <a:latin typeface="Muli Light" panose="00000400000000000000" pitchFamily="2" charset="0"/>
              </a:rPr>
              <a:t> </a:t>
            </a:r>
            <a:r>
              <a:rPr lang="en-US" sz="1000" dirty="0" err="1">
                <a:latin typeface="Muli Light" panose="00000400000000000000" pitchFamily="2" charset="0"/>
              </a:rPr>
              <a:t>Trần</a:t>
            </a:r>
            <a:r>
              <a:rPr lang="en-US" sz="1000" dirty="0">
                <a:latin typeface="Muli Light" panose="00000400000000000000" pitchFamily="2" charset="0"/>
              </a:rPr>
              <a:t> </a:t>
            </a:r>
            <a:r>
              <a:rPr lang="en-US" sz="1000" dirty="0" err="1">
                <a:latin typeface="Muli Light" panose="00000400000000000000" pitchFamily="2" charset="0"/>
              </a:rPr>
              <a:t>Văn</a:t>
            </a:r>
            <a:r>
              <a:rPr lang="en-US" sz="1000" dirty="0">
                <a:latin typeface="Muli Light" panose="00000400000000000000" pitchFamily="2" charset="0"/>
              </a:rPr>
              <a:t> </a:t>
            </a:r>
            <a:r>
              <a:rPr lang="en-US" sz="1000" dirty="0" err="1">
                <a:latin typeface="Muli Light" panose="00000400000000000000" pitchFamily="2" charset="0"/>
              </a:rPr>
              <a:t>Hùng</a:t>
            </a:r>
            <a:r>
              <a:rPr lang="en-US" sz="1000" dirty="0">
                <a:latin typeface="Muli Light" panose="00000400000000000000" pitchFamily="2" charset="0"/>
              </a:rPr>
              <a:t>, </a:t>
            </a:r>
            <a:r>
              <a:rPr lang="en-US" sz="1000" dirty="0" err="1">
                <a:latin typeface="Muli Light" panose="00000400000000000000" pitchFamily="2" charset="0"/>
              </a:rPr>
              <a:t>Giám</a:t>
            </a:r>
            <a:r>
              <a:rPr lang="en-US" sz="1000" dirty="0">
                <a:latin typeface="Muli Light" panose="00000400000000000000" pitchFamily="2" charset="0"/>
              </a:rPr>
              <a:t> </a:t>
            </a:r>
            <a:r>
              <a:rPr lang="en-US" sz="1000" dirty="0" err="1">
                <a:latin typeface="Muli Light" panose="00000400000000000000" pitchFamily="2" charset="0"/>
              </a:rPr>
              <a:t>đốc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TN-MT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biết</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11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cận</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2019 </a:t>
            </a:r>
            <a:r>
              <a:rPr lang="en-US" sz="1000" dirty="0" err="1">
                <a:latin typeface="Muli Light" panose="00000400000000000000" pitchFamily="2" charset="0"/>
              </a:rPr>
              <a:t>có</a:t>
            </a:r>
            <a:r>
              <a:rPr lang="en-US" sz="1000" dirty="0">
                <a:latin typeface="Muli Light" panose="00000400000000000000" pitchFamily="2" charset="0"/>
              </a:rPr>
              <a:t> 01/11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bị</a:t>
            </a:r>
            <a:r>
              <a:rPr lang="en-US" sz="1000" dirty="0">
                <a:latin typeface="Muli Light" panose="00000400000000000000" pitchFamily="2" charset="0"/>
              </a:rPr>
              <a:t>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có</a:t>
            </a:r>
            <a:r>
              <a:rPr lang="en-US" sz="1000" dirty="0">
                <a:latin typeface="Muli Light" panose="00000400000000000000" pitchFamily="2" charset="0"/>
              </a:rPr>
              <a:t> 21%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đồng</a:t>
            </a:r>
            <a:r>
              <a:rPr lang="en-US" sz="1000" dirty="0">
                <a:latin typeface="Muli Light" panose="00000400000000000000" pitchFamily="2" charset="0"/>
              </a:rPr>
              <a:t> ý,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18%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39%). </a:t>
            </a:r>
            <a:r>
              <a:rPr lang="en-US" sz="1000" dirty="0" err="1">
                <a:latin typeface="Muli Light" panose="00000400000000000000" pitchFamily="2" charset="0"/>
              </a:rPr>
              <a:t>Xác</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nhân</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2020 </a:t>
            </a:r>
            <a:r>
              <a:rPr lang="en-US" sz="1000" dirty="0" err="1">
                <a:latin typeface="Muli Light" panose="00000400000000000000" pitchFamily="2" charset="0"/>
              </a:rPr>
              <a:t>có</a:t>
            </a:r>
            <a:r>
              <a:rPr lang="en-US" sz="1000" dirty="0">
                <a:latin typeface="Muli Light" panose="00000400000000000000" pitchFamily="2" charset="0"/>
              </a:rPr>
              <a:t> 35%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06%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29%). </a:t>
            </a:r>
            <a:r>
              <a:rPr lang="en-US" sz="1000" dirty="0" err="1">
                <a:latin typeface="Muli Light" panose="00000400000000000000" pitchFamily="2" charset="0"/>
              </a:rPr>
              <a:t>Đồng</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Tiếp</a:t>
            </a:r>
            <a:r>
              <a:rPr lang="en-US" sz="1000" dirty="0">
                <a:latin typeface="Muli Light" panose="00000400000000000000" pitchFamily="2" charset="0"/>
              </a:rPr>
              <a:t> </a:t>
            </a:r>
            <a:r>
              <a:rPr lang="en-US" sz="1000" dirty="0" err="1">
                <a:latin typeface="Muli Light" panose="00000400000000000000" pitchFamily="2" charset="0"/>
              </a:rPr>
              <a:t>cận</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tốt</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sinh</a:t>
            </a:r>
            <a:r>
              <a:rPr lang="en-US" sz="1000" dirty="0">
                <a:latin typeface="Muli Light" panose="00000400000000000000" pitchFamily="2" charset="0"/>
              </a:rPr>
              <a:t> </a:t>
            </a:r>
            <a:r>
              <a:rPr lang="en-US" sz="1000" dirty="0" err="1">
                <a:latin typeface="Muli Light" panose="00000400000000000000" pitchFamily="2" charset="0"/>
              </a:rPr>
              <a:t>thêm</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chế</a:t>
            </a:r>
            <a:r>
              <a:rPr lang="en-US" sz="1000" dirty="0">
                <a:latin typeface="Muli Light" panose="00000400000000000000" pitchFamily="2" charset="0"/>
              </a:rPr>
              <a:t> </a:t>
            </a:r>
            <a:r>
              <a:rPr lang="en-US" sz="1000" dirty="0" err="1">
                <a:latin typeface="Muli Light" panose="00000400000000000000" pitchFamily="2" charset="0"/>
              </a:rPr>
              <a:t>yếu</a:t>
            </a:r>
            <a:r>
              <a:rPr lang="en-US" sz="1000" dirty="0">
                <a:latin typeface="Muli Light" panose="00000400000000000000" pitchFamily="2" charset="0"/>
              </a:rPr>
              <a:t> </a:t>
            </a:r>
            <a:r>
              <a:rPr lang="en-US" sz="1000" dirty="0" err="1">
                <a:latin typeface="Muli Light" panose="00000400000000000000" pitchFamily="2" charset="0"/>
              </a:rPr>
              <a:t>kém</a:t>
            </a:r>
            <a:r>
              <a:rPr lang="en-US" sz="1000" dirty="0">
                <a:latin typeface="Muli Light" panose="00000400000000000000" pitchFamily="2" charset="0"/>
              </a:rPr>
              <a:t>. </a:t>
            </a:r>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do </a:t>
            </a:r>
            <a:r>
              <a:rPr lang="en-US" sz="1000" dirty="0" err="1">
                <a:latin typeface="Muli Light" panose="00000400000000000000" pitchFamily="2" charset="0"/>
              </a:rPr>
              <a:t>năm</a:t>
            </a:r>
            <a:r>
              <a:rPr lang="en-US" sz="1000" dirty="0">
                <a:latin typeface="Muli Light" panose="00000400000000000000" pitchFamily="2" charset="0"/>
              </a:rPr>
              <a:t> 2020 </a:t>
            </a:r>
            <a:r>
              <a:rPr lang="en-US" sz="1000" dirty="0" err="1">
                <a:latin typeface="Muli Light" panose="00000400000000000000" pitchFamily="2" charset="0"/>
              </a:rPr>
              <a:t>Sở</a:t>
            </a:r>
            <a:r>
              <a:rPr lang="en-US" sz="1000" dirty="0">
                <a:latin typeface="Muli Light" panose="00000400000000000000" pitchFamily="2" charset="0"/>
              </a:rPr>
              <a:t> TN-MT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giản</a:t>
            </a:r>
            <a:r>
              <a:rPr lang="en-US" sz="1000" dirty="0">
                <a:latin typeface="Muli Light" panose="00000400000000000000" pitchFamily="2" charset="0"/>
              </a:rPr>
              <a:t> 87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(TTHC).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79,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huyện</a:t>
            </a:r>
            <a:r>
              <a:rPr lang="en-US" sz="1000" dirty="0">
                <a:latin typeface="Muli Light" panose="00000400000000000000" pitchFamily="2" charset="0"/>
              </a:rPr>
              <a:t> 06,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xã</a:t>
            </a:r>
            <a:r>
              <a:rPr lang="en-US" sz="1000" dirty="0">
                <a:latin typeface="Muli Light" panose="00000400000000000000" pitchFamily="2" charset="0"/>
              </a:rPr>
              <a:t> 02.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gian</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TTHC, </a:t>
            </a:r>
            <a:r>
              <a:rPr lang="en-US" sz="1000" dirty="0" err="1">
                <a:latin typeface="Muli Light" panose="00000400000000000000" pitchFamily="2" charset="0"/>
              </a:rPr>
              <a:t>có</a:t>
            </a:r>
            <a:r>
              <a:rPr lang="en-US" sz="1000" dirty="0">
                <a:latin typeface="Muli Light" panose="00000400000000000000" pitchFamily="2" charset="0"/>
              </a:rPr>
              <a:t> 33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giữ</a:t>
            </a:r>
            <a:r>
              <a:rPr lang="en-US" sz="1000" dirty="0">
                <a:latin typeface="Muli Light" panose="00000400000000000000" pitchFamily="2" charset="0"/>
              </a:rPr>
              <a:t>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gian</a:t>
            </a:r>
            <a:r>
              <a:rPr lang="en-US" sz="1000" dirty="0">
                <a:latin typeface="Muli Light" panose="00000400000000000000" pitchFamily="2" charset="0"/>
              </a:rPr>
              <a:t> </a:t>
            </a:r>
            <a:r>
              <a:rPr lang="en-US" sz="1000" dirty="0" err="1">
                <a:latin typeface="Muli Light" panose="00000400000000000000" pitchFamily="2" charset="0"/>
              </a:rPr>
              <a:t>như</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ương</a:t>
            </a:r>
            <a:r>
              <a:rPr lang="en-US" sz="1000" dirty="0">
                <a:latin typeface="Muli Light" panose="00000400000000000000" pitchFamily="2" charset="0"/>
              </a:rPr>
              <a:t>, 42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50% </a:t>
            </a:r>
            <a:r>
              <a:rPr lang="en-US" sz="1000" dirty="0" err="1">
                <a:latin typeface="Muli Light" panose="00000400000000000000" pitchFamily="2" charset="0"/>
              </a:rPr>
              <a:t>đến</a:t>
            </a:r>
            <a:r>
              <a:rPr lang="en-US" sz="1000" dirty="0">
                <a:latin typeface="Muli Light" panose="00000400000000000000" pitchFamily="2" charset="0"/>
              </a:rPr>
              <a:t> </a:t>
            </a:r>
            <a:r>
              <a:rPr lang="en-US" sz="1000" dirty="0" err="1">
                <a:latin typeface="Muli Light" panose="00000400000000000000" pitchFamily="2" charset="0"/>
              </a:rPr>
              <a:t>dưới</a:t>
            </a:r>
            <a:r>
              <a:rPr lang="en-US" sz="1000" dirty="0">
                <a:latin typeface="Muli Light" panose="00000400000000000000" pitchFamily="2" charset="0"/>
              </a:rPr>
              <a:t> 50% </a:t>
            </a:r>
            <a:r>
              <a:rPr lang="en-US" sz="1000" dirty="0" err="1">
                <a:latin typeface="Muli Light" panose="00000400000000000000" pitchFamily="2" charset="0"/>
              </a:rPr>
              <a:t>và</a:t>
            </a:r>
            <a:r>
              <a:rPr lang="en-US" sz="1000" dirty="0">
                <a:latin typeface="Muli Light" panose="00000400000000000000" pitchFamily="2" charset="0"/>
              </a:rPr>
              <a:t> 03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50%.</a:t>
            </a:r>
          </a:p>
        </p:txBody>
      </p:sp>
    </p:spTree>
    <p:extLst>
      <p:ext uri="{BB962C8B-B14F-4D97-AF65-F5344CB8AC3E}">
        <p14:creationId xmlns:p14="http://schemas.microsoft.com/office/powerpoint/2010/main" val="62167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ịa điểm du lịch Trà Vinh ấn tượng nhất định phải đ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 t="23087" r="-173" b="5762"/>
          <a:stretch/>
        </p:blipFill>
        <p:spPr bwMode="auto">
          <a:xfrm>
            <a:off x="481724" y="6020656"/>
            <a:ext cx="5929930" cy="316444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26117" y="469825"/>
            <a:ext cx="3332610" cy="4555093"/>
          </a:xfrm>
          <a:prstGeom prst="rect">
            <a:avLst/>
          </a:prstGeom>
        </p:spPr>
        <p:txBody>
          <a:bodyPr wrap="square">
            <a:spAutoFit/>
          </a:bodyPr>
          <a:lstStyle/>
          <a:p>
            <a:pPr algn="just"/>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Quản</a:t>
            </a:r>
            <a:r>
              <a:rPr lang="en-US" sz="1000" dirty="0">
                <a:latin typeface="Muli Light" panose="00000400000000000000" pitchFamily="2" charset="0"/>
              </a:rPr>
              <a:t> </a:t>
            </a:r>
            <a:r>
              <a:rPr lang="en-US" sz="1000" dirty="0" err="1">
                <a:latin typeface="Muli Light" panose="00000400000000000000" pitchFamily="2" charset="0"/>
              </a:rPr>
              <a:t>lý</a:t>
            </a:r>
            <a:r>
              <a:rPr lang="en-US" sz="1000" dirty="0">
                <a:latin typeface="Muli Light" panose="00000400000000000000" pitchFamily="2" charset="0"/>
              </a:rPr>
              <a:t> </a:t>
            </a:r>
            <a:r>
              <a:rPr lang="en-US" sz="1000" dirty="0" err="1">
                <a:latin typeface="Muli Light" panose="00000400000000000000" pitchFamily="2" charset="0"/>
              </a:rPr>
              <a:t>tài</a:t>
            </a:r>
            <a:r>
              <a:rPr lang="en-US" sz="1000" dirty="0">
                <a:latin typeface="Muli Light" panose="00000400000000000000" pitchFamily="2" charset="0"/>
              </a:rPr>
              <a:t>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biển</a:t>
            </a:r>
            <a:r>
              <a:rPr lang="en-US" sz="1000" dirty="0">
                <a:latin typeface="Muli Light" panose="00000400000000000000" pitchFamily="2" charset="0"/>
              </a:rPr>
              <a:t> </a:t>
            </a:r>
            <a:r>
              <a:rPr lang="en-US" sz="1000" dirty="0" err="1">
                <a:latin typeface="Muli Light" panose="00000400000000000000" pitchFamily="2" charset="0"/>
              </a:rPr>
              <a:t>chịu</a:t>
            </a:r>
            <a:r>
              <a:rPr lang="en-US" sz="1000" dirty="0">
                <a:latin typeface="Muli Light" panose="00000400000000000000" pitchFamily="2" charset="0"/>
              </a:rPr>
              <a:t> </a:t>
            </a:r>
            <a:r>
              <a:rPr lang="en-US" sz="1000" dirty="0" err="1">
                <a:latin typeface="Muli Light" panose="00000400000000000000" pitchFamily="2" charset="0"/>
              </a:rPr>
              <a:t>trách</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TTHC </a:t>
            </a:r>
            <a:r>
              <a:rPr lang="en-US" sz="1000" dirty="0" err="1">
                <a:latin typeface="Muli Light" panose="00000400000000000000" pitchFamily="2" charset="0"/>
              </a:rPr>
              <a:t>lĩnh</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tài</a:t>
            </a:r>
            <a:r>
              <a:rPr lang="en-US" sz="1000" dirty="0">
                <a:latin typeface="Muli Light" panose="00000400000000000000" pitchFamily="2" charset="0"/>
              </a:rPr>
              <a:t> </a:t>
            </a:r>
            <a:r>
              <a:rPr lang="en-US" sz="1000" dirty="0" err="1">
                <a:latin typeface="Muli Light" panose="00000400000000000000" pitchFamily="2" charset="0"/>
              </a:rPr>
              <a:t>nguyên</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khoáng</a:t>
            </a:r>
            <a:r>
              <a:rPr lang="en-US" sz="1000" dirty="0">
                <a:latin typeface="Muli Light" panose="00000400000000000000" pitchFamily="2" charset="0"/>
              </a:rPr>
              <a:t> </a:t>
            </a:r>
            <a:r>
              <a:rPr lang="en-US" sz="1000" dirty="0" err="1">
                <a:latin typeface="Muli Light" panose="00000400000000000000" pitchFamily="2" charset="0"/>
              </a:rPr>
              <a:t>sản</a:t>
            </a:r>
            <a:r>
              <a:rPr lang="en-US" sz="1000" dirty="0">
                <a:latin typeface="Muli Light" panose="00000400000000000000" pitchFamily="2" charset="0"/>
              </a:rPr>
              <a:t>, </a:t>
            </a:r>
            <a:r>
              <a:rPr lang="en-US" sz="1000" dirty="0" err="1">
                <a:latin typeface="Muli Light" panose="00000400000000000000" pitchFamily="2" charset="0"/>
              </a:rPr>
              <a:t>biển</a:t>
            </a:r>
            <a:r>
              <a:rPr lang="en-US" sz="1000" dirty="0">
                <a:latin typeface="Muli Light" panose="00000400000000000000" pitchFamily="2" charset="0"/>
              </a:rPr>
              <a:t> </a:t>
            </a:r>
            <a:r>
              <a:rPr lang="en-US" sz="1000" dirty="0" err="1">
                <a:latin typeface="Muli Light" panose="00000400000000000000" pitchFamily="2" charset="0"/>
              </a:rPr>
              <a:t>đảo</a:t>
            </a:r>
            <a:r>
              <a:rPr lang="en-US" sz="1000" dirty="0">
                <a:latin typeface="Muli Light" panose="00000400000000000000" pitchFamily="2" charset="0"/>
              </a:rPr>
              <a:t> </a:t>
            </a:r>
            <a:r>
              <a:rPr lang="en-US" sz="1000" dirty="0" err="1">
                <a:latin typeface="Muli Light" panose="00000400000000000000" pitchFamily="2" charset="0"/>
              </a:rPr>
              <a:t>đúng</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luật</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sinh</a:t>
            </a:r>
            <a:r>
              <a:rPr lang="en-US" sz="1000" dirty="0">
                <a:latin typeface="Muli Light" panose="00000400000000000000" pitchFamily="2" charset="0"/>
              </a:rPr>
              <a:t> </a:t>
            </a:r>
            <a:r>
              <a:rPr lang="en-US" sz="1000" dirty="0" err="1">
                <a:latin typeface="Muli Light" panose="00000400000000000000" pitchFamily="2" charset="0"/>
              </a:rPr>
              <a:t>hồ</a:t>
            </a:r>
            <a:r>
              <a:rPr lang="en-US" sz="1000" dirty="0">
                <a:latin typeface="Muli Light" panose="00000400000000000000" pitchFamily="2" charset="0"/>
              </a:rPr>
              <a:t> </a:t>
            </a:r>
            <a:r>
              <a:rPr lang="en-US" sz="1000" dirty="0" err="1">
                <a:latin typeface="Muli Light" panose="00000400000000000000" pitchFamily="2" charset="0"/>
              </a:rPr>
              <a:t>sơ</a:t>
            </a:r>
            <a:r>
              <a:rPr lang="en-US" sz="1000" dirty="0">
                <a:latin typeface="Muli Light" panose="00000400000000000000" pitchFamily="2" charset="0"/>
              </a:rPr>
              <a:t> </a:t>
            </a:r>
            <a:r>
              <a:rPr lang="en-US" sz="1000" dirty="0" err="1">
                <a:latin typeface="Muli Light" panose="00000400000000000000" pitchFamily="2" charset="0"/>
              </a:rPr>
              <a:t>trễ</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Quản</a:t>
            </a:r>
            <a:r>
              <a:rPr lang="en-US" sz="1000" dirty="0">
                <a:latin typeface="Muli Light" panose="00000400000000000000" pitchFamily="2" charset="0"/>
              </a:rPr>
              <a:t> </a:t>
            </a:r>
            <a:r>
              <a:rPr lang="en-US" sz="1000" dirty="0" err="1">
                <a:latin typeface="Muli Light" panose="00000400000000000000" pitchFamily="2" charset="0"/>
              </a:rPr>
              <a:t>lý</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TTHC </a:t>
            </a:r>
            <a:r>
              <a:rPr lang="en-US" sz="1000" dirty="0" err="1">
                <a:latin typeface="Muli Light" panose="00000400000000000000" pitchFamily="2" charset="0"/>
              </a:rPr>
              <a:t>lĩnh</a:t>
            </a:r>
            <a:r>
              <a:rPr lang="en-US" sz="1000" dirty="0">
                <a:latin typeface="Muli Light" panose="00000400000000000000" pitchFamily="2" charset="0"/>
              </a:rPr>
              <a:t> </a:t>
            </a:r>
            <a:r>
              <a:rPr lang="en-US" sz="1000" dirty="0" err="1">
                <a:latin typeface="Muli Light" panose="00000400000000000000" pitchFamily="2" charset="0"/>
              </a:rPr>
              <a:t>vực</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đúng</a:t>
            </a:r>
            <a:r>
              <a:rPr lang="en-US" sz="1000" dirty="0">
                <a:latin typeface="Muli Light" panose="00000400000000000000" pitchFamily="2" charset="0"/>
              </a:rPr>
              <a:t> </a:t>
            </a:r>
            <a:r>
              <a:rPr lang="en-US" sz="1000" dirty="0" err="1">
                <a:latin typeface="Muli Light" panose="00000400000000000000" pitchFamily="2" charset="0"/>
              </a:rPr>
              <a:t>quy</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luật</a:t>
            </a:r>
            <a:r>
              <a:rPr lang="en-US" sz="1000" dirty="0">
                <a:latin typeface="Muli Light" panose="00000400000000000000" pitchFamily="2" charset="0"/>
              </a:rPr>
              <a:t>, </a:t>
            </a:r>
            <a:r>
              <a:rPr lang="en-US" sz="1000" dirty="0" err="1">
                <a:latin typeface="Muli Light" panose="00000400000000000000" pitchFamily="2" charset="0"/>
              </a:rPr>
              <a:t>không</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phát</a:t>
            </a:r>
            <a:r>
              <a:rPr lang="en-US" sz="1000" dirty="0">
                <a:latin typeface="Muli Light" panose="00000400000000000000" pitchFamily="2" charset="0"/>
              </a:rPr>
              <a:t> </a:t>
            </a:r>
            <a:r>
              <a:rPr lang="en-US" sz="1000" dirty="0" err="1">
                <a:latin typeface="Muli Light" panose="00000400000000000000" pitchFamily="2" charset="0"/>
              </a:rPr>
              <a:t>sinh</a:t>
            </a:r>
            <a:r>
              <a:rPr lang="en-US" sz="1000" dirty="0">
                <a:latin typeface="Muli Light" panose="00000400000000000000" pitchFamily="2" charset="0"/>
              </a:rPr>
              <a:t> </a:t>
            </a:r>
            <a:r>
              <a:rPr lang="en-US" sz="1000" dirty="0" err="1">
                <a:latin typeface="Muli Light" panose="00000400000000000000" pitchFamily="2" charset="0"/>
              </a:rPr>
              <a:t>hồ</a:t>
            </a:r>
            <a:r>
              <a:rPr lang="en-US" sz="1000" dirty="0">
                <a:latin typeface="Muli Light" panose="00000400000000000000" pitchFamily="2" charset="0"/>
              </a:rPr>
              <a:t> </a:t>
            </a:r>
            <a:r>
              <a:rPr lang="en-US" sz="1000" dirty="0" err="1">
                <a:latin typeface="Muli Light" panose="00000400000000000000" pitchFamily="2" charset="0"/>
              </a:rPr>
              <a:t>sơ</a:t>
            </a:r>
            <a:r>
              <a:rPr lang="en-US" sz="1000" dirty="0">
                <a:latin typeface="Muli Light" panose="00000400000000000000" pitchFamily="2" charset="0"/>
              </a:rPr>
              <a:t> </a:t>
            </a:r>
            <a:r>
              <a:rPr lang="en-US" sz="1000" dirty="0" err="1">
                <a:latin typeface="Muli Light" panose="00000400000000000000" pitchFamily="2" charset="0"/>
              </a:rPr>
              <a:t>trễ</a:t>
            </a:r>
            <a:r>
              <a:rPr lang="en-US" sz="1000" dirty="0">
                <a:latin typeface="Muli Light" panose="00000400000000000000" pitchFamily="2" charset="0"/>
              </a:rPr>
              <a:t> </a:t>
            </a:r>
            <a:r>
              <a:rPr lang="en-US" sz="1000" dirty="0" err="1">
                <a:latin typeface="Muli Light" panose="00000400000000000000" pitchFamily="2" charset="0"/>
              </a:rPr>
              <a:t>hạn</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nhiệm</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Thanh</a:t>
            </a:r>
            <a:r>
              <a:rPr lang="en-US" sz="1000" dirty="0">
                <a:latin typeface="Muli Light" panose="00000400000000000000" pitchFamily="2" charset="0"/>
              </a:rPr>
              <a:t> </a:t>
            </a:r>
            <a:r>
              <a:rPr lang="en-US" sz="1000" dirty="0" err="1">
                <a:latin typeface="Muli Light" panose="00000400000000000000" pitchFamily="2" charset="0"/>
              </a:rPr>
              <a:t>tra</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thư</a:t>
            </a:r>
            <a:r>
              <a:rPr lang="en-US" sz="1000" dirty="0">
                <a:latin typeface="Muli Light" panose="00000400000000000000" pitchFamily="2" charset="0"/>
              </a:rPr>
              <a:t> </a:t>
            </a:r>
            <a:r>
              <a:rPr lang="en-US" sz="1000" dirty="0" err="1">
                <a:latin typeface="Muli Light" panose="00000400000000000000" pitchFamily="2" charset="0"/>
              </a:rPr>
              <a:t>khiếu</a:t>
            </a:r>
            <a:r>
              <a:rPr lang="en-US" sz="1000" dirty="0">
                <a:latin typeface="Muli Light" panose="00000400000000000000" pitchFamily="2" charset="0"/>
              </a:rPr>
              <a:t> </a:t>
            </a:r>
            <a:r>
              <a:rPr lang="en-US" sz="1000" dirty="0" err="1">
                <a:latin typeface="Muli Light" panose="00000400000000000000" pitchFamily="2" charset="0"/>
              </a:rPr>
              <a:t>nại</a:t>
            </a:r>
            <a:r>
              <a:rPr lang="en-US" sz="1000" dirty="0">
                <a:latin typeface="Muli Light" panose="00000400000000000000" pitchFamily="2" charset="0"/>
              </a:rPr>
              <a:t>, </a:t>
            </a:r>
            <a:r>
              <a:rPr lang="en-US" sz="1000" dirty="0" err="1">
                <a:latin typeface="Muli Light" panose="00000400000000000000" pitchFamily="2" charset="0"/>
              </a:rPr>
              <a:t>tố</a:t>
            </a:r>
            <a:r>
              <a:rPr lang="en-US" sz="1000" dirty="0">
                <a:latin typeface="Muli Light" panose="00000400000000000000" pitchFamily="2" charset="0"/>
              </a:rPr>
              <a:t> </a:t>
            </a:r>
            <a:r>
              <a:rPr lang="en-US" sz="1000" dirty="0" err="1">
                <a:latin typeface="Muli Light" panose="00000400000000000000" pitchFamily="2" charset="0"/>
              </a:rPr>
              <a:t>cáo</a:t>
            </a:r>
            <a:r>
              <a:rPr lang="en-US" sz="1000" dirty="0">
                <a:latin typeface="Muli Light" panose="00000400000000000000" pitchFamily="2" charset="0"/>
              </a:rPr>
              <a:t> </a:t>
            </a:r>
            <a:r>
              <a:rPr lang="en-US" sz="1000" dirty="0" err="1">
                <a:latin typeface="Muli Light" panose="00000400000000000000" pitchFamily="2" charset="0"/>
              </a:rPr>
              <a:t>thuộc</a:t>
            </a:r>
            <a:r>
              <a:rPr lang="en-US" sz="1000" dirty="0">
                <a:latin typeface="Muli Light" panose="00000400000000000000" pitchFamily="2" charset="0"/>
              </a:rPr>
              <a:t> </a:t>
            </a:r>
            <a:r>
              <a:rPr lang="en-US" sz="1000" dirty="0" err="1">
                <a:latin typeface="Muli Light" panose="00000400000000000000" pitchFamily="2" charset="0"/>
              </a:rPr>
              <a:t>thẩm</a:t>
            </a:r>
            <a:r>
              <a:rPr lang="en-US" sz="1000" dirty="0">
                <a:latin typeface="Muli Light" panose="00000400000000000000" pitchFamily="2" charset="0"/>
              </a:rPr>
              <a:t> </a:t>
            </a:r>
            <a:r>
              <a:rPr lang="en-US" sz="1000" dirty="0" err="1">
                <a:latin typeface="Muli Light" panose="00000400000000000000" pitchFamily="2" charset="0"/>
              </a:rPr>
              <a:t>quyền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Giám</a:t>
            </a:r>
            <a:r>
              <a:rPr lang="en-US" sz="1000" dirty="0">
                <a:latin typeface="Muli Light" panose="00000400000000000000" pitchFamily="2" charset="0"/>
              </a:rPr>
              <a:t> </a:t>
            </a:r>
            <a:r>
              <a:rPr lang="en-US" sz="1000" dirty="0" err="1">
                <a:latin typeface="Muli Light" panose="00000400000000000000" pitchFamily="2" charset="0"/>
              </a:rPr>
              <a:t>đốc</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TN-MT, </a:t>
            </a:r>
            <a:r>
              <a:rPr lang="en-US" sz="1000" dirty="0" err="1">
                <a:latin typeface="Muli Light" panose="00000400000000000000" pitchFamily="2" charset="0"/>
              </a:rPr>
              <a:t>tham</a:t>
            </a:r>
            <a:r>
              <a:rPr lang="en-US" sz="1000" dirty="0">
                <a:latin typeface="Muli Light" panose="00000400000000000000" pitchFamily="2" charset="0"/>
              </a:rPr>
              <a:t> </a:t>
            </a:r>
            <a:r>
              <a:rPr lang="en-US" sz="1000" dirty="0" err="1">
                <a:latin typeface="Muli Light" panose="00000400000000000000" pitchFamily="2" charset="0"/>
              </a:rPr>
              <a:t>mưu</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a:t>
            </a:r>
            <a:r>
              <a:rPr lang="en-US" sz="1000" dirty="0" err="1">
                <a:latin typeface="Muli Light" panose="00000400000000000000" pitchFamily="2" charset="0"/>
              </a:rPr>
              <a:t>đơn</a:t>
            </a:r>
            <a:r>
              <a:rPr lang="en-US" sz="1000" dirty="0">
                <a:latin typeface="Muli Light" panose="00000400000000000000" pitchFamily="2" charset="0"/>
              </a:rPr>
              <a:t>, </a:t>
            </a:r>
            <a:r>
              <a:rPr lang="en-US" sz="1000" dirty="0" err="1">
                <a:latin typeface="Muli Light" panose="00000400000000000000" pitchFamily="2" charset="0"/>
              </a:rPr>
              <a:t>thư</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Chủ</a:t>
            </a:r>
            <a:r>
              <a:rPr lang="en-US" sz="1000" dirty="0">
                <a:latin typeface="Muli Light" panose="00000400000000000000" pitchFamily="2" charset="0"/>
              </a:rPr>
              <a:t> </a:t>
            </a:r>
            <a:r>
              <a:rPr lang="en-US" sz="1000" dirty="0" err="1">
                <a:latin typeface="Muli Light" panose="00000400000000000000" pitchFamily="2" charset="0"/>
              </a:rPr>
              <a:t>tịch</a:t>
            </a:r>
            <a:r>
              <a:rPr lang="en-US" sz="1000" dirty="0">
                <a:latin typeface="Muli Light" panose="00000400000000000000" pitchFamily="2" charset="0"/>
              </a:rPr>
              <a:t> UBND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giao</a:t>
            </a:r>
            <a:r>
              <a:rPr lang="en-US" sz="1000" dirty="0">
                <a:latin typeface="Muli Light" panose="00000400000000000000" pitchFamily="2" charset="0"/>
              </a:rPr>
              <a:t>, </a:t>
            </a:r>
            <a:r>
              <a:rPr lang="en-US" sz="1000" dirty="0" err="1">
                <a:latin typeface="Muli Light" panose="00000400000000000000" pitchFamily="2" charset="0"/>
              </a:rPr>
              <a:t>phấn</a:t>
            </a:r>
            <a:r>
              <a:rPr lang="en-US" sz="1000" dirty="0">
                <a:latin typeface="Muli Light" panose="00000400000000000000" pitchFamily="2" charset="0"/>
              </a:rPr>
              <a:t> </a:t>
            </a:r>
            <a:r>
              <a:rPr lang="en-US" sz="1000" dirty="0" err="1">
                <a:latin typeface="Muli Light" panose="00000400000000000000" pitchFamily="2" charset="0"/>
              </a:rPr>
              <a:t>đấu</a:t>
            </a:r>
            <a:r>
              <a:rPr lang="en-US" sz="1000" dirty="0">
                <a:latin typeface="Muli Light" panose="00000400000000000000" pitchFamily="2" charset="0"/>
              </a:rPr>
              <a:t> </a:t>
            </a:r>
            <a:r>
              <a:rPr lang="en-US" sz="1000" dirty="0" err="1">
                <a:latin typeface="Muli Light" panose="00000400000000000000" pitchFamily="2" charset="0"/>
              </a:rPr>
              <a:t>đạt</a:t>
            </a:r>
            <a:r>
              <a:rPr lang="en-US" sz="1000" dirty="0">
                <a:latin typeface="Muli Light" panose="00000400000000000000" pitchFamily="2" charset="0"/>
              </a:rPr>
              <a:t> 95%...</a:t>
            </a:r>
          </a:p>
          <a:p>
            <a:pPr algn="just"/>
            <a:endParaRPr lang="en-US" sz="1000" dirty="0" smtClean="0">
              <a:solidFill>
                <a:srgbClr val="000000"/>
              </a:solidFill>
              <a:latin typeface="Quicksand" panose="00000500000000000000" pitchFamily="2" charset="0"/>
              <a:cs typeface="Times New Roman" panose="02020603050405020304" pitchFamily="18" charset="0"/>
            </a:endParaRPr>
          </a:p>
          <a:p>
            <a:pPr algn="just"/>
            <a:r>
              <a:rPr lang="en-US" sz="1000" dirty="0" smtClean="0">
                <a:solidFill>
                  <a:srgbClr val="000000"/>
                </a:solidFill>
                <a:latin typeface="Quicksand" panose="00000500000000000000" pitchFamily="2" charset="0"/>
                <a:cs typeface="Times New Roman" panose="02020603050405020304" pitchFamily="18" charset="0"/>
              </a:rPr>
              <a:t>Hay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phần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ngày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chờ</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cấp</a:t>
            </a:r>
            <a:r>
              <a:rPr lang="en-US" sz="1000" dirty="0">
                <a:solidFill>
                  <a:srgbClr val="000000"/>
                </a:solidFill>
                <a:latin typeface="Quicksand" panose="00000500000000000000" pitchFamily="2" charset="0"/>
                <a:cs typeface="Times New Roman" panose="02020603050405020304" pitchFamily="18" charset="0"/>
              </a:rPr>
              <a:t> GCNQSDĐ, </a:t>
            </a:r>
            <a:r>
              <a:rPr lang="en-US" sz="1000" dirty="0" err="1">
                <a:solidFill>
                  <a:srgbClr val="000000"/>
                </a:solidFill>
                <a:latin typeface="Quicksand" panose="00000500000000000000" pitchFamily="2" charset="0"/>
                <a:cs typeface="Times New Roman" panose="02020603050405020304" pitchFamily="18" charset="0"/>
              </a:rPr>
              <a:t>giao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Phòng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Quản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lý</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đai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phòng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đăng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ký</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đai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tục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cấp</a:t>
            </a:r>
            <a:r>
              <a:rPr lang="en-US" sz="1000" dirty="0">
                <a:solidFill>
                  <a:srgbClr val="000000"/>
                </a:solidFill>
                <a:latin typeface="Quicksand" panose="00000500000000000000" pitchFamily="2" charset="0"/>
                <a:cs typeface="Times New Roman" panose="02020603050405020304" pitchFamily="18" charset="0"/>
              </a:rPr>
              <a:t> GCNQSDĐ, </a:t>
            </a:r>
            <a:r>
              <a:rPr lang="en-US" sz="1000" dirty="0" err="1">
                <a:solidFill>
                  <a:srgbClr val="000000"/>
                </a:solidFill>
                <a:latin typeface="Quicksand" panose="00000500000000000000" pitchFamily="2" charset="0"/>
                <a:cs typeface="Times New Roman" panose="02020603050405020304" pitchFamily="18" charset="0"/>
              </a:rPr>
              <a:t>quyền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hữu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nhà</a:t>
            </a:r>
            <a:r>
              <a:rPr lang="en-US" sz="1000" dirty="0">
                <a:solidFill>
                  <a:srgbClr val="000000"/>
                </a:solidFill>
                <a:latin typeface="Quicksand" panose="00000500000000000000" pitchFamily="2" charset="0"/>
                <a:cs typeface="Times New Roman" panose="02020603050405020304" pitchFamily="18" charset="0"/>
              </a:rPr>
              <a:t> ở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tài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sản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gắn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lần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đầu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sử</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dụng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đúng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hoặc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trước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mà</a:t>
            </a:r>
            <a:r>
              <a:rPr lang="en-US" sz="1000" dirty="0">
                <a:solidFill>
                  <a:srgbClr val="000000"/>
                </a:solidFill>
                <a:latin typeface="Quicksand" panose="00000500000000000000" pitchFamily="2" charset="0"/>
                <a:cs typeface="Times New Roman" panose="02020603050405020304" pitchFamily="18" charset="0"/>
              </a:rPr>
              <a:t> UBND </a:t>
            </a:r>
            <a:r>
              <a:rPr lang="en-US" sz="1000" dirty="0" err="1">
                <a:solidFill>
                  <a:srgbClr val="000000"/>
                </a:solidFill>
                <a:latin typeface="Quicksand" panose="00000500000000000000" pitchFamily="2" charset="0"/>
                <a:cs typeface="Times New Roman" panose="02020603050405020304" pitchFamily="18" charset="0"/>
              </a:rPr>
              <a:t>tỉnh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đối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tục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này</a:t>
            </a:r>
            <a:r>
              <a:rPr lang="en-US" sz="1000" dirty="0">
                <a:solidFill>
                  <a:srgbClr val="000000"/>
                </a:solidFill>
                <a:latin typeface="Quicksand" panose="00000500000000000000" pitchFamily="2" charset="0"/>
                <a:cs typeface="Times New Roman" panose="02020603050405020304" pitchFamily="18" charset="0"/>
              </a:rPr>
              <a:t> (23 </a:t>
            </a:r>
            <a:r>
              <a:rPr lang="en-US" sz="1000" dirty="0" err="1">
                <a:solidFill>
                  <a:srgbClr val="000000"/>
                </a:solidFill>
                <a:latin typeface="Quicksand" panose="00000500000000000000" pitchFamily="2" charset="0"/>
                <a:cs typeface="Times New Roman" panose="02020603050405020304" pitchFamily="18" charset="0"/>
              </a:rPr>
              <a:t>ngày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làm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việc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Đặc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biệt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phóng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mặt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bằng</a:t>
            </a:r>
            <a:r>
              <a:rPr lang="en-US" sz="1000" dirty="0">
                <a:solidFill>
                  <a:srgbClr val="000000"/>
                </a:solidFill>
                <a:latin typeface="Quicksand" panose="00000500000000000000" pitchFamily="2" charset="0"/>
                <a:cs typeface="Times New Roman" panose="02020603050405020304" pitchFamily="18" charset="0"/>
              </a:rPr>
              <a:t> (GPMB), Ban </a:t>
            </a:r>
            <a:r>
              <a:rPr lang="en-US" sz="1000" dirty="0" err="1">
                <a:solidFill>
                  <a:srgbClr val="000000"/>
                </a:solidFill>
                <a:latin typeface="Quicksand" panose="00000500000000000000" pitchFamily="2" charset="0"/>
                <a:cs typeface="Times New Roman" panose="02020603050405020304" pitchFamily="18" charset="0"/>
              </a:rPr>
              <a:t>Giám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đốc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Trung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tâm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triển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quỹ</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đối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những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trình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liên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tuyến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liên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huyện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những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trình</a:t>
            </a:r>
            <a:r>
              <a:rPr lang="en-US" sz="1000" dirty="0">
                <a:solidFill>
                  <a:srgbClr val="000000"/>
                </a:solidFill>
                <a:latin typeface="Quicksand" panose="00000500000000000000" pitchFamily="2" charset="0"/>
                <a:cs typeface="Times New Roman" panose="02020603050405020304" pitchFamily="18" charset="0"/>
              </a:rPr>
              <a:t> do </a:t>
            </a:r>
            <a:r>
              <a:rPr lang="en-US" sz="1000" dirty="0" err="1">
                <a:solidFill>
                  <a:srgbClr val="000000"/>
                </a:solidFill>
                <a:latin typeface="Quicksand" panose="00000500000000000000" pitchFamily="2" charset="0"/>
                <a:cs typeface="Times New Roman" panose="02020603050405020304" pitchFamily="18" charset="0"/>
              </a:rPr>
              <a:t>Tỉnh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ủy</a:t>
            </a:r>
            <a:r>
              <a:rPr lang="en-US" sz="1000" dirty="0">
                <a:solidFill>
                  <a:srgbClr val="000000"/>
                </a:solidFill>
                <a:latin typeface="Quicksand" panose="00000500000000000000" pitchFamily="2" charset="0"/>
                <a:cs typeface="Times New Roman" panose="02020603050405020304" pitchFamily="18" charset="0"/>
              </a:rPr>
              <a:t>, UBND </a:t>
            </a:r>
            <a:r>
              <a:rPr lang="en-US" sz="1000" dirty="0" err="1">
                <a:solidFill>
                  <a:srgbClr val="000000"/>
                </a:solidFill>
                <a:latin typeface="Quicksand" panose="00000500000000000000" pitchFamily="2" charset="0"/>
                <a:cs typeface="Times New Roman" panose="02020603050405020304" pitchFamily="18" charset="0"/>
              </a:rPr>
              <a:t>tỉnh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kêu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gọi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đầu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kê</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biên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kiểm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đếm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Trường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hợp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cùng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nhưng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nhiều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trình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dự</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cần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hiện</a:t>
            </a:r>
            <a:r>
              <a:rPr lang="en-US" sz="1000" dirty="0">
                <a:solidFill>
                  <a:srgbClr val="000000"/>
                </a:solidFill>
                <a:latin typeface="Quicksand" panose="00000500000000000000" pitchFamily="2" charset="0"/>
                <a:cs typeface="Times New Roman" panose="02020603050405020304" pitchFamily="18" charset="0"/>
              </a:rPr>
              <a:t> GPMB, </a:t>
            </a:r>
            <a:r>
              <a:rPr lang="en-US" sz="1000" dirty="0" err="1">
                <a:solidFill>
                  <a:srgbClr val="000000"/>
                </a:solidFill>
                <a:latin typeface="Quicksand" panose="00000500000000000000" pitchFamily="2" charset="0"/>
                <a:cs typeface="Times New Roman" panose="02020603050405020304" pitchFamily="18" charset="0"/>
              </a:rPr>
              <a:t>thì</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Giám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đốc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Trung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tâm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kỹ</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thuật</a:t>
            </a:r>
            <a:r>
              <a:rPr lang="en-US" sz="1000" dirty="0">
                <a:solidFill>
                  <a:srgbClr val="000000"/>
                </a:solidFill>
                <a:latin typeface="Quicksand" panose="00000500000000000000" pitchFamily="2" charset="0"/>
                <a:cs typeface="Times New Roman" panose="02020603050405020304" pitchFamily="18" charset="0"/>
              </a:rPr>
              <a:t> TN-MT </a:t>
            </a:r>
            <a:r>
              <a:rPr lang="en-US" sz="1000" dirty="0" err="1">
                <a:solidFill>
                  <a:srgbClr val="000000"/>
                </a:solidFill>
                <a:latin typeface="Quicksand" panose="00000500000000000000" pitchFamily="2" charset="0"/>
                <a:cs typeface="Times New Roman" panose="02020603050405020304" pitchFamily="18" charset="0"/>
              </a:rPr>
              <a:t>hoặc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thuê</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vấn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có</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đủ</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năng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một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trình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dự</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nhằm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đảm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bảo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a:t>
            </a:r>
            <a:r>
              <a:rPr lang="en-US" sz="1000" dirty="0">
                <a:solidFill>
                  <a:srgbClr val="000000"/>
                </a:solidFill>
                <a:latin typeface="Quicksand" panose="00000500000000000000" pitchFamily="2" charset="0"/>
                <a:cs typeface="Times New Roman" panose="02020603050405020304" pitchFamily="18" charset="0"/>
              </a:rPr>
              <a:t> do </a:t>
            </a:r>
            <a:r>
              <a:rPr lang="en-US" sz="1000" dirty="0" err="1">
                <a:solidFill>
                  <a:srgbClr val="000000"/>
                </a:solidFill>
                <a:latin typeface="Quicksand" panose="00000500000000000000" pitchFamily="2" charset="0"/>
                <a:cs typeface="Times New Roman" panose="02020603050405020304" pitchFamily="18" charset="0"/>
              </a:rPr>
              <a:t>Tỉnh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ủy</a:t>
            </a:r>
            <a:r>
              <a:rPr lang="en-US" sz="1000" dirty="0">
                <a:solidFill>
                  <a:srgbClr val="000000"/>
                </a:solidFill>
                <a:latin typeface="Quicksand" panose="00000500000000000000" pitchFamily="2" charset="0"/>
                <a:cs typeface="Times New Roman" panose="02020603050405020304" pitchFamily="18" charset="0"/>
              </a:rPr>
              <a:t>, UBND </a:t>
            </a:r>
            <a:r>
              <a:rPr lang="en-US" sz="1000" dirty="0" err="1">
                <a:solidFill>
                  <a:srgbClr val="000000"/>
                </a:solidFill>
                <a:latin typeface="Quicksand" panose="00000500000000000000" pitchFamily="2" charset="0"/>
                <a:cs typeface="Times New Roman" panose="02020603050405020304" pitchFamily="18" charset="0"/>
              </a:rPr>
              <a:t>tỉnh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đạo</a:t>
            </a:r>
            <a:r>
              <a:rPr lang="en-US" sz="1000" dirty="0">
                <a:solidFill>
                  <a:srgbClr val="000000"/>
                </a:solidFill>
                <a:latin typeface="Quicksand" panose="00000500000000000000" pitchFamily="2" charset="0"/>
                <a:cs typeface="Times New Roman" panose="02020603050405020304" pitchFamily="18" charset="0"/>
              </a:rPr>
              <a:t>.</a:t>
            </a:r>
          </a:p>
        </p:txBody>
      </p:sp>
      <p:sp>
        <p:nvSpPr>
          <p:cNvPr id="35" name="Rectangle 34"/>
          <p:cNvSpPr/>
          <p:nvPr/>
        </p:nvSpPr>
        <p:spPr>
          <a:xfrm>
            <a:off x="3720956" y="469825"/>
            <a:ext cx="2928858" cy="4708981"/>
          </a:xfrm>
          <a:prstGeom prst="rect">
            <a:avLst/>
          </a:prstGeom>
        </p:spPr>
        <p:txBody>
          <a:bodyPr wrap="square">
            <a:spAutoFit/>
          </a:bodyPr>
          <a:lstStyle/>
          <a:p>
            <a:pPr algn="just"/>
            <a:r>
              <a:rPr lang="en-US" sz="1000" dirty="0" err="1">
                <a:solidFill>
                  <a:srgbClr val="000000"/>
                </a:solidFill>
                <a:latin typeface="Quicksand" panose="00000500000000000000" pitchFamily="2" charset="0"/>
                <a:cs typeface="Times New Roman" panose="02020603050405020304" pitchFamily="18" charset="0"/>
              </a:rPr>
              <a:t>Việc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Giám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đốc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Trưởng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Phòng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thuộc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cứ</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chức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năng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từng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chức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viên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chức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nâng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tăng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cường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phối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hợp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đẩy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TTHC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nghiệp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tham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mưu</a:t>
            </a:r>
            <a:r>
              <a:rPr lang="en-US" sz="1000" dirty="0">
                <a:solidFill>
                  <a:srgbClr val="000000"/>
                </a:solidFill>
                <a:latin typeface="Quicksand" panose="00000500000000000000" pitchFamily="2" charset="0"/>
                <a:cs typeface="Times New Roman" panose="02020603050405020304" pitchFamily="18" charset="0"/>
              </a:rPr>
              <a:t> Ban </a:t>
            </a:r>
            <a:r>
              <a:rPr lang="en-US" sz="1000" dirty="0" err="1">
                <a:solidFill>
                  <a:srgbClr val="000000"/>
                </a:solidFill>
                <a:latin typeface="Quicksand" panose="00000500000000000000" pitchFamily="2" charset="0"/>
                <a:cs typeface="Times New Roman" panose="02020603050405020304" pitchFamily="18" charset="0"/>
              </a:rPr>
              <a:t>Giám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đốc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triển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khai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đảm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bảo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đúng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độ</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đạt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nhiệm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vụ</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được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hoạch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Ngoài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ra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còn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khai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đường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dây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nóng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để</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nhận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phản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ánh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kiến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nghị</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đáp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thắc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mắc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người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dân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doanh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nghiệp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đẩy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mạnh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ứng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dụng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nghệ</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thông</a:t>
            </a:r>
            <a:r>
              <a:rPr lang="en-US" sz="1000" dirty="0">
                <a:solidFill>
                  <a:srgbClr val="000000"/>
                </a:solidFill>
                <a:latin typeface="Quicksand" panose="00000500000000000000" pitchFamily="2" charset="0"/>
                <a:cs typeface="Times New Roman" panose="02020603050405020304" pitchFamily="18" charset="0"/>
              </a:rPr>
              <a:t> tin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nhận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quyết</a:t>
            </a:r>
            <a:r>
              <a:rPr lang="en-US" sz="1000" dirty="0">
                <a:solidFill>
                  <a:srgbClr val="000000"/>
                </a:solidFill>
                <a:latin typeface="Quicksand" panose="00000500000000000000" pitchFamily="2" charset="0"/>
                <a:cs typeface="Times New Roman" panose="02020603050405020304" pitchFamily="18" charset="0"/>
              </a:rPr>
              <a:t> TTHC, </a:t>
            </a:r>
            <a:r>
              <a:rPr lang="en-US" sz="1000" dirty="0" err="1">
                <a:solidFill>
                  <a:srgbClr val="000000"/>
                </a:solidFill>
                <a:latin typeface="Quicksand" panose="00000500000000000000" pitchFamily="2" charset="0"/>
                <a:cs typeface="Times New Roman" panose="02020603050405020304" pitchFamily="18" charset="0"/>
              </a:rPr>
              <a:t>hạn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thấp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tình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trạng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hồ</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sơ</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trả</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lại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bổ</a:t>
            </a:r>
            <a:r>
              <a:rPr lang="en-US" sz="1000" dirty="0">
                <a:solidFill>
                  <a:srgbClr val="000000"/>
                </a:solidFill>
                <a:latin typeface="Quicksand" panose="00000500000000000000" pitchFamily="2" charset="0"/>
                <a:cs typeface="Times New Roman" panose="02020603050405020304" pitchFamily="18" charset="0"/>
              </a:rPr>
              <a:t> sung </a:t>
            </a:r>
            <a:r>
              <a:rPr lang="en-US" sz="1000" dirty="0" err="1">
                <a:solidFill>
                  <a:srgbClr val="000000"/>
                </a:solidFill>
                <a:latin typeface="Quicksand" panose="00000500000000000000" pitchFamily="2" charset="0"/>
                <a:cs typeface="Times New Roman" panose="02020603050405020304" pitchFamily="18" charset="0"/>
              </a:rPr>
              <a:t>nhiều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lần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xử</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lý</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nghiêm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bộ</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tình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nhũng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nhiễu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TN-MT </a:t>
            </a:r>
            <a:r>
              <a:rPr lang="en-US" sz="1000" dirty="0" err="1">
                <a:solidFill>
                  <a:srgbClr val="000000"/>
                </a:solidFill>
                <a:latin typeface="Quicksand" panose="00000500000000000000" pitchFamily="2" charset="0"/>
                <a:cs typeface="Times New Roman" panose="02020603050405020304" pitchFamily="18" charset="0"/>
              </a:rPr>
              <a:t>mong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muốn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ngành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liên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quan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địa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phương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tích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phối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hợp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hơn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nữa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hiện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TTHC </a:t>
            </a:r>
            <a:r>
              <a:rPr lang="en-US" sz="1000" dirty="0" err="1">
                <a:solidFill>
                  <a:srgbClr val="000000"/>
                </a:solidFill>
                <a:latin typeface="Quicksand" panose="00000500000000000000" pitchFamily="2" charset="0"/>
                <a:cs typeface="Times New Roman" panose="02020603050405020304" pitchFamily="18" charset="0"/>
              </a:rPr>
              <a:t>về</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đai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các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lĩnh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vực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tài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chính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thuế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kế</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hoạch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đầu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a:t>
            </a:r>
            <a:r>
              <a:rPr lang="en-US" sz="1000" dirty="0" smtClean="0">
                <a:solidFill>
                  <a:srgbClr val="000000"/>
                </a:solidFill>
                <a:latin typeface="Quicksand" panose="00000500000000000000" pitchFamily="2" charset="0"/>
                <a:cs typeface="Times New Roman" panose="02020603050405020304" pitchFamily="18" charset="0"/>
              </a:rPr>
              <a:t>...</a:t>
            </a:r>
          </a:p>
          <a:p>
            <a:pPr algn="just"/>
            <a:endParaRPr lang="en-US" sz="1000" dirty="0">
              <a:solidFill>
                <a:srgbClr val="000000"/>
              </a:solidFill>
              <a:latin typeface="Quicksand" panose="00000500000000000000" pitchFamily="2" charset="0"/>
              <a:cs typeface="Times New Roman" panose="02020603050405020304" pitchFamily="18" charset="0"/>
            </a:endParaRPr>
          </a:p>
          <a:p>
            <a:pPr algn="just"/>
            <a:r>
              <a:rPr lang="en-US" sz="1000" dirty="0" err="1">
                <a:solidFill>
                  <a:srgbClr val="000000"/>
                </a:solidFill>
                <a:latin typeface="Quicksand" panose="00000500000000000000" pitchFamily="2" charset="0"/>
                <a:cs typeface="Times New Roman" panose="02020603050405020304" pitchFamily="18" charset="0"/>
              </a:rPr>
              <a:t>Hy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vọng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rằng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với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những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giải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pháp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mà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Sở</a:t>
            </a:r>
            <a:r>
              <a:rPr lang="en-US" sz="1000" dirty="0">
                <a:solidFill>
                  <a:srgbClr val="000000"/>
                </a:solidFill>
                <a:latin typeface="Quicksand" panose="00000500000000000000" pitchFamily="2" charset="0"/>
                <a:cs typeface="Times New Roman" panose="02020603050405020304" pitchFamily="18" charset="0"/>
              </a:rPr>
              <a:t> TN-MT </a:t>
            </a:r>
            <a:r>
              <a:rPr lang="en-US" sz="1000" dirty="0" err="1">
                <a:solidFill>
                  <a:srgbClr val="000000"/>
                </a:solidFill>
                <a:latin typeface="Quicksand" panose="00000500000000000000" pitchFamily="2" charset="0"/>
                <a:cs typeface="Times New Roman" panose="02020603050405020304" pitchFamily="18" charset="0"/>
              </a:rPr>
              <a:t>đưa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ra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Tiếp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cận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đất</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đai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của</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tỉnh</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sẽ</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không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ngừng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tăng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trong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thời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gian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tới</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góp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phần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nâng</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cao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Chỉ</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số</a:t>
            </a:r>
            <a:r>
              <a:rPr lang="en-US" sz="1000" dirty="0">
                <a:solidFill>
                  <a:srgbClr val="000000"/>
                </a:solidFill>
                <a:latin typeface="Quicksand" panose="00000500000000000000" pitchFamily="2" charset="0"/>
                <a:cs typeface="Times New Roman" panose="02020603050405020304" pitchFamily="18" charset="0"/>
              </a:rPr>
              <a:t> PCI, </a:t>
            </a:r>
            <a:r>
              <a:rPr lang="en-US" sz="1000" dirty="0" err="1">
                <a:solidFill>
                  <a:srgbClr val="000000"/>
                </a:solidFill>
                <a:latin typeface="Quicksand" panose="00000500000000000000" pitchFamily="2" charset="0"/>
                <a:cs typeface="Times New Roman" panose="02020603050405020304" pitchFamily="18" charset="0"/>
              </a:rPr>
              <a:t>tiếp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tục</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tạo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điểm</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đến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hấp</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dẫn</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đáng</a:t>
            </a:r>
            <a:r>
              <a:rPr lang="en-US" sz="1000" dirty="0">
                <a:solidFill>
                  <a:srgbClr val="000000"/>
                </a:solidFill>
                <a:latin typeface="Quicksand" panose="00000500000000000000" pitchFamily="2" charset="0"/>
                <a:cs typeface="Times New Roman" panose="02020603050405020304" pitchFamily="18" charset="0"/>
              </a:rPr>
              <a:t> tin </a:t>
            </a:r>
            <a:r>
              <a:rPr lang="en-US" sz="1000" dirty="0" err="1">
                <a:solidFill>
                  <a:srgbClr val="000000"/>
                </a:solidFill>
                <a:latin typeface="Quicksand" panose="00000500000000000000" pitchFamily="2" charset="0"/>
                <a:cs typeface="Times New Roman" panose="02020603050405020304" pitchFamily="18" charset="0"/>
              </a:rPr>
              <a:t>cậy</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cho</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nhà</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đầu</a:t>
            </a:r>
            <a:r>
              <a:rPr lang="en-US" sz="1000" dirty="0">
                <a:solidFill>
                  <a:srgbClr val="000000"/>
                </a:solidFill>
                <a:latin typeface="Quicksand" panose="00000500000000000000" pitchFamily="2" charset="0"/>
                <a:cs typeface="Times New Roman" panose="02020603050405020304" pitchFamily="18" charset="0"/>
              </a:rPr>
              <a:t> </a:t>
            </a:r>
            <a:r>
              <a:rPr lang="en-US" sz="1000" dirty="0" err="1">
                <a:solidFill>
                  <a:srgbClr val="000000"/>
                </a:solidFill>
                <a:latin typeface="Quicksand" panose="00000500000000000000" pitchFamily="2" charset="0"/>
                <a:cs typeface="Times New Roman" panose="02020603050405020304" pitchFamily="18" charset="0"/>
              </a:rPr>
              <a:t>tư</a:t>
            </a:r>
            <a:r>
              <a:rPr lang="en-US" sz="1000" dirty="0">
                <a:solidFill>
                  <a:srgbClr val="000000"/>
                </a:solidFill>
                <a:latin typeface="Quicksand" panose="00000500000000000000" pitchFamily="2" charset="0"/>
                <a:cs typeface="Times New Roman" panose="02020603050405020304" pitchFamily="18" charset="0"/>
              </a:rPr>
              <a:t>.</a:t>
            </a:r>
          </a:p>
          <a:p>
            <a:pPr algn="just" fontAlgn="base"/>
            <a:endParaRPr lang="en-US" sz="1000" dirty="0" smtClean="0">
              <a:solidFill>
                <a:srgbClr val="000000"/>
              </a:solidFill>
              <a:latin typeface="Quicksand" panose="00000500000000000000" pitchFamily="2" charset="0"/>
              <a:cs typeface="Times New Roman" panose="02020603050405020304" pitchFamily="18" charset="0"/>
            </a:endParaRPr>
          </a:p>
          <a:p>
            <a:pPr algn="r" fontAlgn="base"/>
            <a:r>
              <a:rPr lang="en-US" sz="1000" dirty="0" smtClean="0">
                <a:solidFill>
                  <a:srgbClr val="000000"/>
                </a:solidFill>
                <a:latin typeface="Quicksand" panose="00000500000000000000" pitchFamily="2" charset="0"/>
                <a:cs typeface="Times New Roman" panose="02020603050405020304" pitchFamily="18" charset="0"/>
              </a:rPr>
              <a:t>Theo </a:t>
            </a:r>
            <a:r>
              <a:rPr lang="en-US" sz="1000" dirty="0" err="1">
                <a:solidFill>
                  <a:srgbClr val="000000"/>
                </a:solidFill>
                <a:latin typeface="Quicksand" panose="00000500000000000000" pitchFamily="2" charset="0"/>
                <a:cs typeface="Times New Roman" panose="02020603050405020304" pitchFamily="18" charset="0"/>
                <a:hlinkClick r:id="rId3"/>
              </a:rPr>
              <a:t>Báo</a:t>
            </a:r>
            <a:r>
              <a:rPr lang="en-US" sz="1000" dirty="0">
                <a:solidFill>
                  <a:srgbClr val="000000"/>
                </a:solidFill>
                <a:latin typeface="Quicksand" panose="00000500000000000000" pitchFamily="2" charset="0"/>
                <a:cs typeface="Times New Roman" panose="02020603050405020304" pitchFamily="18" charset="0"/>
                <a:hlinkClick r:id="rId3"/>
              </a:rPr>
              <a:t> </a:t>
            </a:r>
            <a:r>
              <a:rPr lang="en-US" sz="1000" dirty="0" err="1">
                <a:solidFill>
                  <a:srgbClr val="000000"/>
                </a:solidFill>
                <a:latin typeface="Quicksand" panose="00000500000000000000" pitchFamily="2" charset="0"/>
                <a:cs typeface="Times New Roman" panose="02020603050405020304" pitchFamily="18" charset="0"/>
                <a:hlinkClick r:id="rId3"/>
              </a:rPr>
              <a:t>Tra</a:t>
            </a:r>
            <a:r>
              <a:rPr lang="en-US" sz="1000" dirty="0">
                <a:solidFill>
                  <a:srgbClr val="000000"/>
                </a:solidFill>
                <a:latin typeface="Quicksand" panose="00000500000000000000" pitchFamily="2" charset="0"/>
                <a:cs typeface="Times New Roman" panose="02020603050405020304" pitchFamily="18" charset="0"/>
                <a:hlinkClick r:id="rId3"/>
              </a:rPr>
              <a:t>̀ </a:t>
            </a:r>
            <a:r>
              <a:rPr lang="en-US" sz="1000" dirty="0" err="1">
                <a:solidFill>
                  <a:srgbClr val="000000"/>
                </a:solidFill>
                <a:latin typeface="Quicksand" panose="00000500000000000000" pitchFamily="2" charset="0"/>
                <a:cs typeface="Times New Roman" panose="02020603050405020304" pitchFamily="18" charset="0"/>
                <a:hlinkClick r:id="rId3"/>
              </a:rPr>
              <a:t>Vinh</a:t>
            </a:r>
            <a:endParaRPr lang="en-US" sz="1000" dirty="0">
              <a:solidFill>
                <a:srgbClr val="000000"/>
              </a:solidFill>
              <a:latin typeface="Quicksand" panose="00000500000000000000" pitchFamily="2"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08</a:t>
            </a:r>
            <a:endParaRPr lang="en-US" sz="1000" dirty="0">
              <a:latin typeface="Prata" panose="00000500000000000000" pitchFamily="2" charset="0"/>
            </a:endParaRPr>
          </a:p>
        </p:txBody>
      </p:sp>
      <p:sp>
        <p:nvSpPr>
          <p:cNvPr id="22" name="Rectangle 21">
            <a:extLst>
              <a:ext uri="{FF2B5EF4-FFF2-40B4-BE49-F238E27FC236}">
                <a16:creationId xmlns="" xmlns:a16="http://schemas.microsoft.com/office/drawing/2014/main"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25" name="Rectangle 24">
            <a:extLst>
              <a:ext uri="{FF2B5EF4-FFF2-40B4-BE49-F238E27FC236}">
                <a16:creationId xmlns="" xmlns:a16="http://schemas.microsoft.com/office/drawing/2014/main"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Tree>
    <p:extLst>
      <p:ext uri="{BB962C8B-B14F-4D97-AF65-F5344CB8AC3E}">
        <p14:creationId xmlns:p14="http://schemas.microsoft.com/office/powerpoint/2010/main" val="294172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usinessmen and businesswomen meeting brainstorming ideas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8" y="591426"/>
            <a:ext cx="6878878" cy="38679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3ED1E89-093F-4F16-99E6-79AA585834CC}"/>
              </a:ext>
            </a:extLst>
          </p:cNvPr>
          <p:cNvSpPr/>
          <p:nvPr/>
        </p:nvSpPr>
        <p:spPr>
          <a:xfrm>
            <a:off x="393701" y="163792"/>
            <a:ext cx="6464300" cy="231237"/>
          </a:xfrm>
          <a:prstGeom prst="rect">
            <a:avLst/>
          </a:prstGeom>
          <a:solidFill>
            <a:srgbClr val="B9E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E44A3BF-EDE8-463A-8F55-C69D9CC7DA1B}"/>
              </a:ext>
            </a:extLst>
          </p:cNvPr>
          <p:cNvSpPr/>
          <p:nvPr/>
        </p:nvSpPr>
        <p:spPr>
          <a:xfrm>
            <a:off x="388346" y="156299"/>
            <a:ext cx="1016794" cy="246221"/>
          </a:xfrm>
          <a:prstGeom prst="rect">
            <a:avLst/>
          </a:prstGeom>
        </p:spPr>
        <p:txBody>
          <a:bodyPr wrap="square">
            <a:spAutoFit/>
          </a:bodyPr>
          <a:lstStyle/>
          <a:p>
            <a:r>
              <a:rPr lang="en-US" sz="1000" b="1" dirty="0">
                <a:solidFill>
                  <a:schemeClr val="bg1"/>
                </a:solidFill>
                <a:latin typeface="Muli" panose="00000500000000000000" pitchFamily="2" charset="0"/>
              </a:rPr>
              <a:t>Tin </a:t>
            </a:r>
            <a:r>
              <a:rPr lang="en-US" sz="1000" b="1" dirty="0" err="1">
                <a:solidFill>
                  <a:schemeClr val="bg1"/>
                </a:solidFill>
                <a:latin typeface="Muli" panose="00000500000000000000" pitchFamily="2" charset="0"/>
              </a:rPr>
              <a:t>tức</a:t>
            </a:r>
            <a:r>
              <a:rPr lang="en-US" sz="1000" b="1" dirty="0">
                <a:solidFill>
                  <a:schemeClr val="bg1"/>
                </a:solidFill>
                <a:latin typeface="Muli" panose="00000500000000000000" pitchFamily="2" charset="0"/>
              </a:rPr>
              <a:t> PCI </a:t>
            </a:r>
          </a:p>
        </p:txBody>
      </p:sp>
      <p:sp>
        <p:nvSpPr>
          <p:cNvPr id="13" name="TextBox 12">
            <a:extLst>
              <a:ext uri="{FF2B5EF4-FFF2-40B4-BE49-F238E27FC236}">
                <a16:creationId xmlns:a16="http://schemas.microsoft.com/office/drawing/2014/main" xmlns="" id="{BF83AF02-28D9-4A72-A00A-EC3290D08936}"/>
              </a:ext>
            </a:extLst>
          </p:cNvPr>
          <p:cNvSpPr txBox="1"/>
          <p:nvPr/>
        </p:nvSpPr>
        <p:spPr>
          <a:xfrm>
            <a:off x="39411" y="156299"/>
            <a:ext cx="359449" cy="246221"/>
          </a:xfrm>
          <a:prstGeom prst="rect">
            <a:avLst/>
          </a:prstGeom>
          <a:noFill/>
        </p:spPr>
        <p:txBody>
          <a:bodyPr wrap="square" rtlCol="0">
            <a:spAutoFit/>
          </a:bodyPr>
          <a:lstStyle/>
          <a:p>
            <a:r>
              <a:rPr lang="en-US" sz="1000" dirty="0" smtClean="0">
                <a:latin typeface="Prata" panose="00000500000000000000" pitchFamily="2" charset="0"/>
              </a:rPr>
              <a:t>09</a:t>
            </a:r>
            <a:endParaRPr lang="en-US" sz="1000" dirty="0">
              <a:latin typeface="Prata" panose="00000500000000000000" pitchFamily="2" charset="0"/>
            </a:endParaRPr>
          </a:p>
        </p:txBody>
      </p:sp>
      <p:sp>
        <p:nvSpPr>
          <p:cNvPr id="14" name="Rectangle 13">
            <a:extLst>
              <a:ext uri="{FF2B5EF4-FFF2-40B4-BE49-F238E27FC236}">
                <a16:creationId xmlns:a16="http://schemas.microsoft.com/office/drawing/2014/main" xmlns="" id="{90AFB74D-EE8C-45D0-869F-A7690FF5F280}"/>
              </a:ext>
            </a:extLst>
          </p:cNvPr>
          <p:cNvSpPr/>
          <p:nvPr/>
        </p:nvSpPr>
        <p:spPr>
          <a:xfrm>
            <a:off x="4361961" y="163792"/>
            <a:ext cx="2350604" cy="246221"/>
          </a:xfrm>
          <a:prstGeom prst="rect">
            <a:avLst/>
          </a:prstGeom>
        </p:spPr>
        <p:txBody>
          <a:bodyPr wrap="square">
            <a:spAutoFit/>
          </a:bodyPr>
          <a:lstStyle/>
          <a:p>
            <a:pPr algn="r"/>
            <a:r>
              <a:rPr lang="en-US" sz="1000" dirty="0" err="1">
                <a:solidFill>
                  <a:schemeClr val="bg1"/>
                </a:solidFill>
                <a:latin typeface="Muli Light" panose="00000400000000000000" pitchFamily="2" charset="0"/>
              </a:rPr>
              <a:t>Số</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21 | </a:t>
            </a:r>
            <a:r>
              <a:rPr lang="en-US" sz="1000" dirty="0" err="1">
                <a:solidFill>
                  <a:schemeClr val="bg1"/>
                </a:solidFill>
                <a:latin typeface="Muli Light" panose="00000400000000000000" pitchFamily="2" charset="0"/>
              </a:rPr>
              <a:t>Ấn</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phẩm</a:t>
            </a:r>
            <a:r>
              <a:rPr lang="en-US" sz="1000" dirty="0">
                <a:solidFill>
                  <a:schemeClr val="bg1"/>
                </a:solidFill>
                <a:latin typeface="Muli Light" panose="00000400000000000000" pitchFamily="2" charset="0"/>
              </a:rPr>
              <a:t> </a:t>
            </a:r>
            <a:r>
              <a:rPr lang="en-US" sz="1000" dirty="0" err="1">
                <a:solidFill>
                  <a:schemeClr val="bg1"/>
                </a:solidFill>
                <a:latin typeface="Muli Light" panose="00000400000000000000" pitchFamily="2" charset="0"/>
              </a:rPr>
              <a:t>Quý</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III </a:t>
            </a:r>
            <a:r>
              <a:rPr lang="en-US" sz="1000" dirty="0" err="1">
                <a:solidFill>
                  <a:schemeClr val="bg1"/>
                </a:solidFill>
                <a:latin typeface="Muli Light" panose="00000400000000000000" pitchFamily="2" charset="0"/>
              </a:rPr>
              <a:t>năm</a:t>
            </a:r>
            <a:r>
              <a:rPr lang="en-US" sz="1000" dirty="0">
                <a:solidFill>
                  <a:schemeClr val="bg1"/>
                </a:solidFill>
                <a:latin typeface="Muli Light" panose="00000400000000000000" pitchFamily="2" charset="0"/>
              </a:rPr>
              <a:t> </a:t>
            </a:r>
            <a:r>
              <a:rPr lang="en-US" sz="1000" dirty="0" smtClean="0">
                <a:solidFill>
                  <a:schemeClr val="bg1"/>
                </a:solidFill>
                <a:latin typeface="Muli Light" panose="00000400000000000000" pitchFamily="2" charset="0"/>
              </a:rPr>
              <a:t>2021</a:t>
            </a:r>
            <a:endParaRPr lang="en-US" sz="1000" dirty="0">
              <a:solidFill>
                <a:schemeClr val="bg1"/>
              </a:solidFill>
              <a:latin typeface="Muli Light" panose="00000400000000000000" pitchFamily="2" charset="0"/>
            </a:endParaRPr>
          </a:p>
        </p:txBody>
      </p:sp>
      <p:sp>
        <p:nvSpPr>
          <p:cNvPr id="22" name="TextBox 21">
            <a:extLst>
              <a:ext uri="{FF2B5EF4-FFF2-40B4-BE49-F238E27FC236}">
                <a16:creationId xmlns:a16="http://schemas.microsoft.com/office/drawing/2014/main" xmlns="" id="{3473D127-3035-4C99-A235-A567B58BDBC2}"/>
              </a:ext>
            </a:extLst>
          </p:cNvPr>
          <p:cNvSpPr txBox="1"/>
          <p:nvPr/>
        </p:nvSpPr>
        <p:spPr>
          <a:xfrm>
            <a:off x="3625851" y="4572934"/>
            <a:ext cx="3086714" cy="5170646"/>
          </a:xfrm>
          <a:prstGeom prst="rect">
            <a:avLst/>
          </a:prstGeom>
          <a:noFill/>
        </p:spPr>
        <p:txBody>
          <a:bodyPr wrap="square" rtlCol="0">
            <a:spAutoFit/>
          </a:bodyPr>
          <a:lstStyle/>
          <a:p>
            <a:pPr algn="just" fontAlgn="base"/>
            <a:r>
              <a:rPr lang="vi-VN" sz="1000" dirty="0">
                <a:latin typeface="Muli Light" panose="00000400000000000000" pitchFamily="2" charset="0"/>
              </a:rPr>
              <a:t>Điều này chứng minh sự nỗ lực của các ngành trong thực thi, nâng cao pháp lý của hệ thống pháp luật, đảm bảo quyền, lợi ích hợp pháp của doanh nghiệp; tạo niềm tin của doanh nghiệp tư nhân đối với hệ thống tòa án, tư pháp của tỉnh cũng như tình hình an ninh trật tự tại địa phương. </a:t>
            </a:r>
            <a:endParaRPr lang="en-US" sz="1000" dirty="0">
              <a:latin typeface="Muli Light" panose="00000400000000000000" pitchFamily="2" charset="0"/>
            </a:endParaRP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Cùng</a:t>
            </a:r>
            <a:r>
              <a:rPr lang="en-US" sz="1000" dirty="0">
                <a:latin typeface="Muli Light" panose="00000400000000000000" pitchFamily="2" charset="0"/>
              </a:rPr>
              <a:t> </a:t>
            </a:r>
            <a:r>
              <a:rPr lang="en-US" sz="1000" dirty="0" err="1">
                <a:latin typeface="Muli Light" panose="00000400000000000000" pitchFamily="2" charset="0"/>
              </a:rPr>
              <a:t>với</a:t>
            </a:r>
            <a:r>
              <a:rPr lang="en-US" sz="1000" dirty="0">
                <a:latin typeface="Muli Light" panose="00000400000000000000" pitchFamily="2" charset="0"/>
              </a:rPr>
              <a:t> </a:t>
            </a:r>
            <a:r>
              <a:rPr lang="en-US" sz="1000" dirty="0" err="1">
                <a:latin typeface="Muli Light" panose="00000400000000000000" pitchFamily="2" charset="0"/>
              </a:rPr>
              <a:t>đo</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chi </a:t>
            </a:r>
            <a:r>
              <a:rPr lang="en-US" sz="1000" dirty="0" err="1">
                <a:latin typeface="Muli Light" panose="00000400000000000000" pitchFamily="2" charset="0"/>
              </a:rPr>
              <a:t>phí</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gian</a:t>
            </a:r>
            <a:r>
              <a:rPr lang="en-US" sz="1000" dirty="0">
                <a:latin typeface="Muli Light" panose="00000400000000000000" pitchFamily="2" charset="0"/>
              </a:rPr>
              <a:t> </a:t>
            </a:r>
            <a:r>
              <a:rPr lang="en-US" sz="1000" dirty="0" err="1">
                <a:latin typeface="Muli Light" panose="00000400000000000000" pitchFamily="2" charset="0"/>
              </a:rPr>
              <a:t>đạt</a:t>
            </a:r>
            <a:r>
              <a:rPr lang="en-US" sz="1000" dirty="0">
                <a:latin typeface="Muli Light" panose="00000400000000000000" pitchFamily="2" charset="0"/>
              </a:rPr>
              <a:t> 7,94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thứ</a:t>
            </a:r>
            <a:r>
              <a:rPr lang="en-US" sz="1000" dirty="0">
                <a:latin typeface="Muli Light" panose="00000400000000000000" pitchFamily="2" charset="0"/>
              </a:rPr>
              <a:t> 25/63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phố</a:t>
            </a:r>
            <a:r>
              <a:rPr lang="en-US" sz="1000" dirty="0">
                <a:latin typeface="Muli Light" panose="00000400000000000000" pitchFamily="2" charset="0"/>
              </a:rPr>
              <a:t>, </a:t>
            </a:r>
            <a:r>
              <a:rPr lang="en-US" sz="1000" dirty="0" err="1">
                <a:latin typeface="Muli Light" panose="00000400000000000000" pitchFamily="2" charset="0"/>
              </a:rPr>
              <a:t>tăng</a:t>
            </a:r>
            <a:r>
              <a:rPr lang="en-US" sz="1000" dirty="0">
                <a:latin typeface="Muli Light" panose="00000400000000000000" pitchFamily="2" charset="0"/>
              </a:rPr>
              <a:t> 0,79 </a:t>
            </a:r>
            <a:r>
              <a:rPr lang="en-US" sz="1000" dirty="0" err="1">
                <a:latin typeface="Muli Light" panose="00000400000000000000" pitchFamily="2" charset="0"/>
              </a:rPr>
              <a:t>điểm</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2019. Qua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góp</a:t>
            </a:r>
            <a:r>
              <a:rPr lang="en-US" sz="1000" dirty="0">
                <a:latin typeface="Muli Light" panose="00000400000000000000" pitchFamily="2" charset="0"/>
              </a:rPr>
              <a:t> </a:t>
            </a:r>
            <a:r>
              <a:rPr lang="en-US" sz="1000" dirty="0" err="1">
                <a:latin typeface="Muli Light" panose="00000400000000000000" pitchFamily="2" charset="0"/>
              </a:rPr>
              <a:t>phần</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tiền</a:t>
            </a:r>
            <a:r>
              <a:rPr lang="en-US" sz="1000" dirty="0">
                <a:latin typeface="Muli Light" panose="00000400000000000000" pitchFamily="2" charset="0"/>
              </a:rPr>
              <a:t> </a:t>
            </a:r>
            <a:r>
              <a:rPr lang="en-US" sz="1000" dirty="0" err="1">
                <a:latin typeface="Muli Light" panose="00000400000000000000" pitchFamily="2" charset="0"/>
              </a:rPr>
              <a:t>đề</a:t>
            </a:r>
            <a:r>
              <a:rPr lang="en-US" sz="1000" dirty="0">
                <a:latin typeface="Muli Light" panose="00000400000000000000" pitchFamily="2" charset="0"/>
              </a:rPr>
              <a:t> </a:t>
            </a:r>
            <a:r>
              <a:rPr lang="en-US" sz="1000" dirty="0" err="1">
                <a:latin typeface="Muli Light" panose="00000400000000000000" pitchFamily="2" charset="0"/>
              </a:rPr>
              <a:t>đột</a:t>
            </a:r>
            <a:r>
              <a:rPr lang="en-US" sz="1000" dirty="0">
                <a:latin typeface="Muli Light" panose="00000400000000000000" pitchFamily="2" charset="0"/>
              </a:rPr>
              <a:t> </a:t>
            </a:r>
            <a:r>
              <a:rPr lang="en-US" sz="1000" dirty="0" err="1">
                <a:latin typeface="Muli Light" panose="00000400000000000000" pitchFamily="2" charset="0"/>
              </a:rPr>
              <a:t>phá</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việc</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chi </a:t>
            </a:r>
            <a:r>
              <a:rPr lang="en-US" sz="1000" dirty="0" err="1">
                <a:latin typeface="Muli Light" panose="00000400000000000000" pitchFamily="2" charset="0"/>
              </a:rPr>
              <a:t>phí</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gian</a:t>
            </a:r>
            <a:r>
              <a:rPr lang="en-US" sz="1000" dirty="0">
                <a:latin typeface="Muli Light" panose="00000400000000000000" pitchFamily="2" charset="0"/>
              </a:rPr>
              <a:t>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(TTHC)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như</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thường</a:t>
            </a:r>
            <a:r>
              <a:rPr lang="en-US" sz="1000" dirty="0">
                <a:latin typeface="Muli Light" panose="00000400000000000000" pitchFamily="2" charset="0"/>
              </a:rPr>
              <a:t> </a:t>
            </a:r>
            <a:r>
              <a:rPr lang="en-US" sz="1000" dirty="0" err="1">
                <a:latin typeface="Muli Light" panose="00000400000000000000" pitchFamily="2" charset="0"/>
              </a:rPr>
              <a:t>xuyên</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thời</a:t>
            </a:r>
            <a:r>
              <a:rPr lang="en-US" sz="1000" dirty="0">
                <a:latin typeface="Muli Light" panose="00000400000000000000" pitchFamily="2" charset="0"/>
              </a:rPr>
              <a:t> </a:t>
            </a:r>
            <a:r>
              <a:rPr lang="en-US" sz="1000" dirty="0" err="1">
                <a:latin typeface="Muli Light" panose="00000400000000000000" pitchFamily="2" charset="0"/>
              </a:rPr>
              <a:t>gian</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phải</a:t>
            </a:r>
            <a:r>
              <a:rPr lang="en-US" sz="1000" dirty="0">
                <a:latin typeface="Muli Light" panose="00000400000000000000" pitchFamily="2" charset="0"/>
              </a:rPr>
              <a:t> </a:t>
            </a:r>
            <a:r>
              <a:rPr lang="en-US" sz="1000" dirty="0" err="1">
                <a:latin typeface="Muli Light" panose="00000400000000000000" pitchFamily="2" charset="0"/>
              </a:rPr>
              <a:t>tạm</a:t>
            </a:r>
            <a:r>
              <a:rPr lang="en-US" sz="1000" dirty="0">
                <a:latin typeface="Muli Light" panose="00000400000000000000" pitchFamily="2" charset="0"/>
              </a:rPr>
              <a:t> </a:t>
            </a:r>
            <a:r>
              <a:rPr lang="en-US" sz="1000" dirty="0" err="1">
                <a:latin typeface="Muli Light" panose="00000400000000000000" pitchFamily="2" charset="0"/>
              </a:rPr>
              <a:t>dừng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cơ</a:t>
            </a:r>
            <a:r>
              <a:rPr lang="en-US" sz="1000" dirty="0">
                <a:latin typeface="Muli Light" panose="00000400000000000000" pitchFamily="2" charset="0"/>
              </a:rPr>
              <a:t> </a:t>
            </a:r>
            <a:r>
              <a:rPr lang="en-US" sz="1000" dirty="0" err="1">
                <a:latin typeface="Muli Light" panose="00000400000000000000" pitchFamily="2" charset="0"/>
              </a:rPr>
              <a:t>quan</a:t>
            </a:r>
            <a:r>
              <a:rPr lang="en-US" sz="1000" dirty="0">
                <a:latin typeface="Muli Light" panose="00000400000000000000" pitchFamily="2" charset="0"/>
              </a:rPr>
              <a:t> </a:t>
            </a:r>
            <a:r>
              <a:rPr lang="en-US" sz="1000" dirty="0" err="1">
                <a:latin typeface="Muli Light" panose="00000400000000000000" pitchFamily="2" charset="0"/>
              </a:rPr>
              <a:t>nhà</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thực</a:t>
            </a:r>
            <a:r>
              <a:rPr lang="en-US" sz="1000" dirty="0">
                <a:latin typeface="Muli Light" panose="00000400000000000000" pitchFamily="2" charset="0"/>
              </a:rPr>
              <a:t> </a:t>
            </a:r>
            <a:r>
              <a:rPr lang="en-US" sz="1000" dirty="0" err="1">
                <a:latin typeface="Muli Light" panose="00000400000000000000" pitchFamily="2" charset="0"/>
              </a:rPr>
              <a:t>hiện</a:t>
            </a:r>
            <a:r>
              <a:rPr lang="en-US" sz="1000" dirty="0">
                <a:latin typeface="Muli Light" panose="00000400000000000000" pitchFamily="2" charset="0"/>
              </a:rPr>
              <a:t> </a:t>
            </a:r>
            <a:r>
              <a:rPr lang="en-US" sz="1000" dirty="0" err="1">
                <a:latin typeface="Muli Light" panose="00000400000000000000" pitchFamily="2" charset="0"/>
              </a:rPr>
              <a:t>việc</a:t>
            </a:r>
            <a:r>
              <a:rPr lang="en-US" sz="1000" dirty="0">
                <a:latin typeface="Muli Light" panose="00000400000000000000" pitchFamily="2" charset="0"/>
              </a:rPr>
              <a:t> </a:t>
            </a:r>
            <a:r>
              <a:rPr lang="en-US" sz="1000" dirty="0" err="1">
                <a:latin typeface="Muli Light" panose="00000400000000000000" pitchFamily="2" charset="0"/>
              </a:rPr>
              <a:t>thanh</a:t>
            </a:r>
            <a:r>
              <a:rPr lang="en-US" sz="1000" dirty="0">
                <a:latin typeface="Muli Light" panose="00000400000000000000" pitchFamily="2" charset="0"/>
              </a:rPr>
              <a:t> </a:t>
            </a:r>
            <a:r>
              <a:rPr lang="en-US" sz="1000" dirty="0" err="1">
                <a:latin typeface="Muli Light" panose="00000400000000000000" pitchFamily="2" charset="0"/>
              </a:rPr>
              <a:t>tra</a:t>
            </a:r>
            <a:r>
              <a:rPr lang="en-US" sz="1000" dirty="0">
                <a:latin typeface="Muli Light" panose="00000400000000000000" pitchFamily="2" charset="0"/>
              </a:rPr>
              <a:t>, </a:t>
            </a:r>
            <a:r>
              <a:rPr lang="en-US" sz="1000" dirty="0" err="1">
                <a:latin typeface="Muli Light" panose="00000400000000000000" pitchFamily="2" charset="0"/>
              </a:rPr>
              <a:t>kiểm</a:t>
            </a:r>
            <a:r>
              <a:rPr lang="en-US" sz="1000" dirty="0">
                <a:latin typeface="Muli Light" panose="00000400000000000000" pitchFamily="2" charset="0"/>
              </a:rPr>
              <a:t> </a:t>
            </a:r>
            <a:r>
              <a:rPr lang="en-US" sz="1000" dirty="0" err="1">
                <a:latin typeface="Muli Light" panose="00000400000000000000" pitchFamily="2" charset="0"/>
              </a:rPr>
              <a:t>tra</a:t>
            </a:r>
            <a:r>
              <a:rPr lang="en-US" sz="1000" dirty="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phân</a:t>
            </a:r>
            <a:r>
              <a:rPr lang="en-US" sz="1000" dirty="0">
                <a:latin typeface="Muli Light" panose="00000400000000000000" pitchFamily="2" charset="0"/>
              </a:rPr>
              <a:t> </a:t>
            </a:r>
            <a:r>
              <a:rPr lang="en-US" sz="1000" dirty="0" err="1">
                <a:latin typeface="Muli Light" panose="00000400000000000000" pitchFamily="2" charset="0"/>
              </a:rPr>
              <a:t>tích</a:t>
            </a:r>
            <a:r>
              <a:rPr lang="en-US" sz="1000" dirty="0">
                <a:latin typeface="Muli Light" panose="00000400000000000000" pitchFamily="2" charset="0"/>
              </a:rPr>
              <a:t> PCI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cũng</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rõ</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CSTP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trọng</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lớn</a:t>
            </a:r>
            <a:r>
              <a:rPr lang="en-US" sz="1000" dirty="0">
                <a:latin typeface="Muli Light" panose="00000400000000000000" pitchFamily="2" charset="0"/>
              </a:rPr>
              <a:t> (10%, 20%)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PCI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chưa</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gồm</a:t>
            </a:r>
            <a:r>
              <a:rPr lang="en-US" sz="1000" dirty="0">
                <a:latin typeface="Muli Light" panose="00000400000000000000" pitchFamily="2" charset="0"/>
              </a:rPr>
              <a:t>: </a:t>
            </a:r>
            <a:r>
              <a:rPr lang="en-US" sz="1000" dirty="0" err="1">
                <a:latin typeface="Muli Light" panose="00000400000000000000" pitchFamily="2" charset="0"/>
              </a:rPr>
              <a:t>Dịch</a:t>
            </a:r>
            <a:r>
              <a:rPr lang="en-US" sz="1000" dirty="0">
                <a:latin typeface="Muli Light" panose="00000400000000000000" pitchFamily="2" charset="0"/>
              </a:rPr>
              <a:t> </a:t>
            </a:r>
            <a:r>
              <a:rPr lang="en-US" sz="1000" dirty="0" err="1">
                <a:latin typeface="Muli Light" panose="00000400000000000000" pitchFamily="2" charset="0"/>
              </a:rPr>
              <a:t>vụ</a:t>
            </a:r>
            <a:r>
              <a:rPr lang="en-US" sz="1000" dirty="0">
                <a:latin typeface="Muli Light" panose="00000400000000000000" pitchFamily="2" charset="0"/>
              </a:rPr>
              <a:t> </a:t>
            </a:r>
            <a:r>
              <a:rPr lang="en-US" sz="1000" dirty="0" err="1">
                <a:latin typeface="Muli Light" panose="00000400000000000000" pitchFamily="2" charset="0"/>
              </a:rPr>
              <a:t>hỗ</a:t>
            </a:r>
            <a:r>
              <a:rPr lang="en-US" sz="1000" dirty="0">
                <a:latin typeface="Muli Light" panose="00000400000000000000" pitchFamily="2" charset="0"/>
              </a:rPr>
              <a:t> </a:t>
            </a:r>
            <a:r>
              <a:rPr lang="en-US" sz="1000" dirty="0" err="1">
                <a:latin typeface="Muli Light" panose="00000400000000000000" pitchFamily="2" charset="0"/>
              </a:rPr>
              <a:t>trợ</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tính</a:t>
            </a:r>
            <a:r>
              <a:rPr lang="en-US" sz="1000" dirty="0">
                <a:latin typeface="Muli Light" panose="00000400000000000000" pitchFamily="2" charset="0"/>
              </a:rPr>
              <a:t> minh </a:t>
            </a:r>
            <a:r>
              <a:rPr lang="en-US" sz="1000" dirty="0" err="1">
                <a:latin typeface="Muli Light" panose="00000400000000000000" pitchFamily="2" charset="0"/>
              </a:rPr>
              <a:t>bạch</a:t>
            </a:r>
            <a:r>
              <a:rPr lang="en-US" sz="1000" dirty="0">
                <a:latin typeface="Muli Light" panose="00000400000000000000" pitchFamily="2" charset="0"/>
              </a:rPr>
              <a:t>, </a:t>
            </a:r>
            <a:r>
              <a:rPr lang="en-US" sz="1000" dirty="0" err="1">
                <a:latin typeface="Muli Light" panose="00000400000000000000" pitchFamily="2" charset="0"/>
              </a:rPr>
              <a:t>đào</a:t>
            </a:r>
            <a:r>
              <a:rPr lang="en-US" sz="1000" dirty="0">
                <a:latin typeface="Muli Light" panose="00000400000000000000" pitchFamily="2" charset="0"/>
              </a:rPr>
              <a:t> </a:t>
            </a:r>
            <a:r>
              <a:rPr lang="en-US" sz="1000" dirty="0" err="1">
                <a:latin typeface="Muli Light" panose="00000400000000000000" pitchFamily="2" charset="0"/>
              </a:rPr>
              <a:t>tạo</a:t>
            </a:r>
            <a:r>
              <a:rPr lang="en-US" sz="1000" dirty="0">
                <a:latin typeface="Muli Light" panose="00000400000000000000" pitchFamily="2" charset="0"/>
              </a:rPr>
              <a:t> </a:t>
            </a:r>
            <a:r>
              <a:rPr lang="en-US" sz="1000" dirty="0" err="1">
                <a:latin typeface="Muli Light" panose="00000400000000000000" pitchFamily="2" charset="0"/>
              </a:rPr>
              <a:t>lao</a:t>
            </a:r>
            <a:r>
              <a:rPr lang="en-US" sz="1000" dirty="0">
                <a:latin typeface="Muli Light" panose="00000400000000000000" pitchFamily="2" charset="0"/>
              </a:rPr>
              <a:t> </a:t>
            </a:r>
            <a:r>
              <a:rPr lang="en-US" sz="1000" dirty="0" err="1">
                <a:latin typeface="Muli Light" panose="00000400000000000000" pitchFamily="2" charset="0"/>
              </a:rPr>
              <a:t>động</a:t>
            </a:r>
            <a:r>
              <a:rPr lang="en-US" sz="1000" dirty="0">
                <a:latin typeface="Muli Light" panose="00000400000000000000" pitchFamily="2" charset="0"/>
              </a:rPr>
              <a:t> </a:t>
            </a:r>
            <a:r>
              <a:rPr lang="en-US" sz="1000" dirty="0" err="1">
                <a:latin typeface="Muli Light" panose="00000400000000000000" pitchFamily="2" charset="0"/>
              </a:rPr>
              <a:t>dẫn</a:t>
            </a:r>
            <a:r>
              <a:rPr lang="en-US" sz="1000" dirty="0">
                <a:latin typeface="Muli Light" panose="00000400000000000000" pitchFamily="2" charset="0"/>
              </a:rPr>
              <a:t> </a:t>
            </a:r>
            <a:r>
              <a:rPr lang="en-US" sz="1000" dirty="0" err="1">
                <a:latin typeface="Muli Light" panose="00000400000000000000" pitchFamily="2" charset="0"/>
              </a:rPr>
              <a:t>tới</a:t>
            </a:r>
            <a:r>
              <a:rPr lang="en-US" sz="1000" dirty="0">
                <a:latin typeface="Muli Light" panose="00000400000000000000" pitchFamily="2" charset="0"/>
              </a:rPr>
              <a:t> </a:t>
            </a:r>
            <a:r>
              <a:rPr lang="en-US" sz="1000" dirty="0" err="1">
                <a:latin typeface="Muli Light" panose="00000400000000000000" pitchFamily="2" charset="0"/>
              </a:rPr>
              <a:t>tổng</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Mặt</a:t>
            </a:r>
            <a:r>
              <a:rPr lang="en-US" sz="1000" dirty="0">
                <a:latin typeface="Muli Light" panose="00000400000000000000" pitchFamily="2" charset="0"/>
              </a:rPr>
              <a:t> </a:t>
            </a:r>
            <a:r>
              <a:rPr lang="en-US" sz="1000" dirty="0" err="1">
                <a:latin typeface="Muli Light" panose="00000400000000000000" pitchFamily="2" charset="0"/>
              </a:rPr>
              <a:t>khác</a:t>
            </a:r>
            <a:r>
              <a:rPr lang="en-US" sz="1000" dirty="0">
                <a:latin typeface="Muli Light" panose="00000400000000000000" pitchFamily="2" charset="0"/>
              </a:rPr>
              <a:t>, </a:t>
            </a:r>
            <a:r>
              <a:rPr lang="en-US" sz="1000" dirty="0" err="1">
                <a:latin typeface="Muli Light" panose="00000400000000000000" pitchFamily="2" charset="0"/>
              </a:rPr>
              <a:t>nhiều</a:t>
            </a:r>
            <a:r>
              <a:rPr lang="en-US" sz="1000" dirty="0">
                <a:latin typeface="Muli Light" panose="00000400000000000000" pitchFamily="2" charset="0"/>
              </a:rPr>
              <a:t> CSTP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duy</a:t>
            </a:r>
            <a:r>
              <a:rPr lang="en-US" sz="1000" dirty="0">
                <a:latin typeface="Muli Light" panose="00000400000000000000" pitchFamily="2" charset="0"/>
              </a:rPr>
              <a:t> </a:t>
            </a:r>
            <a:r>
              <a:rPr lang="en-US" sz="1000" dirty="0" err="1">
                <a:latin typeface="Muli Light" panose="00000400000000000000" pitchFamily="2" charset="0"/>
              </a:rPr>
              <a:t>trì</a:t>
            </a:r>
            <a:r>
              <a:rPr lang="en-US" sz="1000" dirty="0">
                <a:latin typeface="Muli Light" panose="00000400000000000000" pitchFamily="2" charset="0"/>
              </a:rPr>
              <a:t> ở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bình</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phố</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thứ</a:t>
            </a:r>
            <a:r>
              <a:rPr lang="en-US" sz="1000" dirty="0">
                <a:latin typeface="Muli Light" panose="00000400000000000000" pitchFamily="2" charset="0"/>
              </a:rPr>
              <a:t> </a:t>
            </a:r>
            <a:r>
              <a:rPr lang="en-US" sz="1000" dirty="0" err="1">
                <a:latin typeface="Muli Light" panose="00000400000000000000" pitchFamily="2" charset="0"/>
              </a:rPr>
              <a:t>tự</a:t>
            </a:r>
            <a:r>
              <a:rPr lang="en-US" sz="1000" dirty="0">
                <a:latin typeface="Muli Light" panose="00000400000000000000" pitchFamily="2" charset="0"/>
              </a:rPr>
              <a:t> </a:t>
            </a:r>
            <a:r>
              <a:rPr lang="en-US" sz="1000" dirty="0" err="1">
                <a:latin typeface="Muli Light" panose="00000400000000000000" pitchFamily="2" charset="0"/>
              </a:rPr>
              <a:t>từ</a:t>
            </a:r>
            <a:r>
              <a:rPr lang="en-US" sz="1000" dirty="0">
                <a:latin typeface="Muli Light" panose="00000400000000000000" pitchFamily="2" charset="0"/>
              </a:rPr>
              <a:t> 30 – 61/63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phố</a:t>
            </a:r>
            <a:r>
              <a:rPr lang="en-US" sz="1000" dirty="0">
                <a:latin typeface="Muli Light" panose="00000400000000000000" pitchFamily="2" charset="0"/>
              </a:rPr>
              <a:t>). Theo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 </a:t>
            </a:r>
            <a:r>
              <a:rPr lang="en-US" sz="1000" dirty="0" err="1">
                <a:latin typeface="Muli Light" panose="00000400000000000000" pitchFamily="2" charset="0"/>
              </a:rPr>
              <a:t>vẫn</a:t>
            </a:r>
            <a:r>
              <a:rPr lang="en-US" sz="1000" dirty="0">
                <a:latin typeface="Muli Light" panose="00000400000000000000" pitchFamily="2" charset="0"/>
              </a:rPr>
              <a:t> </a:t>
            </a:r>
            <a:r>
              <a:rPr lang="en-US" sz="1000" dirty="0" err="1">
                <a:latin typeface="Muli Light" panose="00000400000000000000" pitchFamily="2" charset="0"/>
              </a:rPr>
              <a:t>còn</a:t>
            </a:r>
            <a:r>
              <a:rPr lang="en-US" sz="1000" dirty="0">
                <a:latin typeface="Muli Light" panose="00000400000000000000" pitchFamily="2" charset="0"/>
              </a:rPr>
              <a:t> </a:t>
            </a:r>
            <a:r>
              <a:rPr lang="en-US" sz="1000" dirty="0" err="1">
                <a:latin typeface="Muli Light" panose="00000400000000000000" pitchFamily="2" charset="0"/>
              </a:rPr>
              <a:t>tồn</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a:t>
            </a:r>
            <a:r>
              <a:rPr lang="en-US" sz="1000" dirty="0" err="1">
                <a:latin typeface="Muli Light" panose="00000400000000000000" pitchFamily="2" charset="0"/>
              </a:rPr>
              <a:t>tình</a:t>
            </a:r>
            <a:r>
              <a:rPr lang="en-US" sz="1000" dirty="0">
                <a:latin typeface="Muli Light" panose="00000400000000000000" pitchFamily="2" charset="0"/>
              </a:rPr>
              <a:t> </a:t>
            </a:r>
            <a:r>
              <a:rPr lang="en-US" sz="1000" dirty="0" err="1">
                <a:latin typeface="Muli Light" panose="00000400000000000000" pitchFamily="2" charset="0"/>
              </a:rPr>
              <a:t>trạng</a:t>
            </a:r>
            <a:r>
              <a:rPr lang="en-US" sz="1000" dirty="0">
                <a:latin typeface="Muli Light" panose="00000400000000000000" pitchFamily="2" charset="0"/>
              </a:rPr>
              <a:t> </a:t>
            </a:r>
            <a:r>
              <a:rPr lang="en-US" sz="1000" dirty="0" err="1">
                <a:latin typeface="Muli Light" panose="00000400000000000000" pitchFamily="2" charset="0"/>
              </a:rPr>
              <a:t>tiêu</a:t>
            </a:r>
            <a:r>
              <a:rPr lang="en-US" sz="1000" dirty="0">
                <a:latin typeface="Muli Light" panose="00000400000000000000" pitchFamily="2" charset="0"/>
              </a:rPr>
              <a:t> </a:t>
            </a:r>
            <a:r>
              <a:rPr lang="en-US" sz="1000" dirty="0" err="1">
                <a:latin typeface="Muli Light" panose="00000400000000000000" pitchFamily="2" charset="0"/>
              </a:rPr>
              <a:t>cực</a:t>
            </a:r>
            <a:r>
              <a:rPr lang="en-US" sz="1000" dirty="0">
                <a:latin typeface="Muli Light" panose="00000400000000000000" pitchFamily="2" charset="0"/>
              </a:rPr>
              <a:t> </a:t>
            </a:r>
            <a:r>
              <a:rPr lang="en-US" sz="1000" dirty="0" err="1">
                <a:latin typeface="Muli Light" panose="00000400000000000000" pitchFamily="2" charset="0"/>
              </a:rPr>
              <a:t>khi</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quyết</a:t>
            </a:r>
            <a:r>
              <a:rPr lang="en-US" sz="1000" dirty="0">
                <a:latin typeface="Muli Light" panose="00000400000000000000" pitchFamily="2" charset="0"/>
              </a:rPr>
              <a:t> TTHC, </a:t>
            </a:r>
            <a:r>
              <a:rPr lang="en-US" sz="1000" dirty="0" err="1">
                <a:latin typeface="Muli Light" panose="00000400000000000000" pitchFamily="2" charset="0"/>
              </a:rPr>
              <a:t>đặc</a:t>
            </a:r>
            <a:r>
              <a:rPr lang="en-US" sz="1000" dirty="0">
                <a:latin typeface="Muli Light" panose="00000400000000000000" pitchFamily="2" charset="0"/>
              </a:rPr>
              <a:t> </a:t>
            </a:r>
            <a:r>
              <a:rPr lang="en-US" sz="1000" dirty="0" err="1">
                <a:latin typeface="Muli Light" panose="00000400000000000000" pitchFamily="2" charset="0"/>
              </a:rPr>
              <a:t>biệt</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khoản</a:t>
            </a:r>
            <a:r>
              <a:rPr lang="en-US" sz="1000" dirty="0">
                <a:latin typeface="Muli Light" panose="00000400000000000000" pitchFamily="2" charset="0"/>
              </a:rPr>
              <a:t> CPKCT </a:t>
            </a:r>
            <a:r>
              <a:rPr lang="en-US" sz="1000" dirty="0" err="1">
                <a:latin typeface="Muli Light" panose="00000400000000000000" pitchFamily="2" charset="0"/>
              </a:rPr>
              <a:t>đối</a:t>
            </a:r>
            <a:r>
              <a:rPr lang="en-US" sz="1000" dirty="0">
                <a:latin typeface="Muli Light" panose="00000400000000000000" pitchFamily="2" charset="0"/>
              </a:rPr>
              <a:t>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thủ</a:t>
            </a:r>
            <a:r>
              <a:rPr lang="en-US" sz="1000" dirty="0">
                <a:latin typeface="Muli Light" panose="00000400000000000000" pitchFamily="2" charset="0"/>
              </a:rPr>
              <a:t> </a:t>
            </a:r>
            <a:r>
              <a:rPr lang="en-US" sz="1000" dirty="0" err="1">
                <a:latin typeface="Muli Light" panose="00000400000000000000" pitchFamily="2" charset="0"/>
              </a:rPr>
              <a:t>tục</a:t>
            </a:r>
            <a:r>
              <a:rPr lang="en-US" sz="1000" dirty="0">
                <a:latin typeface="Muli Light" panose="00000400000000000000" pitchFamily="2" charset="0"/>
              </a:rPr>
              <a:t>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thuế</a:t>
            </a:r>
            <a:r>
              <a:rPr lang="en-US" sz="1000" dirty="0">
                <a:latin typeface="Muli Light" panose="00000400000000000000" pitchFamily="2" charset="0"/>
              </a:rPr>
              <a:t>. </a:t>
            </a:r>
            <a:r>
              <a:rPr lang="en-US" sz="1000" dirty="0" err="1">
                <a:latin typeface="Muli Light" panose="00000400000000000000" pitchFamily="2" charset="0"/>
              </a:rPr>
              <a:t>Thêm</a:t>
            </a:r>
            <a:r>
              <a:rPr lang="en-US" sz="1000" dirty="0">
                <a:latin typeface="Muli Light" panose="00000400000000000000" pitchFamily="2" charset="0"/>
              </a:rPr>
              <a:t> </a:t>
            </a:r>
            <a:r>
              <a:rPr lang="en-US" sz="1000" dirty="0" err="1">
                <a:latin typeface="Muli Light" panose="00000400000000000000" pitchFamily="2" charset="0"/>
              </a:rPr>
              <a:t>vào</a:t>
            </a:r>
            <a:r>
              <a:rPr lang="en-US" sz="1000" dirty="0">
                <a:latin typeface="Muli Light" panose="00000400000000000000" pitchFamily="2" charset="0"/>
              </a:rPr>
              <a:t> </a:t>
            </a:r>
            <a:r>
              <a:rPr lang="en-US" sz="1000" dirty="0" err="1">
                <a:latin typeface="Muli Light" panose="00000400000000000000" pitchFamily="2" charset="0"/>
              </a:rPr>
              <a:t>đó</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tác</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phóng</a:t>
            </a:r>
            <a:r>
              <a:rPr lang="en-US" sz="1000" dirty="0">
                <a:latin typeface="Muli Light" panose="00000400000000000000" pitchFamily="2" charset="0"/>
              </a:rPr>
              <a:t> </a:t>
            </a:r>
            <a:r>
              <a:rPr lang="en-US" sz="1000" dirty="0" err="1">
                <a:latin typeface="Muli Light" panose="00000400000000000000" pitchFamily="2" charset="0"/>
              </a:rPr>
              <a:t>mặt</a:t>
            </a:r>
            <a:r>
              <a:rPr lang="en-US" sz="1000" dirty="0">
                <a:latin typeface="Muli Light" panose="00000400000000000000" pitchFamily="2" charset="0"/>
              </a:rPr>
              <a:t> </a:t>
            </a:r>
            <a:r>
              <a:rPr lang="en-US" sz="1000" dirty="0" err="1">
                <a:latin typeface="Muli Light" panose="00000400000000000000" pitchFamily="2" charset="0"/>
              </a:rPr>
              <a:t>bằng</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cung</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tin </a:t>
            </a:r>
            <a:r>
              <a:rPr lang="en-US" sz="1000" dirty="0" err="1">
                <a:latin typeface="Muli Light" panose="00000400000000000000" pitchFamily="2" charset="0"/>
              </a:rPr>
              <a:t>về</a:t>
            </a:r>
            <a:r>
              <a:rPr lang="en-US" sz="1000" dirty="0">
                <a:latin typeface="Muli Light" panose="00000400000000000000" pitchFamily="2" charset="0"/>
              </a:rPr>
              <a:t> </a:t>
            </a:r>
            <a:r>
              <a:rPr lang="en-US" sz="1000" dirty="0" err="1">
                <a:latin typeface="Muli Light" panose="00000400000000000000" pitchFamily="2" charset="0"/>
              </a:rPr>
              <a:t>đất</a:t>
            </a:r>
            <a:r>
              <a:rPr lang="en-US" sz="1000" dirty="0">
                <a:latin typeface="Muli Light" panose="00000400000000000000" pitchFamily="2" charset="0"/>
              </a:rPr>
              <a:t> </a:t>
            </a:r>
            <a:r>
              <a:rPr lang="en-US" sz="1000" dirty="0" err="1">
                <a:latin typeface="Muli Light" panose="00000400000000000000" pitchFamily="2" charset="0"/>
              </a:rPr>
              <a:t>đai</a:t>
            </a:r>
            <a:r>
              <a:rPr lang="en-US" sz="1000" dirty="0">
                <a:latin typeface="Muli Light" panose="00000400000000000000" pitchFamily="2" charset="0"/>
              </a:rPr>
              <a:t> </a:t>
            </a:r>
            <a:r>
              <a:rPr lang="en-US" sz="1000" dirty="0" err="1">
                <a:latin typeface="Muli Light" panose="00000400000000000000" pitchFamily="2" charset="0"/>
              </a:rPr>
              <a:t>còn</a:t>
            </a:r>
            <a:r>
              <a:rPr lang="en-US" sz="1000" dirty="0">
                <a:latin typeface="Muli Light" panose="00000400000000000000" pitchFamily="2" charset="0"/>
              </a:rPr>
              <a:t> </a:t>
            </a:r>
            <a:r>
              <a:rPr lang="en-US" sz="1000" dirty="0" err="1">
                <a:latin typeface="Muli Light" panose="00000400000000000000" pitchFamily="2" charset="0"/>
              </a:rPr>
              <a:t>chậm</a:t>
            </a:r>
            <a:r>
              <a:rPr lang="en-US" sz="1000" dirty="0">
                <a:latin typeface="Muli Light" panose="00000400000000000000" pitchFamily="2" charset="0"/>
              </a:rPr>
              <a:t>, </a:t>
            </a:r>
            <a:r>
              <a:rPr lang="en-US" sz="1000" dirty="0" err="1">
                <a:latin typeface="Muli Light" panose="00000400000000000000" pitchFamily="2" charset="0"/>
              </a:rPr>
              <a:t>chưa</a:t>
            </a:r>
            <a:r>
              <a:rPr lang="en-US" sz="1000" dirty="0">
                <a:latin typeface="Muli Light" panose="00000400000000000000" pitchFamily="2" charset="0"/>
              </a:rPr>
              <a:t> </a:t>
            </a:r>
            <a:r>
              <a:rPr lang="en-US" sz="1000" dirty="0" err="1">
                <a:latin typeface="Muli Light" panose="00000400000000000000" pitchFamily="2" charset="0"/>
              </a:rPr>
              <a:t>đáp</a:t>
            </a:r>
            <a:r>
              <a:rPr lang="en-US" sz="1000" dirty="0">
                <a:latin typeface="Muli Light" panose="00000400000000000000" pitchFamily="2" charset="0"/>
              </a:rPr>
              <a:t> </a:t>
            </a:r>
            <a:r>
              <a:rPr lang="en-US" sz="1000" dirty="0" err="1">
                <a:latin typeface="Muli Light" panose="00000400000000000000" pitchFamily="2" charset="0"/>
              </a:rPr>
              <a:t>ứng</a:t>
            </a:r>
            <a:r>
              <a:rPr lang="en-US" sz="1000" dirty="0">
                <a:latin typeface="Muli Light" panose="00000400000000000000" pitchFamily="2" charset="0"/>
              </a:rPr>
              <a:t> </a:t>
            </a:r>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yêu</a:t>
            </a:r>
            <a:r>
              <a:rPr lang="en-US" sz="1000" dirty="0">
                <a:latin typeface="Muli Light" panose="00000400000000000000" pitchFamily="2" charset="0"/>
              </a:rPr>
              <a:t> </a:t>
            </a:r>
            <a:r>
              <a:rPr lang="en-US" sz="1000" dirty="0" err="1">
                <a:latin typeface="Muli Light" panose="00000400000000000000" pitchFamily="2" charset="0"/>
              </a:rPr>
              <a:t>cầu</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nghiệp</a:t>
            </a:r>
            <a:r>
              <a:rPr lang="en-US" sz="1000" dirty="0">
                <a:latin typeface="Muli Light" panose="00000400000000000000" pitchFamily="2" charset="0"/>
              </a:rPr>
              <a:t>…</a:t>
            </a:r>
          </a:p>
          <a:p>
            <a:pPr algn="just" fontAlgn="base"/>
            <a:endParaRPr lang="en-US" sz="1000" dirty="0">
              <a:latin typeface="Muli Light" panose="00000400000000000000" pitchFamily="2" charset="0"/>
            </a:endParaRPr>
          </a:p>
        </p:txBody>
      </p:sp>
      <p:sp>
        <p:nvSpPr>
          <p:cNvPr id="20" name="Rectangle 19">
            <a:extLst>
              <a:ext uri="{FF2B5EF4-FFF2-40B4-BE49-F238E27FC236}">
                <a16:creationId xmlns:a16="http://schemas.microsoft.com/office/drawing/2014/main" xmlns="" id="{BE4F4E47-8E07-4143-A741-19E985C5BEFC}"/>
              </a:ext>
            </a:extLst>
          </p:cNvPr>
          <p:cNvSpPr/>
          <p:nvPr/>
        </p:nvSpPr>
        <p:spPr>
          <a:xfrm>
            <a:off x="0" y="3596222"/>
            <a:ext cx="6857999" cy="954107"/>
          </a:xfrm>
          <a:prstGeom prst="rect">
            <a:avLst/>
          </a:prstGeom>
          <a:solidFill>
            <a:srgbClr val="022F43"/>
          </a:solidFill>
        </p:spPr>
        <p:txBody>
          <a:bodyPr wrap="square">
            <a:spAutoFit/>
          </a:bodyPr>
          <a:lstStyle/>
          <a:p>
            <a:r>
              <a:rPr lang="vi-VN" sz="2800" b="1" dirty="0" smtClean="0">
                <a:solidFill>
                  <a:schemeClr val="bg1"/>
                </a:solidFill>
                <a:latin typeface="Prata" panose="00000500000000000000" pitchFamily="2" charset="0"/>
              </a:rPr>
              <a:t>Hà </a:t>
            </a:r>
            <a:r>
              <a:rPr lang="vi-VN" sz="2800" b="1" dirty="0">
                <a:solidFill>
                  <a:schemeClr val="bg1"/>
                </a:solidFill>
                <a:latin typeface="Prata" panose="00000500000000000000" pitchFamily="2" charset="0"/>
              </a:rPr>
              <a:t>Giang: PCI khơi "điểm nghẽn" cho </a:t>
            </a:r>
            <a:endParaRPr lang="en-US" sz="2800" b="1" dirty="0">
              <a:solidFill>
                <a:schemeClr val="bg1"/>
              </a:solidFill>
              <a:latin typeface="Prata" panose="00000500000000000000" pitchFamily="2" charset="0"/>
            </a:endParaRPr>
          </a:p>
          <a:p>
            <a:r>
              <a:rPr lang="vi-VN" sz="2800" b="1" dirty="0" smtClean="0">
                <a:solidFill>
                  <a:schemeClr val="bg1"/>
                </a:solidFill>
                <a:latin typeface="Prata" panose="00000500000000000000" pitchFamily="2" charset="0"/>
              </a:rPr>
              <a:t>doanh </a:t>
            </a:r>
            <a:r>
              <a:rPr lang="vi-VN" sz="2800" b="1" dirty="0">
                <a:solidFill>
                  <a:schemeClr val="bg1"/>
                </a:solidFill>
                <a:latin typeface="Prata" panose="00000500000000000000" pitchFamily="2" charset="0"/>
              </a:rPr>
              <a:t>nghiệp phát triển</a:t>
            </a:r>
            <a:endParaRPr lang="en-US" sz="2800" b="1" dirty="0">
              <a:solidFill>
                <a:schemeClr val="bg1"/>
              </a:solidFill>
              <a:latin typeface="Prata" panose="00000500000000000000" pitchFamily="2" charset="0"/>
            </a:endParaRPr>
          </a:p>
        </p:txBody>
      </p:sp>
      <p:sp>
        <p:nvSpPr>
          <p:cNvPr id="24" name="TextBox 23">
            <a:extLst>
              <a:ext uri="{FF2B5EF4-FFF2-40B4-BE49-F238E27FC236}">
                <a16:creationId xmlns:a16="http://schemas.microsoft.com/office/drawing/2014/main" xmlns="" id="{F25C4404-1C7A-4630-98AE-4301C6AAC88D}"/>
              </a:ext>
            </a:extLst>
          </p:cNvPr>
          <p:cNvSpPr txBox="1"/>
          <p:nvPr/>
        </p:nvSpPr>
        <p:spPr>
          <a:xfrm>
            <a:off x="219135" y="4572934"/>
            <a:ext cx="3187005" cy="5170646"/>
          </a:xfrm>
          <a:prstGeom prst="rect">
            <a:avLst/>
          </a:prstGeom>
          <a:noFill/>
        </p:spPr>
        <p:txBody>
          <a:bodyPr wrap="square" rtlCol="0">
            <a:spAutoFit/>
          </a:bodyPr>
          <a:lstStyle/>
          <a:p>
            <a:pPr algn="just" fontAlgn="base"/>
            <a:r>
              <a:rPr lang="en-US" sz="1000" dirty="0" err="1">
                <a:latin typeface="Muli Light" panose="00000400000000000000" pitchFamily="2" charset="0"/>
              </a:rPr>
              <a:t>Được</a:t>
            </a:r>
            <a:r>
              <a:rPr lang="en-US" sz="1000" dirty="0">
                <a:latin typeface="Muli Light" panose="00000400000000000000" pitchFamily="2" charset="0"/>
              </a:rPr>
              <a:t> </a:t>
            </a:r>
            <a:r>
              <a:rPr lang="en-US" sz="1000" dirty="0" err="1">
                <a:latin typeface="Muli Light" panose="00000400000000000000" pitchFamily="2" charset="0"/>
              </a:rPr>
              <a:t>mệnh</a:t>
            </a:r>
            <a:r>
              <a:rPr lang="en-US" sz="1000" dirty="0">
                <a:latin typeface="Muli Light" panose="00000400000000000000" pitchFamily="2" charset="0"/>
              </a:rPr>
              <a:t> </a:t>
            </a:r>
            <a:r>
              <a:rPr lang="en-US" sz="1000" dirty="0" err="1">
                <a:latin typeface="Muli Light" panose="00000400000000000000" pitchFamily="2" charset="0"/>
              </a:rPr>
              <a:t>danh</a:t>
            </a:r>
            <a:r>
              <a:rPr lang="en-US" sz="1000" dirty="0">
                <a:latin typeface="Muli Light" panose="00000400000000000000" pitchFamily="2" charset="0"/>
              </a:rPr>
              <a:t> </a:t>
            </a:r>
            <a:r>
              <a:rPr lang="en-US" sz="1000" dirty="0" err="1">
                <a:latin typeface="Muli Light" panose="00000400000000000000" pitchFamily="2" charset="0"/>
              </a:rPr>
              <a:t>là</a:t>
            </a:r>
            <a:r>
              <a:rPr lang="en-US" sz="1000" dirty="0">
                <a:latin typeface="Muli Light" panose="00000400000000000000" pitchFamily="2" charset="0"/>
              </a:rPr>
              <a:t> “</a:t>
            </a:r>
            <a:r>
              <a:rPr lang="en-US" sz="1000" dirty="0" err="1">
                <a:latin typeface="Muli Light" panose="00000400000000000000" pitchFamily="2" charset="0"/>
              </a:rPr>
              <a:t>tập</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tiếng</a:t>
            </a:r>
            <a:r>
              <a:rPr lang="en-US" sz="1000" dirty="0">
                <a:latin typeface="Muli Light" panose="00000400000000000000" pitchFamily="2" charset="0"/>
              </a:rPr>
              <a:t> </a:t>
            </a:r>
            <a:r>
              <a:rPr lang="en-US" sz="1000" dirty="0" err="1">
                <a:latin typeface="Muli Light" panose="00000400000000000000" pitchFamily="2" charset="0"/>
              </a:rPr>
              <a:t>nói</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năng</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cạnh</a:t>
            </a:r>
            <a:r>
              <a:rPr lang="en-US" sz="1000" dirty="0">
                <a:latin typeface="Muli Light" panose="00000400000000000000" pitchFamily="2" charset="0"/>
              </a:rPr>
              <a:t> </a:t>
            </a:r>
            <a:r>
              <a:rPr lang="en-US" sz="1000" dirty="0" err="1">
                <a:latin typeface="Muli Light" panose="00000400000000000000" pitchFamily="2" charset="0"/>
              </a:rPr>
              <a:t>tranh</a:t>
            </a:r>
            <a:r>
              <a:rPr lang="en-US" sz="1000" dirty="0">
                <a:latin typeface="Muli Light" panose="00000400000000000000" pitchFamily="2" charset="0"/>
              </a:rPr>
              <a:t> </a:t>
            </a:r>
            <a:r>
              <a:rPr lang="en-US" sz="1000" dirty="0" err="1">
                <a:latin typeface="Muli Light" panose="00000400000000000000" pitchFamily="2" charset="0"/>
              </a:rPr>
              <a:t>cấp</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(PCI) </a:t>
            </a:r>
            <a:r>
              <a:rPr lang="en-US" sz="1000" dirty="0" err="1">
                <a:latin typeface="Muli Light" panose="00000400000000000000" pitchFamily="2" charset="0"/>
              </a:rPr>
              <a:t>có</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lan</a:t>
            </a:r>
            <a:r>
              <a:rPr lang="en-US" sz="1000" dirty="0">
                <a:latin typeface="Muli Light" panose="00000400000000000000" pitchFamily="2" charset="0"/>
              </a:rPr>
              <a:t> </a:t>
            </a:r>
            <a:r>
              <a:rPr lang="en-US" sz="1000" dirty="0" err="1">
                <a:latin typeface="Muli Light" panose="00000400000000000000" pitchFamily="2" charset="0"/>
              </a:rPr>
              <a:t>tỏa</a:t>
            </a:r>
            <a:r>
              <a:rPr lang="en-US" sz="1000" dirty="0">
                <a:latin typeface="Muli Light" panose="00000400000000000000" pitchFamily="2" charset="0"/>
              </a:rPr>
              <a:t> </a:t>
            </a:r>
            <a:r>
              <a:rPr lang="en-US" sz="1000" dirty="0" err="1">
                <a:latin typeface="Muli Light" panose="00000400000000000000" pitchFamily="2" charset="0"/>
              </a:rPr>
              <a:t>rộng</a:t>
            </a:r>
            <a:r>
              <a:rPr lang="en-US" sz="1000" dirty="0">
                <a:latin typeface="Muli Light" panose="00000400000000000000" pitchFamily="2" charset="0"/>
              </a:rPr>
              <a:t> </a:t>
            </a:r>
            <a:r>
              <a:rPr lang="en-US" sz="1000" dirty="0" err="1">
                <a:latin typeface="Muli Light" panose="00000400000000000000" pitchFamily="2" charset="0"/>
              </a:rPr>
              <a:t>khắp</a:t>
            </a:r>
            <a:r>
              <a:rPr lang="en-US" sz="1000" dirty="0">
                <a:latin typeface="Muli Light" panose="00000400000000000000" pitchFamily="2" charset="0"/>
              </a:rPr>
              <a:t> </a:t>
            </a:r>
            <a:r>
              <a:rPr lang="en-US" sz="1000" dirty="0" err="1">
                <a:latin typeface="Muli Light" panose="00000400000000000000" pitchFamily="2" charset="0"/>
              </a:rPr>
              <a:t>tới</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quyền</a:t>
            </a:r>
            <a:r>
              <a:rPr lang="en-US" sz="1000" dirty="0">
                <a:latin typeface="Muli Light" panose="00000400000000000000" pitchFamily="2" charset="0"/>
              </a:rPr>
              <a:t> 63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trong</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khi</a:t>
            </a:r>
            <a:r>
              <a:rPr lang="en-US" sz="1000" dirty="0">
                <a:latin typeface="Muli Light" panose="00000400000000000000" pitchFamily="2" charset="0"/>
              </a:rPr>
              <a:t> </a:t>
            </a:r>
            <a:r>
              <a:rPr lang="en-US" sz="1000" dirty="0" err="1">
                <a:latin typeface="Muli Light" panose="00000400000000000000" pitchFamily="2" charset="0"/>
              </a:rPr>
              <a:t>trở</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cụ</a:t>
            </a:r>
            <a:r>
              <a:rPr lang="en-US" sz="1000" dirty="0">
                <a:latin typeface="Muli Light" panose="00000400000000000000" pitchFamily="2" charset="0"/>
              </a:rPr>
              <a:t> </a:t>
            </a:r>
            <a:r>
              <a:rPr lang="en-US" sz="1000" dirty="0" err="1">
                <a:latin typeface="Muli Light" panose="00000400000000000000" pitchFamily="2" charset="0"/>
              </a:rPr>
              <a:t>đánh</a:t>
            </a:r>
            <a:r>
              <a:rPr lang="en-US" sz="1000" dirty="0">
                <a:latin typeface="Muli Light" panose="00000400000000000000" pitchFamily="2" charset="0"/>
              </a:rPr>
              <a:t> </a:t>
            </a:r>
            <a:r>
              <a:rPr lang="en-US" sz="1000" dirty="0" err="1">
                <a:latin typeface="Muli Light" panose="00000400000000000000" pitchFamily="2" charset="0"/>
              </a:rPr>
              <a:t>giá</a:t>
            </a:r>
            <a:r>
              <a:rPr lang="en-US" sz="1000" dirty="0">
                <a:latin typeface="Muli Light" panose="00000400000000000000" pitchFamily="2" charset="0"/>
              </a:rPr>
              <a:t> </a:t>
            </a:r>
            <a:r>
              <a:rPr lang="en-US" sz="1000" dirty="0" err="1">
                <a:latin typeface="Muli Light" panose="00000400000000000000" pitchFamily="2" charset="0"/>
              </a:rPr>
              <a:t>mức</a:t>
            </a:r>
            <a:r>
              <a:rPr lang="en-US" sz="1000" dirty="0">
                <a:latin typeface="Muli Light" panose="00000400000000000000" pitchFamily="2" charset="0"/>
              </a:rPr>
              <a:t> </a:t>
            </a:r>
            <a:r>
              <a:rPr lang="en-US" sz="1000" dirty="0" err="1">
                <a:latin typeface="Muli Light" panose="00000400000000000000" pitchFamily="2" charset="0"/>
              </a:rPr>
              <a:t>độ</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sự</a:t>
            </a:r>
            <a:r>
              <a:rPr lang="en-US" sz="1000" dirty="0">
                <a:latin typeface="Muli Light" panose="00000400000000000000" pitchFamily="2" charset="0"/>
              </a:rPr>
              <a:t> </a:t>
            </a:r>
            <a:r>
              <a:rPr lang="en-US" sz="1000" dirty="0" err="1">
                <a:latin typeface="Muli Light" panose="00000400000000000000" pitchFamily="2" charset="0"/>
              </a:rPr>
              <a:t>thuận</a:t>
            </a:r>
            <a:r>
              <a:rPr lang="en-US" sz="1000" dirty="0">
                <a:latin typeface="Muli Light" panose="00000400000000000000" pitchFamily="2" charset="0"/>
              </a:rPr>
              <a:t> </a:t>
            </a:r>
            <a:r>
              <a:rPr lang="en-US" sz="1000" dirty="0" err="1">
                <a:latin typeface="Muli Light" panose="00000400000000000000" pitchFamily="2" charset="0"/>
              </a:rPr>
              <a:t>lợi</a:t>
            </a:r>
            <a:r>
              <a:rPr lang="en-US" sz="1000" dirty="0">
                <a:latin typeface="Muli Light" panose="00000400000000000000" pitchFamily="2" charset="0"/>
              </a:rPr>
              <a:t>, </a:t>
            </a:r>
            <a:r>
              <a:rPr lang="en-US" sz="1000" dirty="0" err="1">
                <a:latin typeface="Muli Light" panose="00000400000000000000" pitchFamily="2" charset="0"/>
              </a:rPr>
              <a:t>thân</a:t>
            </a:r>
            <a:r>
              <a:rPr lang="en-US" sz="1000" dirty="0">
                <a:latin typeface="Muli Light" panose="00000400000000000000" pitchFamily="2" charset="0"/>
              </a:rPr>
              <a:t> </a:t>
            </a:r>
            <a:r>
              <a:rPr lang="en-US" sz="1000" dirty="0" err="1">
                <a:latin typeface="Muli Light" panose="00000400000000000000" pitchFamily="2" charset="0"/>
              </a:rPr>
              <a:t>thiện</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môi</a:t>
            </a:r>
            <a:r>
              <a:rPr lang="en-US" sz="1000" dirty="0">
                <a:latin typeface="Muli Light" panose="00000400000000000000" pitchFamily="2" charset="0"/>
              </a:rPr>
              <a:t> </a:t>
            </a:r>
            <a:r>
              <a:rPr lang="en-US" sz="1000" dirty="0" err="1">
                <a:latin typeface="Muli Light" panose="00000400000000000000" pitchFamily="2" charset="0"/>
              </a:rPr>
              <a:t>trường</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doanh</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nỗ</a:t>
            </a:r>
            <a:r>
              <a:rPr lang="en-US" sz="1000" dirty="0">
                <a:latin typeface="Muli Light" panose="00000400000000000000" pitchFamily="2" charset="0"/>
              </a:rPr>
              <a:t> </a:t>
            </a:r>
            <a:r>
              <a:rPr lang="en-US" sz="1000" dirty="0" err="1">
                <a:latin typeface="Muli Light" panose="00000400000000000000" pitchFamily="2" charset="0"/>
              </a:rPr>
              <a:t>lực</a:t>
            </a:r>
            <a:r>
              <a:rPr lang="en-US" sz="1000" dirty="0">
                <a:latin typeface="Muli Light" panose="00000400000000000000" pitchFamily="2" charset="0"/>
              </a:rPr>
              <a:t> </a:t>
            </a:r>
            <a:r>
              <a:rPr lang="en-US" sz="1000" dirty="0" err="1">
                <a:latin typeface="Muli Light" panose="00000400000000000000" pitchFamily="2" charset="0"/>
              </a:rPr>
              <a:t>cải</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của</a:t>
            </a:r>
            <a:r>
              <a:rPr lang="en-US" sz="1000" dirty="0">
                <a:latin typeface="Muli Light" panose="00000400000000000000" pitchFamily="2" charset="0"/>
              </a:rPr>
              <a:t> </a:t>
            </a:r>
            <a:r>
              <a:rPr lang="en-US" sz="1000" dirty="0" err="1">
                <a:latin typeface="Muli Light" panose="00000400000000000000" pitchFamily="2" charset="0"/>
              </a:rPr>
              <a:t>chính</a:t>
            </a:r>
            <a:r>
              <a:rPr lang="en-US" sz="1000" dirty="0">
                <a:latin typeface="Muli Light" panose="00000400000000000000" pitchFamily="2" charset="0"/>
              </a:rPr>
              <a:t> </a:t>
            </a:r>
            <a:r>
              <a:rPr lang="en-US" sz="1000" dirty="0" err="1">
                <a:latin typeface="Muli Light" panose="00000400000000000000" pitchFamily="2" charset="0"/>
              </a:rPr>
              <a:t>quyền</a:t>
            </a:r>
            <a:r>
              <a:rPr lang="en-US" sz="1000" dirty="0">
                <a:latin typeface="Muli Light" panose="00000400000000000000" pitchFamily="2" charset="0"/>
              </a:rPr>
              <a:t> </a:t>
            </a:r>
            <a:r>
              <a:rPr lang="en-US" sz="1000" dirty="0" err="1">
                <a:latin typeface="Muli Light" panose="00000400000000000000" pitchFamily="2" charset="0"/>
              </a:rPr>
              <a:t>sở</a:t>
            </a:r>
            <a:r>
              <a:rPr lang="en-US" sz="1000" dirty="0">
                <a:latin typeface="Muli Light" panose="00000400000000000000" pitchFamily="2" charset="0"/>
              </a:rPr>
              <a:t> </a:t>
            </a:r>
            <a:r>
              <a:rPr lang="en-US" sz="1000" dirty="0" err="1">
                <a:latin typeface="Muli Light" panose="00000400000000000000" pitchFamily="2" charset="0"/>
              </a:rPr>
              <a:t>tại</a:t>
            </a:r>
            <a:r>
              <a:rPr lang="en-US" sz="1000" dirty="0">
                <a:latin typeface="Muli Light" panose="00000400000000000000" pitchFamily="2" charset="0"/>
              </a:rPr>
              <a:t>. </a:t>
            </a:r>
            <a:r>
              <a:rPr lang="en-US" sz="1000" dirty="0" err="1">
                <a:latin typeface="Muli Light" panose="00000400000000000000" pitchFamily="2" charset="0"/>
              </a:rPr>
              <a:t>Thông</a:t>
            </a:r>
            <a:r>
              <a:rPr lang="en-US" sz="1000" dirty="0">
                <a:latin typeface="Muli Light" panose="00000400000000000000" pitchFamily="2" charset="0"/>
              </a:rPr>
              <a:t> qua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a:t>
            </a:r>
            <a:r>
              <a:rPr lang="en-US" sz="1000" dirty="0" err="1">
                <a:latin typeface="Muli Light" panose="00000400000000000000" pitchFamily="2" charset="0"/>
              </a:rPr>
              <a:t>này</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nhận</a:t>
            </a:r>
            <a:r>
              <a:rPr lang="en-US" sz="1000" dirty="0">
                <a:latin typeface="Muli Light" panose="00000400000000000000" pitchFamily="2" charset="0"/>
              </a:rPr>
              <a:t> </a:t>
            </a:r>
            <a:r>
              <a:rPr lang="en-US" sz="1000" dirty="0" err="1">
                <a:latin typeface="Muli Light" panose="00000400000000000000" pitchFamily="2" charset="0"/>
              </a:rPr>
              <a:t>định</a:t>
            </a:r>
            <a:r>
              <a:rPr lang="en-US" sz="1000" dirty="0">
                <a:latin typeface="Muli Light" panose="00000400000000000000" pitchFamily="2" charset="0"/>
              </a:rPr>
              <a:t> </a:t>
            </a:r>
            <a:r>
              <a:rPr lang="en-US" sz="1000" dirty="0" err="1">
                <a:latin typeface="Muli Light" panose="00000400000000000000" pitchFamily="2" charset="0"/>
              </a:rPr>
              <a:t>rõ</a:t>
            </a:r>
            <a:r>
              <a:rPr lang="en-US" sz="1000" dirty="0">
                <a:latin typeface="Muli Light" panose="00000400000000000000" pitchFamily="2" charset="0"/>
              </a:rPr>
              <a:t>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nghẽn</a:t>
            </a:r>
            <a:r>
              <a:rPr lang="en-US" sz="1000" dirty="0">
                <a:latin typeface="Muli Light" panose="00000400000000000000" pitchFamily="2" charset="0"/>
              </a:rPr>
              <a:t>” </a:t>
            </a:r>
            <a:r>
              <a:rPr lang="en-US" sz="1000" dirty="0" err="1">
                <a:latin typeface="Muli Light" panose="00000400000000000000" pitchFamily="2" charset="0"/>
              </a:rPr>
              <a:t>để</a:t>
            </a:r>
            <a:r>
              <a:rPr lang="en-US" sz="1000" dirty="0">
                <a:latin typeface="Muli Light" panose="00000400000000000000" pitchFamily="2" charset="0"/>
              </a:rPr>
              <a:t> </a:t>
            </a:r>
            <a:r>
              <a:rPr lang="en-US" sz="1000" dirty="0" err="1">
                <a:latin typeface="Muli Light" panose="00000400000000000000" pitchFamily="2" charset="0"/>
              </a:rPr>
              <a:t>lựa</a:t>
            </a:r>
            <a:r>
              <a:rPr lang="en-US" sz="1000" dirty="0">
                <a:latin typeface="Muli Light" panose="00000400000000000000" pitchFamily="2" charset="0"/>
              </a:rPr>
              <a:t> </a:t>
            </a:r>
            <a:r>
              <a:rPr lang="en-US" sz="1000" dirty="0" err="1">
                <a:latin typeface="Muli Light" panose="00000400000000000000" pitchFamily="2" charset="0"/>
              </a:rPr>
              <a:t>chọn</a:t>
            </a:r>
            <a:r>
              <a:rPr lang="en-US" sz="1000" dirty="0">
                <a:latin typeface="Muli Light" panose="00000400000000000000" pitchFamily="2" charset="0"/>
              </a:rPr>
              <a:t> </a:t>
            </a:r>
            <a:r>
              <a:rPr lang="en-US" sz="1000" dirty="0" err="1">
                <a:latin typeface="Muli Light" panose="00000400000000000000" pitchFamily="2" charset="0"/>
              </a:rPr>
              <a:t>giải</a:t>
            </a:r>
            <a:r>
              <a:rPr lang="en-US" sz="1000" dirty="0">
                <a:latin typeface="Muli Light" panose="00000400000000000000" pitchFamily="2" charset="0"/>
              </a:rPr>
              <a:t> </a:t>
            </a:r>
            <a:r>
              <a:rPr lang="en-US" sz="1000" dirty="0" err="1">
                <a:latin typeface="Muli Light" panose="00000400000000000000" pitchFamily="2" charset="0"/>
              </a:rPr>
              <a:t>pháp</a:t>
            </a:r>
            <a:r>
              <a:rPr lang="en-US" sz="1000" dirty="0">
                <a:latin typeface="Muli Light" panose="00000400000000000000" pitchFamily="2" charset="0"/>
              </a:rPr>
              <a:t> </a:t>
            </a:r>
            <a:r>
              <a:rPr lang="en-US" sz="1000" dirty="0" err="1">
                <a:latin typeface="Muli Light" panose="00000400000000000000" pitchFamily="2" charset="0"/>
              </a:rPr>
              <a:t>điều</a:t>
            </a:r>
            <a:r>
              <a:rPr lang="en-US" sz="1000" dirty="0">
                <a:latin typeface="Muli Light" panose="00000400000000000000" pitchFamily="2" charset="0"/>
              </a:rPr>
              <a:t> </a:t>
            </a:r>
            <a:r>
              <a:rPr lang="en-US" sz="1000" dirty="0" err="1">
                <a:latin typeface="Muli Light" panose="00000400000000000000" pitchFamily="2" charset="0"/>
              </a:rPr>
              <a:t>hành</a:t>
            </a:r>
            <a:r>
              <a:rPr lang="en-US" sz="1000" dirty="0">
                <a:latin typeface="Muli Light" panose="00000400000000000000" pitchFamily="2" charset="0"/>
              </a:rPr>
              <a:t> </a:t>
            </a:r>
            <a:r>
              <a:rPr lang="en-US" sz="1000" dirty="0" err="1">
                <a:latin typeface="Muli Light" panose="00000400000000000000" pitchFamily="2" charset="0"/>
              </a:rPr>
              <a:t>kinh</a:t>
            </a:r>
            <a:r>
              <a:rPr lang="en-US" sz="1000" dirty="0">
                <a:latin typeface="Muli Light" panose="00000400000000000000" pitchFamily="2" charset="0"/>
              </a:rPr>
              <a:t> </a:t>
            </a:r>
            <a:r>
              <a:rPr lang="en-US" sz="1000" dirty="0" err="1">
                <a:latin typeface="Muli Light" panose="00000400000000000000" pitchFamily="2" charset="0"/>
              </a:rPr>
              <a:t>tế</a:t>
            </a:r>
            <a:r>
              <a:rPr lang="en-US" sz="1000" dirty="0">
                <a:latin typeface="Muli Light" panose="00000400000000000000" pitchFamily="2" charset="0"/>
              </a:rPr>
              <a:t> </a:t>
            </a:r>
            <a:r>
              <a:rPr lang="en-US" sz="1000" dirty="0" err="1">
                <a:latin typeface="Muli Light" panose="00000400000000000000" pitchFamily="2" charset="0"/>
              </a:rPr>
              <a:t>một</a:t>
            </a:r>
            <a:r>
              <a:rPr lang="en-US" sz="1000" dirty="0">
                <a:latin typeface="Muli Light" panose="00000400000000000000" pitchFamily="2" charset="0"/>
              </a:rPr>
              <a:t> </a:t>
            </a:r>
            <a:r>
              <a:rPr lang="en-US" sz="1000" dirty="0" err="1">
                <a:latin typeface="Muli Light" panose="00000400000000000000" pitchFamily="2" charset="0"/>
              </a:rPr>
              <a:t>cách</a:t>
            </a:r>
            <a:r>
              <a:rPr lang="en-US" sz="1000" dirty="0">
                <a:latin typeface="Muli Light" panose="00000400000000000000" pitchFamily="2" charset="0"/>
              </a:rPr>
              <a:t> </a:t>
            </a:r>
            <a:r>
              <a:rPr lang="en-US" sz="1000" dirty="0" err="1">
                <a:latin typeface="Muli Light" panose="00000400000000000000" pitchFamily="2" charset="0"/>
              </a:rPr>
              <a:t>phù</a:t>
            </a:r>
            <a:r>
              <a:rPr lang="en-US" sz="1000" dirty="0">
                <a:latin typeface="Muli Light" panose="00000400000000000000" pitchFamily="2" charset="0"/>
              </a:rPr>
              <a:t> </a:t>
            </a:r>
            <a:r>
              <a:rPr lang="en-US" sz="1000" dirty="0" err="1">
                <a:latin typeface="Muli Light" panose="00000400000000000000" pitchFamily="2" charset="0"/>
              </a:rPr>
              <a:t>hợp</a:t>
            </a:r>
            <a:r>
              <a:rPr lang="en-US" sz="1000" dirty="0">
                <a:latin typeface="Muli Light" panose="00000400000000000000" pitchFamily="2" charset="0"/>
              </a:rPr>
              <a:t>, </a:t>
            </a:r>
            <a:r>
              <a:rPr lang="en-US" sz="1000" dirty="0" err="1">
                <a:latin typeface="Muli Light" panose="00000400000000000000" pitchFamily="2" charset="0"/>
              </a:rPr>
              <a:t>hiệu</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nhất</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en-US" sz="1000" dirty="0" err="1">
                <a:latin typeface="Muli Light" panose="00000400000000000000" pitchFamily="2" charset="0"/>
              </a:rPr>
              <a:t>Kết</a:t>
            </a:r>
            <a:r>
              <a:rPr lang="en-US" sz="1000" dirty="0">
                <a:latin typeface="Muli Light" panose="00000400000000000000" pitchFamily="2" charset="0"/>
              </a:rPr>
              <a:t> </a:t>
            </a:r>
            <a:r>
              <a:rPr lang="en-US" sz="1000" dirty="0" err="1">
                <a:latin typeface="Muli Light" panose="00000400000000000000" pitchFamily="2" charset="0"/>
              </a:rPr>
              <a:t>quả</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bố</a:t>
            </a:r>
            <a:r>
              <a:rPr lang="en-US" sz="1000" dirty="0">
                <a:latin typeface="Muli Light" panose="00000400000000000000" pitchFamily="2" charset="0"/>
              </a:rPr>
              <a:t> </a:t>
            </a:r>
            <a:r>
              <a:rPr lang="en-US" sz="1000" dirty="0" err="1">
                <a:latin typeface="Muli Light" panose="00000400000000000000" pitchFamily="2" charset="0"/>
              </a:rPr>
              <a:t>chỉ</a:t>
            </a:r>
            <a:r>
              <a:rPr lang="en-US" sz="1000" dirty="0">
                <a:latin typeface="Muli Light" panose="00000400000000000000" pitchFamily="2" charset="0"/>
              </a:rPr>
              <a:t> </a:t>
            </a:r>
            <a:r>
              <a:rPr lang="en-US" sz="1000" dirty="0" err="1">
                <a:latin typeface="Muli Light" panose="00000400000000000000" pitchFamily="2" charset="0"/>
              </a:rPr>
              <a:t>số</a:t>
            </a:r>
            <a:r>
              <a:rPr lang="en-US" sz="1000" dirty="0">
                <a:latin typeface="Muli Light" panose="00000400000000000000" pitchFamily="2" charset="0"/>
              </a:rPr>
              <a:t> PCI </a:t>
            </a:r>
            <a:r>
              <a:rPr lang="en-US" sz="1000" dirty="0" err="1">
                <a:latin typeface="Muli Light" panose="00000400000000000000" pitchFamily="2" charset="0"/>
              </a:rPr>
              <a:t>năm</a:t>
            </a:r>
            <a:r>
              <a:rPr lang="en-US" sz="1000" dirty="0">
                <a:latin typeface="Muli Light" panose="00000400000000000000" pitchFamily="2" charset="0"/>
              </a:rPr>
              <a:t> 2020 </a:t>
            </a:r>
            <a:r>
              <a:rPr lang="en-US" sz="1000" dirty="0" err="1">
                <a:latin typeface="Muli Light" panose="00000400000000000000" pitchFamily="2" charset="0"/>
              </a:rPr>
              <a:t>từ</a:t>
            </a:r>
            <a:r>
              <a:rPr lang="en-US" sz="1000" dirty="0">
                <a:latin typeface="Muli Light" panose="00000400000000000000" pitchFamily="2" charset="0"/>
              </a:rPr>
              <a:t> </a:t>
            </a:r>
            <a:r>
              <a:rPr lang="en-US" sz="1000" dirty="0" err="1">
                <a:latin typeface="Muli Light" panose="00000400000000000000" pitchFamily="2" charset="0"/>
              </a:rPr>
              <a:t>Phòng</a:t>
            </a:r>
            <a:r>
              <a:rPr lang="en-US" sz="1000" dirty="0">
                <a:latin typeface="Muli Light" panose="00000400000000000000" pitchFamily="2" charset="0"/>
              </a:rPr>
              <a:t> </a:t>
            </a:r>
            <a:r>
              <a:rPr lang="en-US" sz="1000" dirty="0" err="1">
                <a:latin typeface="Muli Light" panose="00000400000000000000" pitchFamily="2" charset="0"/>
              </a:rPr>
              <a:t>Thương</a:t>
            </a:r>
            <a:r>
              <a:rPr lang="en-US" sz="1000" dirty="0">
                <a:latin typeface="Muli Light" panose="00000400000000000000" pitchFamily="2" charset="0"/>
              </a:rPr>
              <a:t> </a:t>
            </a:r>
            <a:r>
              <a:rPr lang="en-US" sz="1000" dirty="0" err="1">
                <a:latin typeface="Muli Light" panose="00000400000000000000" pitchFamily="2" charset="0"/>
              </a:rPr>
              <a:t>mại</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Công</a:t>
            </a:r>
            <a:r>
              <a:rPr lang="en-US" sz="1000" dirty="0">
                <a:latin typeface="Muli Light" panose="00000400000000000000" pitchFamily="2" charset="0"/>
              </a:rPr>
              <a:t> </a:t>
            </a:r>
            <a:r>
              <a:rPr lang="en-US" sz="1000" dirty="0" err="1">
                <a:latin typeface="Muli Light" panose="00000400000000000000" pitchFamily="2" charset="0"/>
              </a:rPr>
              <a:t>nghiệp</a:t>
            </a:r>
            <a:r>
              <a:rPr lang="en-US" sz="1000" dirty="0">
                <a:latin typeface="Muli Light" panose="00000400000000000000" pitchFamily="2" charset="0"/>
              </a:rPr>
              <a:t> </a:t>
            </a:r>
            <a:r>
              <a:rPr lang="en-US" sz="1000" dirty="0" err="1">
                <a:latin typeface="Muli Light" panose="00000400000000000000" pitchFamily="2" charset="0"/>
              </a:rPr>
              <a:t>Việt</a:t>
            </a:r>
            <a:r>
              <a:rPr lang="en-US" sz="1000" dirty="0">
                <a:latin typeface="Muli Light" panose="00000400000000000000" pitchFamily="2" charset="0"/>
              </a:rPr>
              <a:t> Nam (VCCI) </a:t>
            </a:r>
            <a:r>
              <a:rPr lang="en-US" sz="1000" dirty="0" err="1">
                <a:latin typeface="Muli Light" panose="00000400000000000000" pitchFamily="2" charset="0"/>
              </a:rPr>
              <a:t>cho</a:t>
            </a:r>
            <a:r>
              <a:rPr lang="en-US" sz="1000" dirty="0">
                <a:latin typeface="Muli Light" panose="00000400000000000000" pitchFamily="2" charset="0"/>
              </a:rPr>
              <a:t> </a:t>
            </a:r>
            <a:r>
              <a:rPr lang="en-US" sz="1000" dirty="0" err="1">
                <a:latin typeface="Muli Light" panose="00000400000000000000" pitchFamily="2" charset="0"/>
              </a:rPr>
              <a:t>thấy</a:t>
            </a:r>
            <a:r>
              <a:rPr lang="en-US" sz="1000" dirty="0">
                <a:latin typeface="Muli Light" panose="00000400000000000000" pitchFamily="2" charset="0"/>
              </a:rPr>
              <a:t>: Hà </a:t>
            </a:r>
            <a:r>
              <a:rPr lang="en-US" sz="1000" dirty="0" err="1">
                <a:latin typeface="Muli Light" panose="00000400000000000000" pitchFamily="2" charset="0"/>
              </a:rPr>
              <a:t>Giang</a:t>
            </a:r>
            <a:r>
              <a:rPr lang="en-US" sz="1000" dirty="0">
                <a:latin typeface="Muli Light" panose="00000400000000000000" pitchFamily="2" charset="0"/>
              </a:rPr>
              <a:t> </a:t>
            </a:r>
            <a:r>
              <a:rPr lang="en-US" sz="1000" dirty="0" err="1">
                <a:latin typeface="Muli Light" panose="00000400000000000000" pitchFamily="2" charset="0"/>
              </a:rPr>
              <a:t>đạt</a:t>
            </a:r>
            <a:r>
              <a:rPr lang="en-US" sz="1000" dirty="0">
                <a:latin typeface="Muli Light" panose="00000400000000000000" pitchFamily="2" charset="0"/>
              </a:rPr>
              <a:t> 61,16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thứ</a:t>
            </a:r>
            <a:r>
              <a:rPr lang="en-US" sz="1000" dirty="0">
                <a:latin typeface="Muli Light" panose="00000400000000000000" pitchFamily="2" charset="0"/>
              </a:rPr>
              <a:t> 61/63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phố</a:t>
            </a:r>
            <a:r>
              <a:rPr lang="en-US" sz="1000" dirty="0">
                <a:latin typeface="Muli Light" panose="00000400000000000000" pitchFamily="2" charset="0"/>
              </a:rPr>
              <a:t> (</a:t>
            </a:r>
            <a:r>
              <a:rPr lang="en-US" sz="1000" dirty="0" err="1">
                <a:latin typeface="Muli Light" panose="00000400000000000000" pitchFamily="2" charset="0"/>
              </a:rPr>
              <a:t>giảm</a:t>
            </a:r>
            <a:r>
              <a:rPr lang="en-US" sz="1000" dirty="0">
                <a:latin typeface="Muli Light" panose="00000400000000000000" pitchFamily="2" charset="0"/>
              </a:rPr>
              <a:t> 1,46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1 </a:t>
            </a:r>
            <a:r>
              <a:rPr lang="en-US" sz="1000" dirty="0" err="1">
                <a:latin typeface="Muli Light" panose="00000400000000000000" pitchFamily="2" charset="0"/>
              </a:rPr>
              <a:t>bậc</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năm</a:t>
            </a:r>
            <a:r>
              <a:rPr lang="en-US" sz="1000" dirty="0">
                <a:latin typeface="Muli Light" panose="00000400000000000000" pitchFamily="2" charset="0"/>
              </a:rPr>
              <a:t> 2019), </a:t>
            </a:r>
            <a:r>
              <a:rPr lang="en-US" sz="1000" dirty="0" err="1">
                <a:latin typeface="Muli Light" panose="00000400000000000000" pitchFamily="2" charset="0"/>
              </a:rPr>
              <a:t>giữ</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hạng</a:t>
            </a:r>
            <a:r>
              <a:rPr lang="en-US" sz="1000" dirty="0">
                <a:latin typeface="Muli Light" panose="00000400000000000000" pitchFamily="2" charset="0"/>
              </a:rPr>
              <a:t> ở </a:t>
            </a:r>
            <a:r>
              <a:rPr lang="en-US" sz="1000" dirty="0" err="1">
                <a:latin typeface="Muli Light" panose="00000400000000000000" pitchFamily="2" charset="0"/>
              </a:rPr>
              <a:t>nhóm</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bình</a:t>
            </a:r>
            <a:r>
              <a:rPr lang="en-US" sz="1000" dirty="0">
                <a:latin typeface="Muli Light" panose="00000400000000000000" pitchFamily="2" charset="0"/>
              </a:rPr>
              <a:t> </a:t>
            </a:r>
            <a:r>
              <a:rPr lang="en-US" sz="1000" dirty="0" err="1">
                <a:latin typeface="Muli Light" panose="00000400000000000000" pitchFamily="2" charset="0"/>
              </a:rPr>
              <a:t>cùng</a:t>
            </a:r>
            <a:r>
              <a:rPr lang="en-US" sz="1000" dirty="0">
                <a:latin typeface="Muli Light" panose="00000400000000000000" pitchFamily="2" charset="0"/>
              </a:rPr>
              <a:t> 31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thành</a:t>
            </a:r>
            <a:r>
              <a:rPr lang="en-US" sz="1000" dirty="0">
                <a:latin typeface="Muli Light" panose="00000400000000000000" pitchFamily="2" charset="0"/>
              </a:rPr>
              <a:t> </a:t>
            </a:r>
            <a:r>
              <a:rPr lang="en-US" sz="1000" dirty="0" err="1">
                <a:latin typeface="Muli Light" panose="00000400000000000000" pitchFamily="2" charset="0"/>
              </a:rPr>
              <a:t>phố</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địa</a:t>
            </a:r>
            <a:r>
              <a:rPr lang="en-US" sz="1000" dirty="0">
                <a:latin typeface="Muli Light" panose="00000400000000000000" pitchFamily="2" charset="0"/>
              </a:rPr>
              <a:t> </a:t>
            </a:r>
            <a:r>
              <a:rPr lang="en-US" sz="1000" dirty="0" err="1">
                <a:latin typeface="Muli Light" panose="00000400000000000000" pitchFamily="2" charset="0"/>
              </a:rPr>
              <a:t>phương</a:t>
            </a:r>
            <a:r>
              <a:rPr lang="en-US" sz="1000" dirty="0">
                <a:latin typeface="Muli Light" panose="00000400000000000000" pitchFamily="2" charset="0"/>
              </a:rPr>
              <a:t> </a:t>
            </a:r>
            <a:r>
              <a:rPr lang="en-US" sz="1000" dirty="0" err="1">
                <a:latin typeface="Muli Light" panose="00000400000000000000" pitchFamily="2" charset="0"/>
              </a:rPr>
              <a:t>trên</a:t>
            </a:r>
            <a:r>
              <a:rPr lang="en-US" sz="1000" dirty="0">
                <a:latin typeface="Muli Light" panose="00000400000000000000" pitchFamily="2" charset="0"/>
              </a:rPr>
              <a:t> </a:t>
            </a:r>
            <a:r>
              <a:rPr lang="en-US" sz="1000" dirty="0" err="1">
                <a:latin typeface="Muli Light" panose="00000400000000000000" pitchFamily="2" charset="0"/>
              </a:rPr>
              <a:t>cả</a:t>
            </a:r>
            <a:r>
              <a:rPr lang="en-US" sz="1000" dirty="0">
                <a:latin typeface="Muli Light" panose="00000400000000000000" pitchFamily="2" charset="0"/>
              </a:rPr>
              <a:t> </a:t>
            </a:r>
            <a:r>
              <a:rPr lang="en-US" sz="1000" dirty="0" err="1">
                <a:latin typeface="Muli Light" panose="00000400000000000000" pitchFamily="2" charset="0"/>
              </a:rPr>
              <a:t>nước</a:t>
            </a:r>
            <a:r>
              <a:rPr lang="en-US" sz="1000" dirty="0">
                <a:latin typeface="Muli Light" panose="00000400000000000000" pitchFamily="2" charset="0"/>
              </a:rPr>
              <a:t>, </a:t>
            </a:r>
            <a:r>
              <a:rPr lang="en-US" sz="1000" dirty="0" err="1">
                <a:latin typeface="Muli Light" panose="00000400000000000000" pitchFamily="2" charset="0"/>
              </a:rPr>
              <a:t>Hà</a:t>
            </a:r>
            <a:r>
              <a:rPr lang="en-US" sz="1000" dirty="0">
                <a:latin typeface="Muli Light" panose="00000400000000000000" pitchFamily="2" charset="0"/>
              </a:rPr>
              <a:t> </a:t>
            </a:r>
            <a:r>
              <a:rPr lang="en-US" sz="1000" dirty="0" err="1">
                <a:latin typeface="Muli Light" panose="00000400000000000000" pitchFamily="2" charset="0"/>
              </a:rPr>
              <a:t>Giang</a:t>
            </a:r>
            <a:r>
              <a:rPr lang="en-US" sz="1000" dirty="0">
                <a:latin typeface="Muli Light" panose="00000400000000000000" pitchFamily="2" charset="0"/>
              </a:rPr>
              <a:t>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Quảng</a:t>
            </a:r>
            <a:r>
              <a:rPr lang="en-US" sz="1000" dirty="0">
                <a:latin typeface="Muli Light" panose="00000400000000000000" pitchFamily="2" charset="0"/>
              </a:rPr>
              <a:t> </a:t>
            </a:r>
            <a:r>
              <a:rPr lang="en-US" sz="1000" dirty="0" err="1">
                <a:latin typeface="Muli Light" panose="00000400000000000000" pitchFamily="2" charset="0"/>
              </a:rPr>
              <a:t>Ninh</a:t>
            </a:r>
            <a:r>
              <a:rPr lang="en-US" sz="1000" dirty="0">
                <a:latin typeface="Muli Light" panose="00000400000000000000" pitchFamily="2" charset="0"/>
              </a:rPr>
              <a:t>) 13,93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Vĩnh</a:t>
            </a:r>
            <a:r>
              <a:rPr lang="en-US" sz="1000" dirty="0">
                <a:latin typeface="Muli Light" panose="00000400000000000000" pitchFamily="2" charset="0"/>
              </a:rPr>
              <a:t> </a:t>
            </a:r>
            <a:r>
              <a:rPr lang="en-US" sz="1000" dirty="0" err="1">
                <a:latin typeface="Muli Light" panose="00000400000000000000" pitchFamily="2" charset="0"/>
              </a:rPr>
              <a:t>Phúc</a:t>
            </a:r>
            <a:r>
              <a:rPr lang="en-US" sz="1000" dirty="0">
                <a:latin typeface="Muli Light" panose="00000400000000000000" pitchFamily="2" charset="0"/>
              </a:rPr>
              <a:t>) 2,68 </a:t>
            </a:r>
            <a:r>
              <a:rPr lang="en-US" sz="1000" dirty="0" err="1">
                <a:latin typeface="Muli Light" panose="00000400000000000000" pitchFamily="2" charset="0"/>
              </a:rPr>
              <a:t>điểm</a:t>
            </a:r>
            <a:r>
              <a:rPr lang="en-US" sz="1000" dirty="0">
                <a:latin typeface="Muli Light" panose="00000400000000000000" pitchFamily="2" charset="0"/>
              </a:rPr>
              <a:t> </a:t>
            </a:r>
            <a:r>
              <a:rPr lang="en-US" sz="1000" dirty="0" err="1">
                <a:latin typeface="Muli Light" panose="00000400000000000000" pitchFamily="2" charset="0"/>
              </a:rPr>
              <a:t>và</a:t>
            </a:r>
            <a:r>
              <a:rPr lang="en-US" sz="1000" dirty="0">
                <a:latin typeface="Muli Light" panose="00000400000000000000" pitchFamily="2" charset="0"/>
              </a:rPr>
              <a:t> </a:t>
            </a:r>
            <a:r>
              <a:rPr lang="en-US" sz="1000" dirty="0" err="1">
                <a:latin typeface="Muli Light" panose="00000400000000000000" pitchFamily="2" charset="0"/>
              </a:rPr>
              <a:t>cao</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đứng</a:t>
            </a:r>
            <a:r>
              <a:rPr lang="en-US" sz="1000" dirty="0">
                <a:latin typeface="Muli Light" panose="00000400000000000000" pitchFamily="2" charset="0"/>
              </a:rPr>
              <a:t> </a:t>
            </a:r>
            <a:r>
              <a:rPr lang="en-US" sz="1000" dirty="0" err="1">
                <a:latin typeface="Muli Light" panose="00000400000000000000" pitchFamily="2" charset="0"/>
              </a:rPr>
              <a:t>cuối</a:t>
            </a:r>
            <a:r>
              <a:rPr lang="en-US" sz="1000" dirty="0">
                <a:latin typeface="Muli Light" panose="00000400000000000000" pitchFamily="2" charset="0"/>
              </a:rPr>
              <a:t> (</a:t>
            </a:r>
            <a:r>
              <a:rPr lang="en-US" sz="1000" dirty="0" err="1">
                <a:latin typeface="Muli Light" panose="00000400000000000000" pitchFamily="2" charset="0"/>
              </a:rPr>
              <a:t>Bạc</a:t>
            </a:r>
            <a:r>
              <a:rPr lang="en-US" sz="1000" dirty="0">
                <a:latin typeface="Muli Light" panose="00000400000000000000" pitchFamily="2" charset="0"/>
              </a:rPr>
              <a:t> </a:t>
            </a:r>
            <a:r>
              <a:rPr lang="en-US" sz="1000" dirty="0" err="1">
                <a:latin typeface="Muli Light" panose="00000400000000000000" pitchFamily="2" charset="0"/>
              </a:rPr>
              <a:t>Liêu</a:t>
            </a:r>
            <a:r>
              <a:rPr lang="en-US" sz="1000" dirty="0">
                <a:latin typeface="Muli Light" panose="00000400000000000000" pitchFamily="2" charset="0"/>
              </a:rPr>
              <a:t>) 1,55 </a:t>
            </a:r>
            <a:r>
              <a:rPr lang="en-US" sz="1000" dirty="0" err="1">
                <a:latin typeface="Muli Light" panose="00000400000000000000" pitchFamily="2" charset="0"/>
              </a:rPr>
              <a:t>điểm</a:t>
            </a:r>
            <a:r>
              <a:rPr lang="en-US" sz="1000" dirty="0">
                <a:latin typeface="Muli Light" panose="00000400000000000000" pitchFamily="2" charset="0"/>
              </a:rPr>
              <a:t>. So </a:t>
            </a:r>
            <a:r>
              <a:rPr lang="en-US" sz="1000" dirty="0" err="1">
                <a:latin typeface="Muli Light" panose="00000400000000000000" pitchFamily="2" charset="0"/>
              </a:rPr>
              <a:t>với</a:t>
            </a:r>
            <a:r>
              <a:rPr lang="en-US" sz="1000" dirty="0">
                <a:latin typeface="Muli Light" panose="00000400000000000000" pitchFamily="2" charset="0"/>
              </a:rPr>
              <a:t> </a:t>
            </a:r>
            <a:r>
              <a:rPr lang="en-US" sz="1000" dirty="0" err="1">
                <a:latin typeface="Muli Light" panose="00000400000000000000" pitchFamily="2" charset="0"/>
              </a:rPr>
              <a:t>các</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Trung</a:t>
            </a:r>
            <a:r>
              <a:rPr lang="en-US" sz="1000" dirty="0">
                <a:latin typeface="Muli Light" panose="00000400000000000000" pitchFamily="2" charset="0"/>
              </a:rPr>
              <a:t> du </a:t>
            </a:r>
            <a:r>
              <a:rPr lang="en-US" sz="1000" dirty="0" err="1">
                <a:latin typeface="Muli Light" panose="00000400000000000000" pitchFamily="2" charset="0"/>
              </a:rPr>
              <a:t>miền</a:t>
            </a:r>
            <a:r>
              <a:rPr lang="en-US" sz="1000" dirty="0">
                <a:latin typeface="Muli Light" panose="00000400000000000000" pitchFamily="2" charset="0"/>
              </a:rPr>
              <a:t> </a:t>
            </a:r>
            <a:r>
              <a:rPr lang="en-US" sz="1000" dirty="0" err="1">
                <a:latin typeface="Muli Light" panose="00000400000000000000" pitchFamily="2" charset="0"/>
              </a:rPr>
              <a:t>núi</a:t>
            </a:r>
            <a:r>
              <a:rPr lang="en-US" sz="1000" dirty="0">
                <a:latin typeface="Muli Light" panose="00000400000000000000" pitchFamily="2" charset="0"/>
              </a:rPr>
              <a:t> </a:t>
            </a:r>
            <a:r>
              <a:rPr lang="en-US" sz="1000" dirty="0" err="1">
                <a:latin typeface="Muli Light" panose="00000400000000000000" pitchFamily="2" charset="0"/>
              </a:rPr>
              <a:t>phía</a:t>
            </a:r>
            <a:r>
              <a:rPr lang="en-US" sz="1000" dirty="0">
                <a:latin typeface="Muli Light" panose="00000400000000000000" pitchFamily="2" charset="0"/>
              </a:rPr>
              <a:t> </a:t>
            </a:r>
            <a:r>
              <a:rPr lang="en-US" sz="1000" dirty="0" err="1">
                <a:latin typeface="Muli Light" panose="00000400000000000000" pitchFamily="2" charset="0"/>
              </a:rPr>
              <a:t>Bắc</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xếp</a:t>
            </a:r>
            <a:r>
              <a:rPr lang="en-US" sz="1000" dirty="0">
                <a:latin typeface="Muli Light" panose="00000400000000000000" pitchFamily="2" charset="0"/>
              </a:rPr>
              <a:t> </a:t>
            </a:r>
            <a:r>
              <a:rPr lang="en-US" sz="1000" dirty="0" err="1">
                <a:latin typeface="Muli Light" panose="00000400000000000000" pitchFamily="2" charset="0"/>
              </a:rPr>
              <a:t>vị</a:t>
            </a:r>
            <a:r>
              <a:rPr lang="en-US" sz="1000" dirty="0">
                <a:latin typeface="Muli Light" panose="00000400000000000000" pitchFamily="2" charset="0"/>
              </a:rPr>
              <a:t> </a:t>
            </a:r>
            <a:r>
              <a:rPr lang="en-US" sz="1000" dirty="0" err="1">
                <a:latin typeface="Muli Light" panose="00000400000000000000" pitchFamily="2" charset="0"/>
              </a:rPr>
              <a:t>trí</a:t>
            </a:r>
            <a:r>
              <a:rPr lang="en-US" sz="1000" dirty="0">
                <a:latin typeface="Muli Light" panose="00000400000000000000" pitchFamily="2" charset="0"/>
              </a:rPr>
              <a:t> 14/14, </a:t>
            </a:r>
            <a:r>
              <a:rPr lang="en-US" sz="1000" dirty="0" err="1">
                <a:latin typeface="Muli Light" panose="00000400000000000000" pitchFamily="2" charset="0"/>
              </a:rPr>
              <a:t>thấp</a:t>
            </a:r>
            <a:r>
              <a:rPr lang="en-US" sz="1000" dirty="0">
                <a:latin typeface="Muli Light" panose="00000400000000000000" pitchFamily="2" charset="0"/>
              </a:rPr>
              <a:t> </a:t>
            </a:r>
            <a:r>
              <a:rPr lang="en-US" sz="1000" dirty="0" err="1">
                <a:latin typeface="Muli Light" panose="00000400000000000000" pitchFamily="2" charset="0"/>
              </a:rPr>
              <a:t>hơn</a:t>
            </a:r>
            <a:r>
              <a:rPr lang="en-US" sz="1000" dirty="0">
                <a:latin typeface="Muli Light" panose="00000400000000000000" pitchFamily="2" charset="0"/>
              </a:rPr>
              <a:t> </a:t>
            </a:r>
            <a:r>
              <a:rPr lang="en-US" sz="1000" dirty="0" err="1">
                <a:latin typeface="Muli Light" panose="00000400000000000000" pitchFamily="2" charset="0"/>
              </a:rPr>
              <a:t>tỉnh</a:t>
            </a:r>
            <a:r>
              <a:rPr lang="en-US" sz="1000" dirty="0">
                <a:latin typeface="Muli Light" panose="00000400000000000000" pitchFamily="2" charset="0"/>
              </a:rPr>
              <a:t> </a:t>
            </a:r>
            <a:r>
              <a:rPr lang="en-US" sz="1000" dirty="0" err="1">
                <a:latin typeface="Muli Light" panose="00000400000000000000" pitchFamily="2" charset="0"/>
              </a:rPr>
              <a:t>dẫn</a:t>
            </a:r>
            <a:r>
              <a:rPr lang="en-US" sz="1000" dirty="0">
                <a:latin typeface="Muli Light" panose="00000400000000000000" pitchFamily="2" charset="0"/>
              </a:rPr>
              <a:t> </a:t>
            </a:r>
            <a:r>
              <a:rPr lang="en-US" sz="1000" dirty="0" err="1">
                <a:latin typeface="Muli Light" panose="00000400000000000000" pitchFamily="2" charset="0"/>
              </a:rPr>
              <a:t>đầu</a:t>
            </a:r>
            <a:r>
              <a:rPr lang="en-US" sz="1000" dirty="0">
                <a:latin typeface="Muli Light" panose="00000400000000000000" pitchFamily="2" charset="0"/>
              </a:rPr>
              <a:t> (</a:t>
            </a:r>
            <a:r>
              <a:rPr lang="en-US" sz="1000" dirty="0" err="1">
                <a:latin typeface="Muli Light" panose="00000400000000000000" pitchFamily="2" charset="0"/>
              </a:rPr>
              <a:t>Thái</a:t>
            </a:r>
            <a:r>
              <a:rPr lang="en-US" sz="1000" dirty="0">
                <a:latin typeface="Muli Light" panose="00000400000000000000" pitchFamily="2" charset="0"/>
              </a:rPr>
              <a:t> Nguyên) 5,4 </a:t>
            </a:r>
            <a:r>
              <a:rPr lang="en-US" sz="1000" dirty="0" err="1">
                <a:latin typeface="Muli Light" panose="00000400000000000000" pitchFamily="2" charset="0"/>
              </a:rPr>
              <a:t>điểm</a:t>
            </a:r>
            <a:r>
              <a:rPr lang="en-US" sz="1000" dirty="0" smtClean="0">
                <a:latin typeface="Muli Light" panose="00000400000000000000" pitchFamily="2" charset="0"/>
              </a:rPr>
              <a:t>.</a:t>
            </a:r>
          </a:p>
          <a:p>
            <a:pPr algn="just" fontAlgn="base"/>
            <a:endParaRPr lang="en-US" sz="1000" dirty="0">
              <a:latin typeface="Muli Light" panose="00000400000000000000" pitchFamily="2" charset="0"/>
            </a:endParaRPr>
          </a:p>
          <a:p>
            <a:pPr algn="just" fontAlgn="base"/>
            <a:r>
              <a:rPr lang="vi-VN" sz="1000" dirty="0">
                <a:latin typeface="Muli Light" panose="00000400000000000000" pitchFamily="2" charset="0"/>
              </a:rPr>
              <a:t>Phân tích PCI cho thấy: 4/10 chỉ số thành phần (CSTP) tăng điểm, tăng xếp hạng, bao gồm: Chi phí không chính thức (CPKCT), chi phí thời gian, tính năng động, thiết chế pháp lý và an ninh trật tự. Nổi bật trong đó, chỉ số thiết chế pháp lý và an ninh trật tự của tỉnh ta đạt 7,81 điểm, xếp hạng thứ 3/63 tỉnh, phố. So với năm 2019, tăng 1,26 điểm và 28 bậc. Đây là chỉ số tăng điểm và tăng xếp hạng cao nhất trong 10 CSTP PCI của tỉnh. </a:t>
            </a:r>
            <a:endParaRPr lang="en-US" sz="1000" dirty="0">
              <a:latin typeface="Muli Light" panose="00000400000000000000" pitchFamily="2" charset="0"/>
            </a:endParaRPr>
          </a:p>
        </p:txBody>
      </p:sp>
    </p:spTree>
    <p:extLst>
      <p:ext uri="{BB962C8B-B14F-4D97-AF65-F5344CB8AC3E}">
        <p14:creationId xmlns:p14="http://schemas.microsoft.com/office/powerpoint/2010/main" val="4203038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4">
      <a:majorFont>
        <a:latin typeface="Barlow Black"/>
        <a:ea typeface=""/>
        <a:cs typeface=""/>
      </a:majorFont>
      <a:minorFont>
        <a:latin typeface="Barlow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3571</TotalTime>
  <Words>26600</Words>
  <Application>Microsoft Office PowerPoint</Application>
  <PresentationFormat>A4 Paper (210x297 mm)</PresentationFormat>
  <Paragraphs>1126</Paragraphs>
  <Slides>47</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47</vt:i4>
      </vt:variant>
    </vt:vector>
  </HeadingPairs>
  <TitlesOfParts>
    <vt:vector size="69" baseType="lpstr">
      <vt:lpstr>Arial</vt:lpstr>
      <vt:lpstr>Arial Black</vt:lpstr>
      <vt:lpstr>Averta</vt:lpstr>
      <vt:lpstr>Averta Black</vt:lpstr>
      <vt:lpstr>Averta Light</vt:lpstr>
      <vt:lpstr>Barlow Black</vt:lpstr>
      <vt:lpstr>Barlow Light</vt:lpstr>
      <vt:lpstr>Calibri</vt:lpstr>
      <vt:lpstr>Montserrat</vt:lpstr>
      <vt:lpstr>Muli</vt:lpstr>
      <vt:lpstr>Muli Light</vt:lpstr>
      <vt:lpstr>Prata</vt:lpstr>
      <vt:lpstr>Quicksand</vt:lpstr>
      <vt:lpstr>Roboto</vt:lpstr>
      <vt:lpstr>Roboto Black</vt:lpstr>
      <vt:lpstr>Roboto Condensed</vt:lpstr>
      <vt:lpstr>Roboto Condensed Light</vt:lpstr>
      <vt:lpstr>Roboto Slab</vt:lpstr>
      <vt:lpstr>Times New Roman</vt:lpstr>
      <vt:lpstr>UTM Bebas</vt:lpstr>
      <vt:lpstr>UTM Penumbra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thiennhi</dc:creator>
  <cp:lastModifiedBy>Microsoft account</cp:lastModifiedBy>
  <cp:revision>122</cp:revision>
  <dcterms:created xsi:type="dcterms:W3CDTF">2020-09-14T18:12:38Z</dcterms:created>
  <dcterms:modified xsi:type="dcterms:W3CDTF">2021-10-22T08:47:05Z</dcterms:modified>
</cp:coreProperties>
</file>